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4A29A4-78C8-47AB-BA06-22CB45938951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09314" y="489856"/>
            <a:ext cx="1687286" cy="5301343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95399" y="489856"/>
            <a:ext cx="7587344" cy="5301343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ED4ACF-2D82-46F2-A8E9-23963AA34E86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374B5B-21A0-4192-BF4C-38187F1A68D8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gradFill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B5CF7C-B333-48E1-A4A6-83A3C8B73AC0}" type="datetime1">
              <a:rPr lang="en-US"/>
              <a:t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320762-5CBF-4210-AB54-376B091119F8}" type="datetime1">
              <a:rPr lang="en-US"/>
              <a:t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F0DB371-BF5F-4058-A212-1A908E4D2674}" type="datetime1">
              <a:rPr lang="en-US"/>
              <a:t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0A4083B-90AA-48CF-BAD5-00AA24D7F288}" type="datetime1">
              <a:rPr lang="en-US"/>
              <a:t/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 bwMode="auto"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60" name="Straight Connector 59"/>
          <p:cNvCxnSpPr>
            <a:cxnSpLocks/>
          </p:cNvCxnSpPr>
          <p:nvPr userDrawn="1"/>
        </p:nvCxnSpPr>
        <p:spPr bwMode="auto"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BAF629-ECA2-4CF3-B790-9D9BDED98269}" type="datetime1">
              <a:rPr lang="en-US"/>
              <a:t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 bwMode="auto"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auto"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bg1">
                <a:lumMod val="100000"/>
              </a:schemeClr>
            </a:gs>
            <a:gs pos="53000">
              <a:schemeClr val="bg1"/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cxnSp>
        <p:nvCxnSpPr>
          <p:cNvPr id="148" name="Straight Connector 147"/>
          <p:cNvCxnSpPr>
            <a:cxnSpLocks/>
          </p:cNvCxnSpPr>
          <p:nvPr userDrawn="1"/>
        </p:nvCxnSpPr>
        <p:spPr bwMode="auto"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294041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B51B2453-8663-4C69-AF73-9FD7B1DEC5D0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200" b="1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4981566" y="623457"/>
            <a:ext cx="2229473" cy="457042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3" name="object 3"/>
          <p:cNvSpPr/>
          <p:nvPr/>
        </p:nvSpPr>
        <p:spPr bwMode="auto">
          <a:xfrm>
            <a:off x="4069773" y="1668866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 fill="norm" stroke="1" extrusionOk="0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4" name="object 4"/>
          <p:cNvSpPr txBox="1"/>
          <p:nvPr/>
        </p:nvSpPr>
        <p:spPr bwMode="auto">
          <a:xfrm>
            <a:off x="4511825" y="1822761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1"/>
              </a:spcBef>
              <a:defRPr/>
            </a:pPr>
            <a:r>
              <a:rPr lang="en-US" sz="2000" b="1" spc="-55">
                <a:latin typeface="Times New Roman"/>
                <a:cs typeface="Times New Roman"/>
              </a:rPr>
              <a:t>Inteligência</a:t>
            </a:r>
            <a:r>
              <a:rPr lang="en-US" sz="2000" b="1" spc="-55">
                <a:latin typeface="Times New Roman"/>
                <a:cs typeface="Times New Roman"/>
              </a:rPr>
              <a:t> </a:t>
            </a:r>
            <a:r>
              <a:rPr lang="en-US" sz="2000" b="1" spc="-55">
                <a:latin typeface="Times New Roman"/>
                <a:cs typeface="Times New Roman"/>
              </a:rPr>
              <a:t>Computacional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 bwMode="auto">
          <a:xfrm>
            <a:off x="4069773" y="2996245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 fill="norm" stroke="1" extrusionOk="0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7" name="object 7"/>
          <p:cNvSpPr txBox="1"/>
          <p:nvPr/>
        </p:nvSpPr>
        <p:spPr bwMode="auto">
          <a:xfrm>
            <a:off x="5435588" y="3717058"/>
            <a:ext cx="1320321" cy="826683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433" algn="ctr">
              <a:spcBef>
                <a:spcPts val="286"/>
              </a:spcBef>
              <a:defRPr/>
            </a:pPr>
            <a:r>
              <a:rPr sz="1600" b="1" spc="-2">
                <a:latin typeface="LM Roman 12"/>
                <a:cs typeface="LM Roman 12"/>
              </a:rPr>
              <a:t>Docente</a:t>
            </a:r>
            <a:r>
              <a:rPr lang="en-US" sz="1600" b="1" spc="-2">
                <a:latin typeface="LM Roman 12"/>
                <a:cs typeface="LM Roman 12"/>
              </a:rPr>
              <a:t>s</a:t>
            </a:r>
            <a:endParaRPr sz="1600">
              <a:latin typeface="LM Roman 12"/>
              <a:cs typeface="LM Roman 12"/>
            </a:endParaRPr>
          </a:p>
          <a:p>
            <a:pPr algn="ctr">
              <a:spcBef>
                <a:spcPts val="222"/>
              </a:spcBef>
              <a:defRPr/>
            </a:pPr>
            <a:r>
              <a:rPr lang="pt-PT" sz="1600" spc="-2">
                <a:latin typeface="LM Roman 12"/>
                <a:cs typeface="LM Roman 12"/>
              </a:rPr>
              <a:t>Carlos Pereira</a:t>
            </a:r>
            <a:endParaRPr/>
          </a:p>
          <a:p>
            <a:pPr algn="ctr">
              <a:spcBef>
                <a:spcPts val="222"/>
              </a:spcBef>
              <a:defRPr/>
            </a:pPr>
            <a:r>
              <a:rPr lang="pt-PT" sz="1600" spc="-2">
                <a:latin typeface="LM Roman 12"/>
                <a:cs typeface="LM Roman 12"/>
              </a:rPr>
              <a:t>Inês Domingues</a:t>
            </a:r>
            <a:endParaRPr sz="160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395449" y="4869159"/>
            <a:ext cx="5400600" cy="856756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1299" algn="ctr">
              <a:spcBef>
                <a:spcPts val="286"/>
              </a:spcBef>
              <a:defRPr/>
            </a:pPr>
            <a:r>
              <a:rPr sz="1600" b="1" spc="-2">
                <a:latin typeface="Times New Roman"/>
                <a:cs typeface="Times New Roman"/>
              </a:rPr>
              <a:t>Alunos</a:t>
            </a:r>
            <a:endParaRPr sz="1600">
              <a:latin typeface="Times New Roman"/>
              <a:cs typeface="Times New Roman"/>
            </a:endParaRPr>
          </a:p>
          <a:p>
            <a:pPr marL="8226" marR="3464" algn="ctr">
              <a:lnSpc>
                <a:spcPct val="122400"/>
              </a:lnSpc>
              <a:defRPr/>
            </a:pPr>
            <a:r>
              <a:rPr sz="1600" spc="-10">
                <a:latin typeface="Times New Roman"/>
                <a:cs typeface="Times New Roman"/>
              </a:rPr>
              <a:t>Paulo </a:t>
            </a:r>
            <a:r>
              <a:rPr sz="1600" spc="-2">
                <a:latin typeface="Times New Roman"/>
                <a:cs typeface="Times New Roman"/>
              </a:rPr>
              <a:t>Henrique Figueira </a:t>
            </a:r>
            <a:r>
              <a:rPr sz="1600" spc="-7">
                <a:latin typeface="Times New Roman"/>
                <a:cs typeface="Times New Roman"/>
              </a:rPr>
              <a:t>Pestana </a:t>
            </a:r>
            <a:r>
              <a:rPr sz="1600" spc="-2">
                <a:latin typeface="Times New Roman"/>
                <a:cs typeface="Times New Roman"/>
              </a:rPr>
              <a:t>de </a:t>
            </a:r>
            <a:r>
              <a:rPr sz="1600" spc="-7">
                <a:latin typeface="Times New Roman"/>
                <a:cs typeface="Times New Roman"/>
              </a:rPr>
              <a:t>Gouveia </a:t>
            </a:r>
            <a:r>
              <a:rPr sz="1600" spc="-2">
                <a:latin typeface="Times New Roman"/>
                <a:cs typeface="Times New Roman"/>
              </a:rPr>
              <a:t>- a2020121705  Nuno Alexandre Almeida </a:t>
            </a:r>
            <a:r>
              <a:rPr sz="1600" spc="-7">
                <a:latin typeface="Times New Roman"/>
                <a:cs typeface="Times New Roman"/>
              </a:rPr>
              <a:t>Santos </a:t>
            </a:r>
            <a:r>
              <a:rPr sz="1600" spc="-2">
                <a:latin typeface="Times New Roman"/>
                <a:cs typeface="Times New Roman"/>
              </a:rPr>
              <a:t>-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sz="1600" spc="-2">
                <a:latin typeface="Times New Roman"/>
                <a:cs typeface="Times New Roman"/>
              </a:rPr>
              <a:t>a2019110035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11824" y="2479954"/>
            <a:ext cx="3312691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latin typeface="Times New Roman"/>
                <a:cs typeface="Times New Roman"/>
              </a:rPr>
              <a:t>Fase III</a:t>
            </a:r>
            <a:endParaRPr lang="pt-PT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GridSearch</a:t>
            </a:r>
            <a:endParaRPr/>
          </a:p>
        </p:txBody>
      </p:sp>
      <p:pic>
        <p:nvPicPr>
          <p:cNvPr id="94560282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543196" y="3071233"/>
            <a:ext cx="6217920" cy="715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</a:t>
            </a:r>
            <a:endParaRPr/>
          </a:p>
        </p:txBody>
      </p:sp>
      <p:pic>
        <p:nvPicPr>
          <p:cNvPr id="239306031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543196" y="3237977"/>
            <a:ext cx="6217920" cy="382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Conclusão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Neste trabalho, aprendemos sobre o que são redes densas e redes de convulsão,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 como elas diferem quando criamos uma rede. Também percebemos o quão trabalhoso é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otimizar manualmente e variar os hiperparâmetros para obter o menor erro possível.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 PSO, um algoritmo de otimização metaheurístico que imita o comportamento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de um enxame de partículas em busca do ótimo global de uma função. Utiliza uma estratégia de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busca heurística e faz suposições sobre a estrutura da função que está sendo otimizada. 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Por outro lado, o GridSearch é um algoritmo de busca exaustiva que pesquisa extensivamente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um espaço de parâmetros especificado em busca da melhor combinação de valores de hiperparâmetros. Ele não utiliza nenhuma heurística ou faz suposições sobre a estrutura da função, e é garantido que encontrará o ótimo global se o espaço de pesquisa for suficientemente pequeno e o tempo de computação for suficiente. 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Em contraste, o PSO não garante encontrar o ótimo global, mas pode muitas vezes encontrar soluções boas rapidamente e com relativamente poucas avaliações da função.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Ambos os algoritmos são úteis para criar e treinar redes para encontrar os melhores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hiperparâmetros, tudo depende do hardware disponível e do objetivo do problema.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Índice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Descrição do Problema</a:t>
            </a:r>
            <a:endParaRPr sz="2000"/>
          </a:p>
          <a:p>
            <a:pPr>
              <a:defRPr/>
            </a:pPr>
            <a:r>
              <a:rPr/>
              <a:t>Diagrama</a:t>
            </a:r>
            <a:endParaRPr/>
          </a:p>
          <a:p>
            <a:pPr>
              <a:defRPr/>
            </a:pPr>
            <a:r>
              <a:rPr/>
              <a:t>Implementação dos algoritmos</a:t>
            </a:r>
            <a:endParaRPr/>
          </a:p>
          <a:p>
            <a:pPr>
              <a:defRPr/>
            </a:pPr>
            <a:r>
              <a:rPr/>
              <a:t>Análise dos Resultados</a:t>
            </a:r>
            <a:endParaRPr/>
          </a:p>
          <a:p>
            <a:pPr>
              <a:defRPr/>
            </a:pPr>
            <a:r>
              <a:rPr/>
              <a:t>Conclusão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Descrição do Problema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Enfrentamos um problema de regressão em que nosso objetivo é treinar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uma rede densa e uma rede de convolução de uma dimensão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para estimar o valor do Bitcoin a cada minuto.</a:t>
            </a:r>
            <a:endParaRPr/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Inicialmente, a escolha dos hiperparâmetros é feita manualmente, realizamos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vários testes com diferentes variações, analisando o impacto de cada um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na performance.</a:t>
            </a:r>
            <a:endParaRPr lang="en-US"/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Em seguida, utilizaremos a técnica de "GridSearch" para escolher os melhores valores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para os hiperparâmetros e o algoritmo PSO para explorar iterativamente o espaço de pesquisa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 encontrar a solução ótima, otimizando também os hiperparâmetros.</a:t>
            </a:r>
            <a:endParaRPr lang="en-US"/>
          </a:p>
          <a:p>
            <a:pPr>
              <a:defRPr/>
            </a:pPr>
            <a:r>
              <a:rPr lang="en-US" sz="19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Compararemos ambas as metodologias fazendo uma análise das suas diferenças </a:t>
            </a:r>
            <a:r>
              <a:rPr lang="en-US" sz="19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 qual teve a melhor performance.</a:t>
            </a:r>
            <a:endParaRPr lang="en-US" sz="19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SzPct val="100000"/>
              <a:buFont typeface="Arial"/>
              <a:buNone/>
              <a:defRPr/>
            </a:pP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49161" y="-698331"/>
            <a:ext cx="9601200" cy="1142384"/>
          </a:xfrm>
        </p:spPr>
        <p:txBody>
          <a:bodyPr/>
          <a:lstStyle/>
          <a:p>
            <a:pPr>
              <a:defRPr/>
            </a:pPr>
            <a:r>
              <a:rPr lang="en-US"/>
              <a:t>Diagrama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  <p:pic>
        <p:nvPicPr>
          <p:cNvPr id="12917522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0061" y="444053"/>
            <a:ext cx="3439401" cy="5642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49161" y="-504132"/>
            <a:ext cx="9601200" cy="1142384"/>
          </a:xfrm>
        </p:spPr>
        <p:txBody>
          <a:bodyPr/>
          <a:lstStyle/>
          <a:p>
            <a:pPr>
              <a:defRPr/>
            </a:pPr>
            <a:r>
              <a:rPr lang="en-US"/>
              <a:t>Implementação algortimo manual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  <p:pic>
        <p:nvPicPr>
          <p:cNvPr id="1212030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88689" y="638252"/>
            <a:ext cx="5488073" cy="5488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199296" name="Title 1"/>
          <p:cNvSpPr>
            <a:spLocks noGrp="1"/>
          </p:cNvSpPr>
          <p:nvPr>
            <p:ph type="title"/>
          </p:nvPr>
        </p:nvSpPr>
        <p:spPr bwMode="auto">
          <a:xfrm>
            <a:off x="1249161" y="-504131"/>
            <a:ext cx="9601200" cy="1142384"/>
          </a:xfrm>
        </p:spPr>
        <p:txBody>
          <a:bodyPr/>
          <a:lstStyle/>
          <a:p>
            <a:pPr>
              <a:defRPr/>
            </a:pPr>
            <a:r>
              <a:rPr lang="en-US"/>
              <a:t>Implementação algortimo GridSearch</a:t>
            </a:r>
            <a:endParaRPr lang="pt-PT"/>
          </a:p>
        </p:txBody>
      </p:sp>
      <p:sp>
        <p:nvSpPr>
          <p:cNvPr id="1467447392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  <p:pic>
        <p:nvPicPr>
          <p:cNvPr id="2276722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76349" y="1812524"/>
            <a:ext cx="9639299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82705" y="-638531"/>
            <a:ext cx="9601200" cy="1142384"/>
          </a:xfrm>
        </p:spPr>
        <p:txBody>
          <a:bodyPr/>
          <a:lstStyle/>
          <a:p>
            <a:pPr>
              <a:defRPr/>
            </a:pPr>
            <a:r>
              <a:rPr lang="en-US"/>
              <a:t>Implementação de PSO</a:t>
            </a:r>
            <a:endParaRPr lang="pt-PT"/>
          </a:p>
        </p:txBody>
      </p:sp>
      <p:pic>
        <p:nvPicPr>
          <p:cNvPr id="40601550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35264" y="610339"/>
            <a:ext cx="7810499" cy="1609724"/>
          </a:xfrm>
          <a:prstGeom prst="rect">
            <a:avLst/>
          </a:prstGeom>
        </p:spPr>
      </p:pic>
      <p:pic>
        <p:nvPicPr>
          <p:cNvPr id="16626001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44780" y="406892"/>
            <a:ext cx="6877049" cy="5581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0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60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Manual – Redes Densas</a:t>
            </a:r>
            <a:endParaRPr/>
          </a:p>
        </p:txBody>
      </p:sp>
      <p:pic>
        <p:nvPicPr>
          <p:cNvPr id="107281645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543196" y="283967"/>
            <a:ext cx="6217920" cy="212865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7913688" y="571500"/>
            <a:ext cx="3657600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pic>
        <p:nvPicPr>
          <p:cNvPr id="18291481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6294" y="2582338"/>
            <a:ext cx="6571724" cy="2214671"/>
          </a:xfrm>
          <a:prstGeom prst="rect">
            <a:avLst/>
          </a:prstGeom>
        </p:spPr>
      </p:pic>
      <p:pic>
        <p:nvPicPr>
          <p:cNvPr id="11220823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7270" y="5221040"/>
            <a:ext cx="6689771" cy="1212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Manual Redes CNN 1D</a:t>
            </a:r>
            <a:endParaRPr/>
          </a:p>
        </p:txBody>
      </p:sp>
      <p:pic>
        <p:nvPicPr>
          <p:cNvPr id="1034551332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543196" y="4487492"/>
            <a:ext cx="6217920" cy="1136742"/>
          </a:xfrm>
          <a:prstGeom prst="rect">
            <a:avLst/>
          </a:prstGeom>
        </p:spPr>
      </p:pic>
      <p:pic>
        <p:nvPicPr>
          <p:cNvPr id="4897724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317" y="197851"/>
            <a:ext cx="7253679" cy="922139"/>
          </a:xfrm>
          <a:prstGeom prst="rect">
            <a:avLst/>
          </a:prstGeom>
        </p:spPr>
      </p:pic>
      <p:pic>
        <p:nvPicPr>
          <p:cNvPr id="5636705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8964" y="1801195"/>
            <a:ext cx="7006385" cy="1648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0</Words>
  <Application>ONLYOFFICE/7.2.1.36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Paulo Henrique</dc:creator>
  <cp:keywords/>
  <dc:description/>
  <dc:identifier/>
  <dc:language/>
  <cp:lastModifiedBy/>
  <cp:revision>5</cp:revision>
  <dcterms:created xsi:type="dcterms:W3CDTF">2022-12-13T03:49:52Z</dcterms:created>
  <dcterms:modified xsi:type="dcterms:W3CDTF">2023-01-09T16:37:08Z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