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0EE7D4-B421-4054-9575-13AD6BC53948}">
  <a:tblStyle styleId="{FD0EE7D4-B421-4054-9575-13AD6BC5394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La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4bd75948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4bd75948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rgbClr val="595959"/>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1c9478961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1c9478961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4cedde27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4cedde27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solidFill>
                  <a:schemeClr val="dk1"/>
                </a:solidFill>
              </a:rPr>
              <a:t>In this table, we can observe that the analysts expect the revenue to increase over the years. However, we can see that the net income decreased from 11054 in 2019 to 8684 in 2020 and rose to 10125 in 2021. Despite this last increase, it is still smaller than the value in 2019. These values make sense since disney acquired TFCF, and profits are expected to decrease, but grow back over time to their pre-investment values.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pt-PT" sz="1200">
                <a:solidFill>
                  <a:schemeClr val="dk1"/>
                </a:solidFill>
              </a:rPr>
              <a:t>Furthermore, we can see that the enterprise value does not keep up with the increase in revenues, which is why the relation “enterprise value/revenue” decreased.</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4cedde27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4cedde27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sz="1200">
                <a:solidFill>
                  <a:schemeClr val="dk1"/>
                </a:solidFill>
              </a:rPr>
              <a:t>In this table, we have the prospects of Disney’s competitors. We can observe a rise in the revenues of each one, where the growth of Netflix is noteworthy. We see growth in all Disney peers regarding the net income prospects. Once again, Netflix has an elevated percentage of growth.</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4ed09bfe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4ed09bfe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As we can see in this table, every company besides Disney is expected to increase their Revenue and Net income in 2020 and 2021. </a:t>
            </a:r>
            <a:endParaRPr/>
          </a:p>
          <a:p>
            <a:pPr indent="0" lvl="0" marL="0" rtl="0" algn="l">
              <a:spcBef>
                <a:spcPts val="0"/>
              </a:spcBef>
              <a:spcAft>
                <a:spcPts val="0"/>
              </a:spcAft>
              <a:buNone/>
            </a:pPr>
            <a:r>
              <a:rPr lang="pt-PT"/>
              <a:t>Disney’s numbers can be explained with the acquisition of TFCF as explained in the notes of slide 12, and is expected to grow after their investment.</a:t>
            </a:r>
            <a:endParaRPr/>
          </a:p>
          <a:p>
            <a:pPr indent="0" lvl="0" marL="0" rtl="0" algn="l">
              <a:spcBef>
                <a:spcPts val="0"/>
              </a:spcBef>
              <a:spcAft>
                <a:spcPts val="0"/>
              </a:spcAft>
              <a:buNone/>
            </a:pPr>
            <a:r>
              <a:rPr lang="pt-PT"/>
              <a:t>Netflix presents huge growing potential, while Comcast and Viacom aren’t expected to grow as much, remaining somewhat stable.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1c9478961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1c9478961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24b2f8e08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24b2f8e08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4ddcc44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4ddcc44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solidFill>
                <a:srgbClr val="FF0000"/>
              </a:solidFill>
              <a:highlight>
                <a:srgbClr val="FFFF00"/>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1c94789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1c94789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pt-PT" sz="1300">
                <a:solidFill>
                  <a:srgbClr val="595959"/>
                </a:solidFill>
                <a:highlight>
                  <a:schemeClr val="accent4"/>
                </a:highlight>
                <a:latin typeface="Lato"/>
                <a:ea typeface="Lato"/>
                <a:cs typeface="Lato"/>
                <a:sym typeface="Lato"/>
              </a:rPr>
              <a:t>According to the case study references, the EBITDA growth will be used as the average earnings growth since it “is less subject to management manipulations and distortions from one-time corporate events”.</a:t>
            </a:r>
            <a:endParaRPr b="1" sz="1300">
              <a:solidFill>
                <a:srgbClr val="595959"/>
              </a:solidFill>
              <a:highlight>
                <a:schemeClr val="accent4"/>
              </a:highlight>
              <a:latin typeface="Lato"/>
              <a:ea typeface="Lato"/>
              <a:cs typeface="Lato"/>
              <a:sym typeface="Lato"/>
            </a:endParaRPr>
          </a:p>
          <a:p>
            <a:pPr indent="0" lvl="0" marL="0" rtl="0" algn="l">
              <a:lnSpc>
                <a:spcPct val="115000"/>
              </a:lnSpc>
              <a:spcBef>
                <a:spcPts val="1200"/>
              </a:spcBef>
              <a:spcAft>
                <a:spcPts val="1200"/>
              </a:spcAft>
              <a:buClr>
                <a:schemeClr val="dk1"/>
              </a:buClr>
              <a:buSzPts val="1100"/>
              <a:buFont typeface="Arial"/>
              <a:buNone/>
            </a:pPr>
            <a:r>
              <a:rPr b="1" lang="pt-PT" sz="1300">
                <a:solidFill>
                  <a:srgbClr val="595959"/>
                </a:solidFill>
                <a:highlight>
                  <a:schemeClr val="accent4"/>
                </a:highlight>
                <a:latin typeface="Lato"/>
                <a:ea typeface="Lato"/>
                <a:cs typeface="Lato"/>
                <a:sym typeface="Lato"/>
              </a:rPr>
              <a:t>PEG will be calculated with data from 2017-2019 valuation metrics (exhibit 8) put together with the team’s analysts consensus forecasted revenue, profits and valuation metrics of years 2020 and 2021 (exhibit 9).</a:t>
            </a:r>
            <a:endParaRPr b="1">
              <a:highlight>
                <a:schemeClr val="accent4"/>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1c947896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1c947896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sz="1200">
                <a:solidFill>
                  <a:srgbClr val="202124"/>
                </a:solidFill>
                <a:highlight>
                  <a:srgbClr val="FFFFFF"/>
                </a:highlight>
              </a:rPr>
              <a:t>The Treasury rate refers to </a:t>
            </a:r>
            <a:r>
              <a:rPr b="1" lang="pt-PT" sz="1200">
                <a:solidFill>
                  <a:srgbClr val="202124"/>
                </a:solidFill>
                <a:highlight>
                  <a:srgbClr val="FFFFFF"/>
                </a:highlight>
              </a:rPr>
              <a:t>the current interest rate that investors earn on debt securities issued by the U.S. Treasury.</a:t>
            </a:r>
            <a:endParaRPr b="1" sz="1200">
              <a:solidFill>
                <a:srgbClr val="202124"/>
              </a:solidFill>
              <a:highlight>
                <a:srgbClr val="FFFFFF"/>
              </a:highlight>
            </a:endParaRPr>
          </a:p>
          <a:p>
            <a:pPr indent="0" lvl="0" marL="0" rtl="0" algn="l">
              <a:spcBef>
                <a:spcPts val="0"/>
              </a:spcBef>
              <a:spcAft>
                <a:spcPts val="0"/>
              </a:spcAft>
              <a:buNone/>
            </a:pPr>
            <a:r>
              <a:rPr lang="pt-PT" sz="1050">
                <a:solidFill>
                  <a:srgbClr val="1A1A1A"/>
                </a:solidFill>
                <a:highlight>
                  <a:srgbClr val="FFFFFF"/>
                </a:highlight>
              </a:rPr>
              <a:t>Many analysts will use the 10 year yield as the "risk free" rate when valuing the markets or an individual security. </a:t>
            </a:r>
            <a:endParaRPr b="1" sz="1200">
              <a:solidFill>
                <a:srgbClr val="202124"/>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1c9478961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1c9478961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rgbClr val="595959"/>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t/>
            </a:r>
            <a:endParaRPr>
              <a:solidFill>
                <a:srgbClr val="595959"/>
              </a:solidFill>
              <a:latin typeface="Lato"/>
              <a:ea typeface="Lato"/>
              <a:cs typeface="Lato"/>
              <a:sym typeface="La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4bd75948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4bd75948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rgbClr val="595959"/>
              </a:solidFill>
              <a:latin typeface="Lato"/>
              <a:ea typeface="Lato"/>
              <a:cs typeface="Lato"/>
              <a:sym typeface="La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4bd75948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4bd75948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rgbClr val="595959"/>
              </a:solidFill>
              <a:latin typeface="Lato"/>
              <a:ea typeface="Lato"/>
              <a:cs typeface="Lato"/>
              <a:sym typeface="La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4bd75948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4bd75948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rgbClr val="595959"/>
              </a:solidFill>
              <a:latin typeface="Lato"/>
              <a:ea typeface="Lato"/>
              <a:cs typeface="Lato"/>
              <a:sym typeface="La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4bd75948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4bd75948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rgbClr val="595959"/>
              </a:solidFill>
              <a:latin typeface="Lato"/>
              <a:ea typeface="Lato"/>
              <a:cs typeface="Lato"/>
              <a:sym typeface="La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PT"/>
              <a:t>The Walt Disney Company’s Stock: Buy, Hold, or Sell?</a:t>
            </a:r>
            <a:endParaRPr/>
          </a:p>
        </p:txBody>
      </p:sp>
      <p:sp>
        <p:nvSpPr>
          <p:cNvPr id="87" name="Google Shape;87;p13"/>
          <p:cNvSpPr txBox="1"/>
          <p:nvPr>
            <p:ph idx="1" type="subTitle"/>
          </p:nvPr>
        </p:nvSpPr>
        <p:spPr>
          <a:xfrm>
            <a:off x="729627" y="3080025"/>
            <a:ext cx="7688100" cy="541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935"/>
              <a:buNone/>
            </a:pPr>
            <a:r>
              <a:rPr lang="pt-PT" sz="1560"/>
              <a:t>Enterprise Management and Entrepreneurship</a:t>
            </a:r>
            <a:endParaRPr sz="1560"/>
          </a:p>
          <a:p>
            <a:pPr indent="0" lvl="0" marL="0" rtl="0" algn="l">
              <a:lnSpc>
                <a:spcPct val="80000"/>
              </a:lnSpc>
              <a:spcBef>
                <a:spcPts val="0"/>
              </a:spcBef>
              <a:spcAft>
                <a:spcPts val="0"/>
              </a:spcAft>
              <a:buSzPts val="935"/>
              <a:buNone/>
            </a:pPr>
            <a:r>
              <a:rPr lang="pt-PT" sz="1560"/>
              <a:t>2022</a:t>
            </a:r>
            <a:endParaRPr sz="1560"/>
          </a:p>
        </p:txBody>
      </p:sp>
      <p:sp>
        <p:nvSpPr>
          <p:cNvPr id="88" name="Google Shape;88;p13"/>
          <p:cNvSpPr txBox="1"/>
          <p:nvPr>
            <p:ph idx="1" type="subTitle"/>
          </p:nvPr>
        </p:nvSpPr>
        <p:spPr>
          <a:xfrm>
            <a:off x="729625" y="3714100"/>
            <a:ext cx="7688100" cy="13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sz="1200">
                <a:solidFill>
                  <a:srgbClr val="999999"/>
                </a:solidFill>
              </a:rPr>
              <a:t>Mafalda Costa - up202109478@up.pt</a:t>
            </a:r>
            <a:endParaRPr sz="1200">
              <a:solidFill>
                <a:srgbClr val="999999"/>
              </a:solidFill>
            </a:endParaRPr>
          </a:p>
          <a:p>
            <a:pPr indent="0" lvl="0" marL="0" rtl="0" algn="l">
              <a:spcBef>
                <a:spcPts val="0"/>
              </a:spcBef>
              <a:spcAft>
                <a:spcPts val="0"/>
              </a:spcAft>
              <a:buNone/>
            </a:pPr>
            <a:r>
              <a:rPr lang="pt-PT" sz="1200">
                <a:solidFill>
                  <a:srgbClr val="999999"/>
                </a:solidFill>
              </a:rPr>
              <a:t>Mariana Soares - up201605775@up.pt</a:t>
            </a:r>
            <a:endParaRPr sz="1200">
              <a:solidFill>
                <a:srgbClr val="999999"/>
              </a:solidFill>
            </a:endParaRPr>
          </a:p>
          <a:p>
            <a:pPr indent="0" lvl="0" marL="0" rtl="0" algn="l">
              <a:spcBef>
                <a:spcPts val="0"/>
              </a:spcBef>
              <a:spcAft>
                <a:spcPts val="0"/>
              </a:spcAft>
              <a:buNone/>
            </a:pPr>
            <a:r>
              <a:rPr lang="pt-PT" sz="1200">
                <a:solidFill>
                  <a:srgbClr val="999999"/>
                </a:solidFill>
              </a:rPr>
              <a:t>Nuno Oliveira - up201806525@up.pt</a:t>
            </a:r>
            <a:endParaRPr sz="1200">
              <a:solidFill>
                <a:srgbClr val="999999"/>
              </a:solidFill>
            </a:endParaRPr>
          </a:p>
          <a:p>
            <a:pPr indent="0" lvl="0" marL="0" rtl="0" algn="l">
              <a:spcBef>
                <a:spcPts val="0"/>
              </a:spcBef>
              <a:spcAft>
                <a:spcPts val="0"/>
              </a:spcAft>
              <a:buNone/>
            </a:pPr>
            <a:r>
              <a:rPr lang="pt-PT" sz="1200">
                <a:solidFill>
                  <a:srgbClr val="999999"/>
                </a:solidFill>
              </a:rPr>
              <a:t>Ricardo Cardoso - up201604686@up.pt</a:t>
            </a:r>
            <a:endParaRPr sz="1200">
              <a:solidFill>
                <a:srgbClr val="999999"/>
              </a:solidFill>
            </a:endParaRPr>
          </a:p>
          <a:p>
            <a:pPr indent="0" lvl="0" marL="0" rtl="0" algn="l">
              <a:spcBef>
                <a:spcPts val="0"/>
              </a:spcBef>
              <a:spcAft>
                <a:spcPts val="0"/>
              </a:spcAft>
              <a:buNone/>
            </a:pPr>
            <a:r>
              <a:rPr lang="pt-PT" sz="1200">
                <a:solidFill>
                  <a:srgbClr val="999999"/>
                </a:solidFill>
              </a:rPr>
              <a:t>Tiago Araújo - up202109481@up.pt</a:t>
            </a:r>
            <a:endParaRPr sz="1200">
              <a:solidFill>
                <a:srgbClr val="99999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PT" sz="1500"/>
              <a:t>3. How would you evaluate Disney’s financial performance, both on an absolute basis and relative to its peers?</a:t>
            </a:r>
            <a:endParaRPr sz="1500"/>
          </a:p>
        </p:txBody>
      </p:sp>
      <p:sp>
        <p:nvSpPr>
          <p:cNvPr id="163" name="Google Shape;163;p22"/>
          <p:cNvSpPr txBox="1"/>
          <p:nvPr>
            <p:ph type="title"/>
          </p:nvPr>
        </p:nvSpPr>
        <p:spPr>
          <a:xfrm>
            <a:off x="727650" y="1268625"/>
            <a:ext cx="4785900" cy="38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PT" sz="1500"/>
              <a:t>3.6. ROE Decomposition</a:t>
            </a:r>
            <a:endParaRPr sz="1500"/>
          </a:p>
        </p:txBody>
      </p:sp>
      <p:sp>
        <p:nvSpPr>
          <p:cNvPr id="164" name="Google Shape;164;p22"/>
          <p:cNvSpPr txBox="1"/>
          <p:nvPr>
            <p:ph idx="1" type="body"/>
          </p:nvPr>
        </p:nvSpPr>
        <p:spPr>
          <a:xfrm>
            <a:off x="729450" y="1651425"/>
            <a:ext cx="4785900" cy="3256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pt-PT"/>
              <a:t>Absolut basis</a:t>
            </a:r>
            <a:endParaRPr b="1"/>
          </a:p>
          <a:p>
            <a:pPr indent="0" lvl="0" marL="0" rtl="0" algn="l">
              <a:lnSpc>
                <a:spcPct val="115000"/>
              </a:lnSpc>
              <a:spcBef>
                <a:spcPts val="1200"/>
              </a:spcBef>
              <a:spcAft>
                <a:spcPts val="0"/>
              </a:spcAft>
              <a:buNone/>
            </a:pPr>
            <a:r>
              <a:rPr lang="pt-PT"/>
              <a:t>Based on these values we can see that Disney is generating </a:t>
            </a:r>
            <a:r>
              <a:rPr b="1" lang="pt-PT"/>
              <a:t>less</a:t>
            </a:r>
            <a:r>
              <a:rPr lang="pt-PT"/>
              <a:t> </a:t>
            </a:r>
            <a:r>
              <a:rPr b="1" lang="pt-PT"/>
              <a:t>revenue</a:t>
            </a:r>
            <a:r>
              <a:rPr lang="pt-PT"/>
              <a:t> in 2019 than in the previous years. However, we can see that the financial leverage of Disney grew in 2019, which means that Disney has more assets now, because of the investments made.</a:t>
            </a:r>
            <a:endParaRPr/>
          </a:p>
          <a:p>
            <a:pPr indent="0" lvl="0" marL="0" rtl="0" algn="l">
              <a:lnSpc>
                <a:spcPct val="115000"/>
              </a:lnSpc>
              <a:spcBef>
                <a:spcPts val="1200"/>
              </a:spcBef>
              <a:spcAft>
                <a:spcPts val="0"/>
              </a:spcAft>
              <a:buNone/>
            </a:pPr>
            <a:r>
              <a:rPr b="1" lang="pt-PT"/>
              <a:t>Relative to its peers</a:t>
            </a:r>
            <a:endParaRPr b="1"/>
          </a:p>
          <a:p>
            <a:pPr indent="0" lvl="0" marL="0" rtl="0" algn="l">
              <a:lnSpc>
                <a:spcPct val="115000"/>
              </a:lnSpc>
              <a:spcBef>
                <a:spcPts val="1200"/>
              </a:spcBef>
              <a:spcAft>
                <a:spcPts val="0"/>
              </a:spcAft>
              <a:buNone/>
            </a:pPr>
            <a:r>
              <a:rPr lang="pt-PT"/>
              <a:t>The competition shows an almost constant ROE, around 20%. Disney’s financial leverage is almost half of its competition while maintaining the ROE above 20% (with exception of 2019), which can indicate that Disney finances its company with less debt than its peers.</a:t>
            </a:r>
            <a:endParaRPr/>
          </a:p>
          <a:p>
            <a:pPr indent="0" lvl="0" marL="0" rtl="0" algn="l">
              <a:spcBef>
                <a:spcPts val="0"/>
              </a:spcBef>
              <a:spcAft>
                <a:spcPts val="0"/>
              </a:spcAft>
              <a:buNone/>
            </a:pPr>
            <a:r>
              <a:t/>
            </a:r>
            <a:endParaRPr b="1"/>
          </a:p>
          <a:p>
            <a:pPr indent="0" lvl="0" marL="0" rtl="0" algn="l">
              <a:spcBef>
                <a:spcPts val="1200"/>
              </a:spcBef>
              <a:spcAft>
                <a:spcPts val="1200"/>
              </a:spcAft>
              <a:buNone/>
            </a:pPr>
            <a:r>
              <a:t/>
            </a:r>
            <a:endParaRPr/>
          </a:p>
        </p:txBody>
      </p:sp>
      <p:sp>
        <p:nvSpPr>
          <p:cNvPr id="165" name="Google Shape;165;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166" name="Google Shape;166;p22"/>
          <p:cNvSpPr txBox="1"/>
          <p:nvPr>
            <p:ph idx="1" type="body"/>
          </p:nvPr>
        </p:nvSpPr>
        <p:spPr>
          <a:xfrm>
            <a:off x="5619875" y="1566525"/>
            <a:ext cx="3394800" cy="3024900"/>
          </a:xfrm>
          <a:prstGeom prst="rect">
            <a:avLst/>
          </a:prstGeom>
          <a:ln cap="flat" cmpd="sng" w="19050">
            <a:solidFill>
              <a:srgbClr val="000000"/>
            </a:solidFill>
            <a:prstDash val="solid"/>
            <a:round/>
            <a:headEnd len="sm" w="sm" type="none"/>
            <a:tailEnd len="sm" w="sm" type="none"/>
          </a:ln>
        </p:spPr>
        <p:txBody>
          <a:bodyPr anchorCtr="0" anchor="t" bIns="91425" lIns="90000" spcFirstLastPara="1" rIns="90000" wrap="square" tIns="90000">
            <a:noAutofit/>
          </a:bodyPr>
          <a:lstStyle/>
          <a:p>
            <a:pPr indent="0" lvl="0" marL="0" rtl="0" algn="l">
              <a:spcBef>
                <a:spcPts val="0"/>
              </a:spcBef>
              <a:spcAft>
                <a:spcPts val="0"/>
              </a:spcAft>
              <a:buNone/>
            </a:pPr>
            <a:r>
              <a:rPr b="1" lang="pt-PT" sz="1100">
                <a:solidFill>
                  <a:srgbClr val="595959"/>
                </a:solidFill>
              </a:rPr>
              <a:t>				</a:t>
            </a:r>
            <a:r>
              <a:rPr b="1" lang="pt-PT" sz="1100">
                <a:solidFill>
                  <a:srgbClr val="000000"/>
                </a:solidFill>
              </a:rPr>
              <a:t>Disney</a:t>
            </a:r>
            <a:r>
              <a:rPr b="1" lang="pt-PT" sz="1100">
                <a:solidFill>
                  <a:srgbClr val="595959"/>
                </a:solidFill>
              </a:rPr>
              <a:t>			</a:t>
            </a:r>
            <a:endParaRPr b="1" sz="1100">
              <a:solidFill>
                <a:srgbClr val="595959"/>
              </a:solidFill>
            </a:endParaRPr>
          </a:p>
          <a:p>
            <a:pPr indent="0" lvl="0" marL="0" rtl="0" algn="l">
              <a:spcBef>
                <a:spcPts val="0"/>
              </a:spcBef>
              <a:spcAft>
                <a:spcPts val="0"/>
              </a:spcAft>
              <a:buNone/>
            </a:pPr>
            <a:r>
              <a:rPr b="1" lang="pt-PT" sz="1100">
                <a:solidFill>
                  <a:srgbClr val="595959"/>
                </a:solidFill>
              </a:rPr>
              <a:t>ROE Decomposition</a:t>
            </a:r>
            <a:r>
              <a:rPr b="1" lang="pt-PT" sz="1100">
                <a:solidFill>
                  <a:srgbClr val="595959"/>
                </a:solidFill>
              </a:rPr>
              <a:t>		2017	2018	2019</a:t>
            </a:r>
            <a:endParaRPr b="1" sz="1100">
              <a:solidFill>
                <a:srgbClr val="595959"/>
              </a:solidFill>
            </a:endParaRPr>
          </a:p>
          <a:p>
            <a:pPr indent="0" lvl="0" marL="0" rtl="0" algn="l">
              <a:spcBef>
                <a:spcPts val="0"/>
              </a:spcBef>
              <a:spcAft>
                <a:spcPts val="0"/>
              </a:spcAft>
              <a:buNone/>
            </a:pPr>
            <a:r>
              <a:rPr lang="pt-PT" sz="1100">
                <a:solidFill>
                  <a:srgbClr val="595959"/>
                </a:solidFill>
              </a:rPr>
              <a:t>Return on common equity</a:t>
            </a:r>
            <a:r>
              <a:rPr lang="pt-PT" sz="1100">
                <a:solidFill>
                  <a:srgbClr val="595959"/>
                </a:solidFill>
              </a:rPr>
              <a:t>	21,7%	25,8%	12,4%</a:t>
            </a:r>
            <a:endParaRPr sz="1100">
              <a:solidFill>
                <a:srgbClr val="595959"/>
              </a:solidFill>
            </a:endParaRPr>
          </a:p>
          <a:p>
            <a:pPr indent="0" lvl="0" marL="0" rtl="0" algn="l">
              <a:spcBef>
                <a:spcPts val="0"/>
              </a:spcBef>
              <a:spcAft>
                <a:spcPts val="0"/>
              </a:spcAft>
              <a:buNone/>
            </a:pPr>
            <a:r>
              <a:rPr lang="pt-PT" sz="1100">
                <a:solidFill>
                  <a:srgbClr val="595959"/>
                </a:solidFill>
              </a:rPr>
              <a:t>Profit margin		</a:t>
            </a:r>
            <a:r>
              <a:rPr lang="pt-PT" sz="1100">
                <a:solidFill>
                  <a:srgbClr val="595959"/>
                </a:solidFill>
              </a:rPr>
              <a:t>	16,3%	21,2%	15,9%</a:t>
            </a:r>
            <a:endParaRPr sz="1100">
              <a:solidFill>
                <a:srgbClr val="595959"/>
              </a:solidFill>
            </a:endParaRPr>
          </a:p>
          <a:p>
            <a:pPr indent="0" lvl="0" marL="0" rtl="0" algn="l">
              <a:spcBef>
                <a:spcPts val="0"/>
              </a:spcBef>
              <a:spcAft>
                <a:spcPts val="0"/>
              </a:spcAft>
              <a:buNone/>
            </a:pPr>
            <a:r>
              <a:rPr lang="pt-PT" sz="1100">
                <a:solidFill>
                  <a:srgbClr val="595959"/>
                </a:solidFill>
              </a:rPr>
              <a:t>Asset turnover		</a:t>
            </a:r>
            <a:r>
              <a:rPr lang="pt-PT" sz="1100">
                <a:solidFill>
                  <a:srgbClr val="595959"/>
                </a:solidFill>
              </a:rPr>
              <a:t>	</a:t>
            </a:r>
            <a:r>
              <a:rPr lang="pt-PT" sz="1100">
                <a:solidFill>
                  <a:srgbClr val="595959"/>
                </a:solidFill>
              </a:rPr>
              <a:t>0,58	0,60	0,36</a:t>
            </a:r>
            <a:endParaRPr sz="900">
              <a:solidFill>
                <a:srgbClr val="595959"/>
              </a:solidFill>
            </a:endParaRPr>
          </a:p>
          <a:p>
            <a:pPr indent="0" lvl="0" marL="0" rtl="0" algn="l">
              <a:spcBef>
                <a:spcPts val="0"/>
              </a:spcBef>
              <a:spcAft>
                <a:spcPts val="0"/>
              </a:spcAft>
              <a:buNone/>
            </a:pPr>
            <a:r>
              <a:rPr lang="pt-PT" sz="1100">
                <a:solidFill>
                  <a:srgbClr val="595959"/>
                </a:solidFill>
              </a:rPr>
              <a:t>Financial leverage</a:t>
            </a:r>
            <a:r>
              <a:rPr lang="pt-PT" sz="1100">
                <a:solidFill>
                  <a:srgbClr val="595959"/>
                </a:solidFill>
              </a:rPr>
              <a:t>		</a:t>
            </a:r>
            <a:r>
              <a:rPr lang="pt-PT" sz="1100">
                <a:solidFill>
                  <a:srgbClr val="595959"/>
                </a:solidFill>
              </a:rPr>
              <a:t>2,32	2,02	2,18</a:t>
            </a:r>
            <a:endParaRPr sz="1100">
              <a:solidFill>
                <a:srgbClr val="595959"/>
              </a:solidFill>
            </a:endParaRPr>
          </a:p>
          <a:p>
            <a:pPr indent="0" lvl="0" marL="0" rtl="0" algn="l">
              <a:spcBef>
                <a:spcPts val="0"/>
              </a:spcBef>
              <a:spcAft>
                <a:spcPts val="0"/>
              </a:spcAft>
              <a:buNone/>
            </a:pPr>
            <a:r>
              <a:t/>
            </a:r>
            <a:endParaRPr sz="1100">
              <a:solidFill>
                <a:srgbClr val="595959"/>
              </a:solidFill>
            </a:endParaRPr>
          </a:p>
          <a:p>
            <a:pPr indent="0" lvl="0" marL="0" rtl="0" algn="l">
              <a:spcBef>
                <a:spcPts val="0"/>
              </a:spcBef>
              <a:spcAft>
                <a:spcPts val="0"/>
              </a:spcAft>
              <a:buNone/>
            </a:pPr>
            <a:r>
              <a:rPr b="1" lang="pt-PT" sz="1100">
                <a:solidFill>
                  <a:srgbClr val="595959"/>
                </a:solidFill>
              </a:rPr>
              <a:t>				</a:t>
            </a:r>
            <a:r>
              <a:rPr b="1" lang="pt-PT" sz="1100">
                <a:solidFill>
                  <a:srgbClr val="000000"/>
                </a:solidFill>
              </a:rPr>
              <a:t>Peers average</a:t>
            </a:r>
            <a:r>
              <a:rPr b="1" lang="pt-PT" sz="1100">
                <a:solidFill>
                  <a:srgbClr val="595959"/>
                </a:solidFill>
              </a:rPr>
              <a:t>	</a:t>
            </a:r>
            <a:endParaRPr b="1" sz="1100">
              <a:solidFill>
                <a:srgbClr val="595959"/>
              </a:solidFill>
            </a:endParaRPr>
          </a:p>
          <a:p>
            <a:pPr indent="0" lvl="0" marL="0" rtl="0" algn="l">
              <a:spcBef>
                <a:spcPts val="0"/>
              </a:spcBef>
              <a:spcAft>
                <a:spcPts val="0"/>
              </a:spcAft>
              <a:buNone/>
            </a:pPr>
            <a:r>
              <a:rPr b="1" lang="pt-PT" sz="1100">
                <a:solidFill>
                  <a:srgbClr val="595959"/>
                </a:solidFill>
              </a:rPr>
              <a:t>ROE Decomposition		2017	2018	2019</a:t>
            </a:r>
            <a:endParaRPr b="1" sz="1100">
              <a:solidFill>
                <a:srgbClr val="595959"/>
              </a:solidFill>
            </a:endParaRPr>
          </a:p>
          <a:p>
            <a:pPr indent="0" lvl="0" marL="0" rtl="0" algn="l">
              <a:spcBef>
                <a:spcPts val="0"/>
              </a:spcBef>
              <a:spcAft>
                <a:spcPts val="0"/>
              </a:spcAft>
              <a:buNone/>
            </a:pPr>
            <a:r>
              <a:rPr lang="pt-PT" sz="1100">
                <a:solidFill>
                  <a:srgbClr val="595959"/>
                </a:solidFill>
              </a:rPr>
              <a:t>Return on common equity	17,9%	20,9%	18,3%</a:t>
            </a:r>
            <a:endParaRPr sz="1100">
              <a:solidFill>
                <a:srgbClr val="595959"/>
              </a:solidFill>
            </a:endParaRPr>
          </a:p>
          <a:p>
            <a:pPr indent="0" lvl="0" marL="0" rtl="0" algn="l">
              <a:spcBef>
                <a:spcPts val="0"/>
              </a:spcBef>
              <a:spcAft>
                <a:spcPts val="0"/>
              </a:spcAft>
              <a:buNone/>
            </a:pPr>
            <a:r>
              <a:rPr lang="pt-PT" sz="1100">
                <a:solidFill>
                  <a:srgbClr val="595959"/>
                </a:solidFill>
              </a:rPr>
              <a:t>Profit margin			8,8%	11,1%	10,3%</a:t>
            </a:r>
            <a:endParaRPr sz="1100">
              <a:solidFill>
                <a:srgbClr val="595959"/>
              </a:solidFill>
            </a:endParaRPr>
          </a:p>
          <a:p>
            <a:pPr indent="0" lvl="0" marL="0" rtl="0" algn="l">
              <a:spcBef>
                <a:spcPts val="0"/>
              </a:spcBef>
              <a:spcAft>
                <a:spcPts val="0"/>
              </a:spcAft>
              <a:buNone/>
            </a:pPr>
            <a:r>
              <a:rPr lang="pt-PT" sz="1100">
                <a:solidFill>
                  <a:srgbClr val="595959"/>
                </a:solidFill>
              </a:rPr>
              <a:t>Asset turnover			0,54	0,51	0,52</a:t>
            </a:r>
            <a:endParaRPr sz="1100">
              <a:solidFill>
                <a:srgbClr val="595959"/>
              </a:solidFill>
            </a:endParaRPr>
          </a:p>
          <a:p>
            <a:pPr indent="0" lvl="0" marL="0" rtl="0" algn="l">
              <a:spcBef>
                <a:spcPts val="0"/>
              </a:spcBef>
              <a:spcAft>
                <a:spcPts val="0"/>
              </a:spcAft>
              <a:buNone/>
            </a:pPr>
            <a:r>
              <a:rPr lang="pt-PT" sz="1100">
                <a:solidFill>
                  <a:srgbClr val="595959"/>
                </a:solidFill>
              </a:rPr>
              <a:t>Financial leverage		3,99	3,89	3,53</a:t>
            </a:r>
            <a:endParaRPr b="1" sz="1100">
              <a:solidFill>
                <a:srgbClr val="595959"/>
              </a:solidFill>
            </a:endParaRPr>
          </a:p>
          <a:p>
            <a:pPr indent="0" lvl="0" marL="0" rtl="0" algn="l">
              <a:spcBef>
                <a:spcPts val="0"/>
              </a:spcBef>
              <a:spcAft>
                <a:spcPts val="0"/>
              </a:spcAft>
              <a:buNone/>
            </a:pPr>
            <a:r>
              <a:t/>
            </a:r>
            <a:endParaRPr sz="1100">
              <a:solidFill>
                <a:srgbClr val="595959"/>
              </a:solidFill>
            </a:endParaRPr>
          </a:p>
          <a:p>
            <a:pPr indent="0" lvl="0" marL="0" rtl="0" algn="l">
              <a:spcBef>
                <a:spcPts val="0"/>
              </a:spcBef>
              <a:spcAft>
                <a:spcPts val="0"/>
              </a:spcAft>
              <a:buNone/>
            </a:pPr>
            <a:r>
              <a:rPr lang="pt-PT" sz="800">
                <a:solidFill>
                  <a:srgbClr val="595959"/>
                </a:solidFill>
              </a:rPr>
              <a:t>Nota: Baseado no Exhibit 7.</a:t>
            </a:r>
            <a:endParaRPr sz="800">
              <a:solidFill>
                <a:srgbClr val="59595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PT" sz="1500"/>
              <a:t>4. </a:t>
            </a:r>
            <a:r>
              <a:rPr lang="pt-PT" sz="1300"/>
              <a:t>How would you assess Disney’s prospects compared with the consensus analysts’ forecasted revenue and profits? How would you assess the future performance of its peers?</a:t>
            </a:r>
            <a:endParaRPr sz="1300"/>
          </a:p>
        </p:txBody>
      </p:sp>
      <p:sp>
        <p:nvSpPr>
          <p:cNvPr id="172" name="Google Shape;172;p23"/>
          <p:cNvSpPr txBox="1"/>
          <p:nvPr>
            <p:ph idx="1" type="body"/>
          </p:nvPr>
        </p:nvSpPr>
        <p:spPr>
          <a:xfrm>
            <a:off x="729450" y="1284400"/>
            <a:ext cx="7688700" cy="37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Disney business segments prospects:</a:t>
            </a:r>
            <a:endParaRPr b="1"/>
          </a:p>
          <a:p>
            <a:pPr indent="-311150" lvl="0" marL="457200" rtl="0" algn="l">
              <a:spcBef>
                <a:spcPts val="1000"/>
              </a:spcBef>
              <a:spcAft>
                <a:spcPts val="0"/>
              </a:spcAft>
              <a:buSzPts val="1300"/>
              <a:buChar char="●"/>
            </a:pPr>
            <a:r>
              <a:rPr b="1" lang="pt-PT"/>
              <a:t>Media networks:</a:t>
            </a:r>
            <a:endParaRPr b="1"/>
          </a:p>
          <a:p>
            <a:pPr indent="-298450" lvl="1" marL="914400" rtl="0" algn="l">
              <a:spcBef>
                <a:spcPts val="0"/>
              </a:spcBef>
              <a:spcAft>
                <a:spcPts val="0"/>
              </a:spcAft>
              <a:buSzPts val="1100"/>
              <a:buChar char="○"/>
            </a:pPr>
            <a:r>
              <a:rPr lang="pt-PT"/>
              <a:t>TV subscription revenue was expected to fall by 2.9% annually to $81.8 billion by 2023</a:t>
            </a:r>
            <a:endParaRPr/>
          </a:p>
          <a:p>
            <a:pPr indent="-298450" lvl="1" marL="914400" rtl="0" algn="l">
              <a:spcBef>
                <a:spcPts val="0"/>
              </a:spcBef>
              <a:spcAft>
                <a:spcPts val="0"/>
              </a:spcAft>
              <a:buSzPts val="1100"/>
              <a:buChar char="○"/>
            </a:pPr>
            <a:r>
              <a:rPr lang="pt-PT"/>
              <a:t>Global revenue from the video streaming sector was forecast to increase 4.2% annually to $28.2 billion by 2023, which would account for 16 percent of the digital media market</a:t>
            </a:r>
            <a:endParaRPr/>
          </a:p>
          <a:p>
            <a:pPr indent="-298450" lvl="1" marL="914400" rtl="0" algn="l">
              <a:spcBef>
                <a:spcPts val="0"/>
              </a:spcBef>
              <a:spcAft>
                <a:spcPts val="0"/>
              </a:spcAft>
              <a:buSzPts val="1100"/>
              <a:buChar char="○"/>
            </a:pPr>
            <a:r>
              <a:rPr lang="pt-PT"/>
              <a:t>The number of users in the subscription video-on-demand segment was estimated to grow by 5% annually to 1.3 billion by 2023</a:t>
            </a:r>
            <a:endParaRPr/>
          </a:p>
          <a:p>
            <a:pPr indent="-311150" lvl="0" marL="457200" rtl="0" algn="l">
              <a:spcBef>
                <a:spcPts val="0"/>
              </a:spcBef>
              <a:spcAft>
                <a:spcPts val="0"/>
              </a:spcAft>
              <a:buSzPts val="1300"/>
              <a:buChar char="●"/>
            </a:pPr>
            <a:r>
              <a:rPr b="1" lang="pt-PT"/>
              <a:t>Parks and resorts:</a:t>
            </a:r>
            <a:endParaRPr b="1"/>
          </a:p>
          <a:p>
            <a:pPr indent="-298450" lvl="1" marL="914400" rtl="0" algn="l">
              <a:spcBef>
                <a:spcPts val="0"/>
              </a:spcBef>
              <a:spcAft>
                <a:spcPts val="0"/>
              </a:spcAft>
              <a:buSzPts val="1100"/>
              <a:buChar char="○"/>
            </a:pPr>
            <a:r>
              <a:rPr lang="pt-PT"/>
              <a:t>Worldwide park attendance was 1.1 billion and was expected to grow at an annual rate of 3.8% through 2022</a:t>
            </a:r>
            <a:endParaRPr/>
          </a:p>
          <a:p>
            <a:pPr indent="-311150" lvl="0" marL="457200" rtl="0" algn="l">
              <a:spcBef>
                <a:spcPts val="0"/>
              </a:spcBef>
              <a:spcAft>
                <a:spcPts val="0"/>
              </a:spcAft>
              <a:buSzPts val="1300"/>
              <a:buChar char="●"/>
            </a:pPr>
            <a:r>
              <a:rPr b="1" lang="pt-PT"/>
              <a:t>Studio entertainment:</a:t>
            </a:r>
            <a:endParaRPr b="1"/>
          </a:p>
          <a:p>
            <a:pPr indent="-298450" lvl="1" marL="914400" rtl="0" algn="l">
              <a:spcBef>
                <a:spcPts val="0"/>
              </a:spcBef>
              <a:spcAft>
                <a:spcPts val="0"/>
              </a:spcAft>
              <a:buSzPts val="1100"/>
              <a:buChar char="○"/>
            </a:pPr>
            <a:r>
              <a:rPr lang="pt-PT"/>
              <a:t>Global box office revenue was forecast to increase at an annual rate of 9 per cent in 2020,  although it was challenging to predict hit movies.</a:t>
            </a:r>
            <a:endParaRPr/>
          </a:p>
          <a:p>
            <a:pPr indent="-311150" lvl="0" marL="457200" rtl="0" algn="l">
              <a:spcBef>
                <a:spcPts val="0"/>
              </a:spcBef>
              <a:spcAft>
                <a:spcPts val="0"/>
              </a:spcAft>
              <a:buSzPts val="1300"/>
              <a:buChar char="●"/>
            </a:pPr>
            <a:r>
              <a:rPr b="1" lang="pt-PT"/>
              <a:t>Consumer products and interactive media;</a:t>
            </a:r>
            <a:endParaRPr b="1"/>
          </a:p>
          <a:p>
            <a:pPr indent="0" lvl="0" marL="457200" rtl="0" algn="l">
              <a:spcBef>
                <a:spcPts val="1000"/>
              </a:spcBef>
              <a:spcAft>
                <a:spcPts val="1000"/>
              </a:spcAft>
              <a:buNone/>
            </a:pPr>
            <a:r>
              <a:rPr lang="pt-PT"/>
              <a:t>Revenues from the global M&amp;E industry were expected to grow steadily at 4.3% annually, to reach approximately $2.3 trillion in 2020.</a:t>
            </a:r>
            <a:endParaRPr b="1"/>
          </a:p>
        </p:txBody>
      </p:sp>
      <p:sp>
        <p:nvSpPr>
          <p:cNvPr id="173" name="Google Shape;173;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PT" sz="1500"/>
              <a:t>4. </a:t>
            </a:r>
            <a:r>
              <a:rPr lang="pt-PT" sz="1300"/>
              <a:t>How would you assess Disney’s prospects compared with the consensus analysts’ forecasted revenue and profits? How would you assess the future performance of its peers?</a:t>
            </a:r>
            <a:endParaRPr sz="1300"/>
          </a:p>
        </p:txBody>
      </p:sp>
      <p:sp>
        <p:nvSpPr>
          <p:cNvPr id="179" name="Google Shape;179;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pic>
        <p:nvPicPr>
          <p:cNvPr id="180" name="Google Shape;180;p24"/>
          <p:cNvPicPr preferRelativeResize="0"/>
          <p:nvPr/>
        </p:nvPicPr>
        <p:blipFill>
          <a:blip r:embed="rId3">
            <a:alphaModFix/>
          </a:blip>
          <a:stretch>
            <a:fillRect/>
          </a:stretch>
        </p:blipFill>
        <p:spPr>
          <a:xfrm>
            <a:off x="2047288" y="1576263"/>
            <a:ext cx="5053024" cy="2653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PT" sz="1500"/>
              <a:t>4. </a:t>
            </a:r>
            <a:r>
              <a:rPr lang="pt-PT" sz="1300"/>
              <a:t>How would you assess Disney’s prospects compared with the consensus analysts’ forecasted revenue and profits? How would you assess the future performance of its peers?</a:t>
            </a:r>
            <a:endParaRPr sz="1300"/>
          </a:p>
        </p:txBody>
      </p:sp>
      <p:sp>
        <p:nvSpPr>
          <p:cNvPr id="186" name="Google Shape;186;p2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pic>
        <p:nvPicPr>
          <p:cNvPr id="187" name="Google Shape;187;p25"/>
          <p:cNvPicPr preferRelativeResize="0"/>
          <p:nvPr/>
        </p:nvPicPr>
        <p:blipFill>
          <a:blip r:embed="rId3">
            <a:alphaModFix/>
          </a:blip>
          <a:stretch>
            <a:fillRect/>
          </a:stretch>
        </p:blipFill>
        <p:spPr>
          <a:xfrm>
            <a:off x="225712" y="1827375"/>
            <a:ext cx="8696174" cy="2151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6"/>
          <p:cNvSpPr txBox="1"/>
          <p:nvPr>
            <p:ph idx="1" type="body"/>
          </p:nvPr>
        </p:nvSpPr>
        <p:spPr>
          <a:xfrm>
            <a:off x="729450" y="1593150"/>
            <a:ext cx="7688700" cy="274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PT"/>
              <a:t>Annual increase of Revenues and Net Income :</a:t>
            </a:r>
            <a:endParaRPr/>
          </a:p>
          <a:p>
            <a:pPr indent="0" lvl="0" marL="0" rtl="0" algn="l">
              <a:spcBef>
                <a:spcPts val="1200"/>
              </a:spcBef>
              <a:spcAft>
                <a:spcPts val="1200"/>
              </a:spcAft>
              <a:buNone/>
            </a:pPr>
            <a:r>
              <a:t/>
            </a:r>
            <a:endParaRPr/>
          </a:p>
        </p:txBody>
      </p:sp>
      <p:sp>
        <p:nvSpPr>
          <p:cNvPr id="193" name="Google Shape;193;p2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194" name="Google Shape;194;p26"/>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PT" sz="1500"/>
              <a:t>4. </a:t>
            </a:r>
            <a:r>
              <a:rPr lang="pt-PT" sz="1300"/>
              <a:t>How would you assess Disney’s prospects compared with the consensus analysts’ forecasted revenue and profits? How would you assess the future performance of its peers?</a:t>
            </a:r>
            <a:endParaRPr sz="1300"/>
          </a:p>
        </p:txBody>
      </p:sp>
      <p:graphicFrame>
        <p:nvGraphicFramePr>
          <p:cNvPr id="195" name="Google Shape;195;p26"/>
          <p:cNvGraphicFramePr/>
          <p:nvPr/>
        </p:nvGraphicFramePr>
        <p:xfrm>
          <a:off x="1241388" y="2198088"/>
          <a:ext cx="3000000" cy="3000000"/>
        </p:xfrm>
        <a:graphic>
          <a:graphicData uri="http://schemas.openxmlformats.org/drawingml/2006/table">
            <a:tbl>
              <a:tblPr>
                <a:noFill/>
                <a:tableStyleId>{FD0EE7D4-B421-4054-9575-13AD6BC53948}</a:tableStyleId>
              </a:tblPr>
              <a:tblGrid>
                <a:gridCol w="1577550"/>
                <a:gridCol w="692100"/>
                <a:gridCol w="687825"/>
                <a:gridCol w="632600"/>
                <a:gridCol w="632600"/>
                <a:gridCol w="621575"/>
                <a:gridCol w="621575"/>
                <a:gridCol w="599525"/>
                <a:gridCol w="599475"/>
              </a:tblGrid>
              <a:tr h="422475">
                <a:tc rowSpan="2">
                  <a:txBody>
                    <a:bodyPr/>
                    <a:lstStyle/>
                    <a:p>
                      <a:pPr indent="0" lvl="0" marL="0" rtl="0" algn="l">
                        <a:spcBef>
                          <a:spcPts val="0"/>
                        </a:spcBef>
                        <a:spcAft>
                          <a:spcPts val="0"/>
                        </a:spcAft>
                        <a:buNone/>
                      </a:pPr>
                      <a:r>
                        <a:t/>
                      </a:r>
                      <a:endParaRPr/>
                    </a:p>
                  </a:txBody>
                  <a:tcPr marT="91425" marB="91425" marR="91425" marL="91425" anchor="ctr">
                    <a:lnL cap="flat" cmpd="sng" w="9525">
                      <a:solidFill>
                        <a:schemeClr val="lt1"/>
                      </a:solidFill>
                      <a:prstDash val="solid"/>
                      <a:round/>
                      <a:headEnd len="sm" w="sm" type="none"/>
                      <a:tailEnd len="sm" w="sm" type="none"/>
                    </a:lnL>
                    <a:lnR cap="flat" cmpd="sng" w="19050">
                      <a:solidFill>
                        <a:srgbClr val="666666"/>
                      </a:solidFill>
                      <a:prstDash val="solid"/>
                      <a:round/>
                      <a:headEnd len="sm" w="sm" type="none"/>
                      <a:tailEnd len="sm" w="sm" type="none"/>
                    </a:lnR>
                    <a:lnT cap="flat" cmpd="sng" w="9525">
                      <a:solidFill>
                        <a:schemeClr val="lt1"/>
                      </a:solidFill>
                      <a:prstDash val="solid"/>
                      <a:round/>
                      <a:headEnd len="sm" w="sm" type="none"/>
                      <a:tailEnd len="sm" w="sm" type="none"/>
                    </a:lnT>
                    <a:lnB cap="flat" cmpd="sng" w="19050">
                      <a:solidFill>
                        <a:srgbClr val="666666"/>
                      </a:solidFill>
                      <a:prstDash val="solid"/>
                      <a:round/>
                      <a:headEnd len="sm" w="sm" type="none"/>
                      <a:tailEnd len="sm" w="sm" type="none"/>
                    </a:lnB>
                  </a:tcPr>
                </a:tc>
                <a:tc gridSpan="2">
                  <a:txBody>
                    <a:bodyPr/>
                    <a:lstStyle/>
                    <a:p>
                      <a:pPr indent="0" lvl="0" marL="0" rtl="0" algn="ctr">
                        <a:spcBef>
                          <a:spcPts val="0"/>
                        </a:spcBef>
                        <a:spcAft>
                          <a:spcPts val="0"/>
                        </a:spcAft>
                        <a:buNone/>
                      </a:pPr>
                      <a:r>
                        <a:rPr b="1" lang="pt-PT"/>
                        <a:t>Disney</a:t>
                      </a:r>
                      <a:endParaRPr b="1"/>
                    </a:p>
                  </a:txBody>
                  <a:tcPr marT="91425" marB="91425" marR="91425" marL="91425" anchor="ctr">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solidFill>
                      <a:srgbClr val="D9D9D9"/>
                    </a:solidFill>
                  </a:tcPr>
                </a:tc>
                <a:tc hMerge="1"/>
                <a:tc gridSpan="2">
                  <a:txBody>
                    <a:bodyPr/>
                    <a:lstStyle/>
                    <a:p>
                      <a:pPr indent="0" lvl="0" marL="0" rtl="0" algn="ctr">
                        <a:spcBef>
                          <a:spcPts val="0"/>
                        </a:spcBef>
                        <a:spcAft>
                          <a:spcPts val="0"/>
                        </a:spcAft>
                        <a:buNone/>
                      </a:pPr>
                      <a:r>
                        <a:rPr b="1" lang="pt-PT"/>
                        <a:t>Netflix</a:t>
                      </a:r>
                      <a:endParaRPr b="1"/>
                    </a:p>
                  </a:txBody>
                  <a:tcPr marT="91425" marB="91425" marR="91425" marL="91425" anchor="ctr">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solidFill>
                      <a:srgbClr val="D9D9D9"/>
                    </a:solidFill>
                  </a:tcPr>
                </a:tc>
                <a:tc hMerge="1"/>
                <a:tc gridSpan="2">
                  <a:txBody>
                    <a:bodyPr/>
                    <a:lstStyle/>
                    <a:p>
                      <a:pPr indent="0" lvl="0" marL="0" rtl="0" algn="ctr">
                        <a:spcBef>
                          <a:spcPts val="0"/>
                        </a:spcBef>
                        <a:spcAft>
                          <a:spcPts val="0"/>
                        </a:spcAft>
                        <a:buNone/>
                      </a:pPr>
                      <a:r>
                        <a:rPr b="1" lang="pt-PT"/>
                        <a:t>Comcast</a:t>
                      </a:r>
                      <a:endParaRPr b="1"/>
                    </a:p>
                  </a:txBody>
                  <a:tcPr marT="91425" marB="91425" marR="91425" marL="91425" anchor="ctr">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solidFill>
                      <a:srgbClr val="D9D9D9"/>
                    </a:solidFill>
                  </a:tcPr>
                </a:tc>
                <a:tc hMerge="1"/>
                <a:tc gridSpan="2">
                  <a:txBody>
                    <a:bodyPr/>
                    <a:lstStyle/>
                    <a:p>
                      <a:pPr indent="0" lvl="0" marL="0" rtl="0" algn="ctr">
                        <a:spcBef>
                          <a:spcPts val="0"/>
                        </a:spcBef>
                        <a:spcAft>
                          <a:spcPts val="0"/>
                        </a:spcAft>
                        <a:buNone/>
                      </a:pPr>
                      <a:r>
                        <a:rPr b="1" lang="pt-PT"/>
                        <a:t>Viacom</a:t>
                      </a:r>
                      <a:endParaRPr b="1"/>
                    </a:p>
                  </a:txBody>
                  <a:tcPr marT="91425" marB="91425" marR="91425" marL="91425" anchor="ctr">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solidFill>
                      <a:srgbClr val="D9D9D9"/>
                    </a:solidFill>
                  </a:tcPr>
                </a:tc>
                <a:tc hMerge="1"/>
              </a:tr>
              <a:tr h="422475">
                <a:tc vMerge="1"/>
                <a:tc>
                  <a:txBody>
                    <a:bodyPr/>
                    <a:lstStyle/>
                    <a:p>
                      <a:pPr indent="0" lvl="0" marL="0" rtl="0" algn="ctr">
                        <a:spcBef>
                          <a:spcPts val="0"/>
                        </a:spcBef>
                        <a:spcAft>
                          <a:spcPts val="0"/>
                        </a:spcAft>
                        <a:buNone/>
                      </a:pPr>
                      <a:r>
                        <a:rPr lang="pt-PT" sz="1200"/>
                        <a:t>2020</a:t>
                      </a:r>
                      <a:endParaRPr sz="1200"/>
                    </a:p>
                  </a:txBody>
                  <a:tcPr marT="91425" marB="91425" marR="91425" marL="91425" anchor="ctr">
                    <a:lnL cap="flat" cmpd="sng" w="19050">
                      <a:solidFill>
                        <a:srgbClr val="666666"/>
                      </a:solidFill>
                      <a:prstDash val="solid"/>
                      <a:round/>
                      <a:headEnd len="sm" w="sm" type="none"/>
                      <a:tailEnd len="sm" w="sm" type="none"/>
                    </a:lnL>
                    <a:lnB cap="flat" cmpd="sng" w="19050">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pt-PT" sz="1200"/>
                        <a:t>2021</a:t>
                      </a:r>
                      <a:endParaRPr sz="1200"/>
                    </a:p>
                  </a:txBody>
                  <a:tcPr marT="91425" marB="91425" marR="91425" marL="91425" anchor="ctr">
                    <a:lnR cap="flat" cmpd="sng" w="19050">
                      <a:solidFill>
                        <a:srgbClr val="666666"/>
                      </a:solidFill>
                      <a:prstDash val="solid"/>
                      <a:round/>
                      <a:headEnd len="sm" w="sm" type="none"/>
                      <a:tailEnd len="sm" w="sm" type="none"/>
                    </a:lnR>
                    <a:lnB cap="flat" cmpd="sng" w="19050">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pt-PT" sz="1200"/>
                        <a:t>2020</a:t>
                      </a:r>
                      <a:endParaRPr sz="1200"/>
                    </a:p>
                  </a:txBody>
                  <a:tcPr marT="91425" marB="91425" marR="91425" marL="91425" anchor="ctr">
                    <a:lnL cap="flat" cmpd="sng" w="19050">
                      <a:solidFill>
                        <a:srgbClr val="666666"/>
                      </a:solidFill>
                      <a:prstDash val="solid"/>
                      <a:round/>
                      <a:headEnd len="sm" w="sm" type="none"/>
                      <a:tailEnd len="sm" w="sm" type="none"/>
                    </a:lnL>
                    <a:lnB cap="flat" cmpd="sng" w="19050">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pt-PT" sz="1200"/>
                        <a:t>2021</a:t>
                      </a:r>
                      <a:endParaRPr sz="1200"/>
                    </a:p>
                  </a:txBody>
                  <a:tcPr marT="91425" marB="91425" marR="91425" marL="91425" anchor="ctr">
                    <a:lnR cap="flat" cmpd="sng" w="19050">
                      <a:solidFill>
                        <a:srgbClr val="666666"/>
                      </a:solidFill>
                      <a:prstDash val="solid"/>
                      <a:round/>
                      <a:headEnd len="sm" w="sm" type="none"/>
                      <a:tailEnd len="sm" w="sm" type="none"/>
                    </a:lnR>
                    <a:lnB cap="flat" cmpd="sng" w="19050">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pt-PT" sz="1200"/>
                        <a:t>2020</a:t>
                      </a:r>
                      <a:endParaRPr sz="1200"/>
                    </a:p>
                  </a:txBody>
                  <a:tcPr marT="91425" marB="91425" marR="91425" marL="91425" anchor="ctr">
                    <a:lnL cap="flat" cmpd="sng" w="19050">
                      <a:solidFill>
                        <a:srgbClr val="666666"/>
                      </a:solidFill>
                      <a:prstDash val="solid"/>
                      <a:round/>
                      <a:headEnd len="sm" w="sm" type="none"/>
                      <a:tailEnd len="sm" w="sm" type="none"/>
                    </a:lnL>
                    <a:lnB cap="flat" cmpd="sng" w="19050">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pt-PT" sz="1200"/>
                        <a:t>2021</a:t>
                      </a:r>
                      <a:endParaRPr sz="1200"/>
                    </a:p>
                  </a:txBody>
                  <a:tcPr marT="91425" marB="91425" marR="91425" marL="91425" anchor="ctr">
                    <a:lnR cap="flat" cmpd="sng" w="19050">
                      <a:solidFill>
                        <a:srgbClr val="666666"/>
                      </a:solidFill>
                      <a:prstDash val="solid"/>
                      <a:round/>
                      <a:headEnd len="sm" w="sm" type="none"/>
                      <a:tailEnd len="sm" w="sm" type="none"/>
                    </a:lnR>
                    <a:lnB cap="flat" cmpd="sng" w="19050">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pt-PT" sz="1200"/>
                        <a:t>2020</a:t>
                      </a:r>
                      <a:endParaRPr sz="1200"/>
                    </a:p>
                  </a:txBody>
                  <a:tcPr marT="91425" marB="91425" marR="91425" marL="91425" anchor="ctr">
                    <a:lnL cap="flat" cmpd="sng" w="19050">
                      <a:solidFill>
                        <a:srgbClr val="666666"/>
                      </a:solidFill>
                      <a:prstDash val="solid"/>
                      <a:round/>
                      <a:headEnd len="sm" w="sm" type="none"/>
                      <a:tailEnd len="sm" w="sm" type="none"/>
                    </a:lnL>
                    <a:lnB cap="flat" cmpd="sng" w="19050">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pt-PT" sz="1200"/>
                        <a:t>2021</a:t>
                      </a:r>
                      <a:endParaRPr sz="1200"/>
                    </a:p>
                  </a:txBody>
                  <a:tcPr marT="91425" marB="91425" marR="91425" marL="91425" anchor="ctr">
                    <a:lnR cap="flat" cmpd="sng" w="19050">
                      <a:solidFill>
                        <a:srgbClr val="666666"/>
                      </a:solidFill>
                      <a:prstDash val="solid"/>
                      <a:round/>
                      <a:headEnd len="sm" w="sm" type="none"/>
                      <a:tailEnd len="sm" w="sm" type="none"/>
                    </a:lnR>
                    <a:lnB cap="flat" cmpd="sng" w="19050">
                      <a:solidFill>
                        <a:srgbClr val="9E9E9E"/>
                      </a:solidFill>
                      <a:prstDash val="solid"/>
                      <a:round/>
                      <a:headEnd len="sm" w="sm" type="none"/>
                      <a:tailEnd len="sm" w="sm" type="none"/>
                    </a:lnB>
                    <a:solidFill>
                      <a:srgbClr val="EFEFEF"/>
                    </a:solidFill>
                  </a:tcPr>
                </a:tc>
              </a:tr>
              <a:tr h="488775">
                <a:tc>
                  <a:txBody>
                    <a:bodyPr/>
                    <a:lstStyle/>
                    <a:p>
                      <a:pPr indent="0" lvl="0" marL="0" rtl="0" algn="l">
                        <a:spcBef>
                          <a:spcPts val="0"/>
                        </a:spcBef>
                        <a:spcAft>
                          <a:spcPts val="0"/>
                        </a:spcAft>
                        <a:buNone/>
                      </a:pPr>
                      <a:r>
                        <a:rPr b="1" lang="pt-PT" sz="1100">
                          <a:latin typeface="Calibri"/>
                          <a:ea typeface="Calibri"/>
                          <a:cs typeface="Calibri"/>
                          <a:sym typeface="Calibri"/>
                        </a:rPr>
                        <a:t>Predicted Net Income Annual growth(%)</a:t>
                      </a:r>
                      <a:endParaRPr b="1"/>
                    </a:p>
                  </a:txBody>
                  <a:tcPr marT="91425" marB="91425" marR="91425" marL="91425" anchor="ctr">
                    <a:lnL cap="flat" cmpd="sng" w="19050">
                      <a:solidFill>
                        <a:srgbClr val="666666"/>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666666"/>
                      </a:solidFill>
                      <a:prstDash val="solid"/>
                      <a:round/>
                      <a:headEnd len="sm" w="sm" type="none"/>
                      <a:tailEnd len="sm" w="sm" type="none"/>
                    </a:lnT>
                    <a:solidFill>
                      <a:srgbClr val="D9D9D9"/>
                    </a:solidFill>
                  </a:tcPr>
                </a:tc>
                <a:tc>
                  <a:txBody>
                    <a:bodyPr/>
                    <a:lstStyle/>
                    <a:p>
                      <a:pPr indent="0" lvl="0" marL="0" rtl="0" algn="ctr">
                        <a:spcBef>
                          <a:spcPts val="0"/>
                        </a:spcBef>
                        <a:spcAft>
                          <a:spcPts val="0"/>
                        </a:spcAft>
                        <a:buNone/>
                      </a:pPr>
                      <a:r>
                        <a:rPr lang="pt-PT" sz="1200">
                          <a:latin typeface="Calibri"/>
                          <a:ea typeface="Calibri"/>
                          <a:cs typeface="Calibri"/>
                          <a:sym typeface="Calibri"/>
                        </a:rPr>
                        <a:t>-21,4</a:t>
                      </a:r>
                      <a:endParaRPr sz="1200"/>
                    </a:p>
                  </a:txBody>
                  <a:tcPr marT="91425" marB="91425" marR="91425" marL="91425" anchor="ctr">
                    <a:lnL cap="flat" cmpd="sng" w="19050">
                      <a:solidFill>
                        <a:srgbClr val="9E9E9E"/>
                      </a:solidFill>
                      <a:prstDash val="solid"/>
                      <a:round/>
                      <a:headEnd len="sm" w="sm" type="none"/>
                      <a:tailEnd len="sm" w="sm" type="none"/>
                    </a:lnL>
                    <a:lnT cap="flat" cmpd="sng" w="19050">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pt-PT" sz="1200">
                          <a:latin typeface="Calibri"/>
                          <a:ea typeface="Calibri"/>
                          <a:cs typeface="Calibri"/>
                          <a:sym typeface="Calibri"/>
                        </a:rPr>
                        <a:t>16,6</a:t>
                      </a:r>
                      <a:endParaRPr sz="1200"/>
                    </a:p>
                  </a:txBody>
                  <a:tcPr marT="91425" marB="91425" marR="91425" marL="91425" anchor="ctr">
                    <a:lnR cap="flat" cmpd="sng" w="19050">
                      <a:solidFill>
                        <a:srgbClr val="666666"/>
                      </a:solidFill>
                      <a:prstDash val="solid"/>
                      <a:round/>
                      <a:headEnd len="sm" w="sm" type="none"/>
                      <a:tailEnd len="sm" w="sm" type="none"/>
                    </a:lnR>
                    <a:lnT cap="flat" cmpd="sng" w="19050">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pt-PT" sz="1200">
                          <a:latin typeface="Calibri"/>
                          <a:ea typeface="Calibri"/>
                          <a:cs typeface="Calibri"/>
                          <a:sym typeface="Calibri"/>
                        </a:rPr>
                        <a:t>63,3</a:t>
                      </a:r>
                      <a:endParaRPr sz="1200"/>
                    </a:p>
                  </a:txBody>
                  <a:tcPr marT="91425" marB="91425" marR="91425" marL="91425" anchor="ctr">
                    <a:lnL cap="flat" cmpd="sng" w="19050">
                      <a:solidFill>
                        <a:srgbClr val="666666"/>
                      </a:solidFill>
                      <a:prstDash val="solid"/>
                      <a:round/>
                      <a:headEnd len="sm" w="sm" type="none"/>
                      <a:tailEnd len="sm" w="sm" type="none"/>
                    </a:lnL>
                    <a:lnT cap="flat" cmpd="sng" w="19050">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pt-PT" sz="1200">
                          <a:latin typeface="Calibri"/>
                          <a:ea typeface="Calibri"/>
                          <a:cs typeface="Calibri"/>
                          <a:sym typeface="Calibri"/>
                        </a:rPr>
                        <a:t>53,5</a:t>
                      </a:r>
                      <a:endParaRPr sz="1200"/>
                    </a:p>
                  </a:txBody>
                  <a:tcPr marT="91425" marB="91425" marR="91425" marL="91425" anchor="ctr">
                    <a:lnR cap="flat" cmpd="sng" w="19050">
                      <a:solidFill>
                        <a:srgbClr val="666666"/>
                      </a:solidFill>
                      <a:prstDash val="solid"/>
                      <a:round/>
                      <a:headEnd len="sm" w="sm" type="none"/>
                      <a:tailEnd len="sm" w="sm" type="none"/>
                    </a:lnR>
                    <a:lnT cap="flat" cmpd="sng" w="19050">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pt-PT" sz="1200">
                          <a:latin typeface="Calibri"/>
                          <a:ea typeface="Calibri"/>
                          <a:cs typeface="Calibri"/>
                          <a:sym typeface="Calibri"/>
                        </a:rPr>
                        <a:t>9,8</a:t>
                      </a:r>
                      <a:endParaRPr sz="1200"/>
                    </a:p>
                  </a:txBody>
                  <a:tcPr marT="91425" marB="91425" marR="91425" marL="91425" anchor="ctr">
                    <a:lnL cap="flat" cmpd="sng" w="19050">
                      <a:solidFill>
                        <a:srgbClr val="666666"/>
                      </a:solidFill>
                      <a:prstDash val="solid"/>
                      <a:round/>
                      <a:headEnd len="sm" w="sm" type="none"/>
                      <a:tailEnd len="sm" w="sm" type="none"/>
                    </a:lnL>
                    <a:lnT cap="flat" cmpd="sng" w="19050">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pt-PT" sz="1200">
                          <a:latin typeface="Calibri"/>
                          <a:ea typeface="Calibri"/>
                          <a:cs typeface="Calibri"/>
                          <a:sym typeface="Calibri"/>
                        </a:rPr>
                        <a:t>5,9</a:t>
                      </a:r>
                      <a:endParaRPr sz="1200"/>
                    </a:p>
                  </a:txBody>
                  <a:tcPr marT="91425" marB="91425" marR="91425" marL="91425" anchor="ctr">
                    <a:lnR cap="flat" cmpd="sng" w="19050">
                      <a:solidFill>
                        <a:srgbClr val="666666"/>
                      </a:solidFill>
                      <a:prstDash val="solid"/>
                      <a:round/>
                      <a:headEnd len="sm" w="sm" type="none"/>
                      <a:tailEnd len="sm" w="sm" type="none"/>
                    </a:lnR>
                    <a:lnT cap="flat" cmpd="sng" w="19050">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pt-PT" sz="1200">
                          <a:latin typeface="Calibri"/>
                          <a:ea typeface="Calibri"/>
                          <a:cs typeface="Calibri"/>
                          <a:sym typeface="Calibri"/>
                        </a:rPr>
                        <a:t>10,6</a:t>
                      </a:r>
                      <a:endParaRPr sz="1200"/>
                    </a:p>
                  </a:txBody>
                  <a:tcPr marT="91425" marB="91425" marR="91425" marL="91425" anchor="ctr">
                    <a:lnL cap="flat" cmpd="sng" w="19050">
                      <a:solidFill>
                        <a:srgbClr val="666666"/>
                      </a:solidFill>
                      <a:prstDash val="solid"/>
                      <a:round/>
                      <a:headEnd len="sm" w="sm" type="none"/>
                      <a:tailEnd len="sm" w="sm" type="none"/>
                    </a:lnL>
                    <a:lnT cap="flat" cmpd="sng" w="19050">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pt-PT" sz="1200">
                          <a:latin typeface="Calibri"/>
                          <a:ea typeface="Calibri"/>
                          <a:cs typeface="Calibri"/>
                          <a:sym typeface="Calibri"/>
                        </a:rPr>
                        <a:t>5,1</a:t>
                      </a:r>
                      <a:endParaRPr sz="1200"/>
                    </a:p>
                  </a:txBody>
                  <a:tcPr marT="91425" marB="91425" marR="91425" marL="91425" anchor="ctr">
                    <a:lnR cap="flat" cmpd="sng" w="19050">
                      <a:solidFill>
                        <a:srgbClr val="666666"/>
                      </a:solidFill>
                      <a:prstDash val="solid"/>
                      <a:round/>
                      <a:headEnd len="sm" w="sm" type="none"/>
                      <a:tailEnd len="sm" w="sm" type="none"/>
                    </a:lnR>
                    <a:lnT cap="flat" cmpd="sng" w="19050">
                      <a:solidFill>
                        <a:srgbClr val="9E9E9E"/>
                      </a:solidFill>
                      <a:prstDash val="solid"/>
                      <a:round/>
                      <a:headEnd len="sm" w="sm" type="none"/>
                      <a:tailEnd len="sm" w="sm" type="none"/>
                    </a:lnT>
                  </a:tcPr>
                </a:tc>
              </a:tr>
              <a:tr h="515900">
                <a:tc>
                  <a:txBody>
                    <a:bodyPr/>
                    <a:lstStyle/>
                    <a:p>
                      <a:pPr indent="0" lvl="0" marL="0" rtl="0" algn="l">
                        <a:spcBef>
                          <a:spcPts val="0"/>
                        </a:spcBef>
                        <a:spcAft>
                          <a:spcPts val="0"/>
                        </a:spcAft>
                        <a:buNone/>
                      </a:pPr>
                      <a:r>
                        <a:rPr b="1" lang="pt-PT" sz="1000"/>
                        <a:t>Predicted Revenue Annual growth(%)</a:t>
                      </a:r>
                      <a:endParaRPr b="1"/>
                    </a:p>
                  </a:txBody>
                  <a:tcPr marT="91425" marB="91425" marR="91425" marL="91425" anchor="ctr">
                    <a:lnL cap="flat" cmpd="sng" w="19050">
                      <a:solidFill>
                        <a:srgbClr val="666666"/>
                      </a:solidFill>
                      <a:prstDash val="solid"/>
                      <a:round/>
                      <a:headEnd len="sm" w="sm" type="none"/>
                      <a:tailEnd len="sm" w="sm" type="none"/>
                    </a:lnL>
                    <a:lnR cap="flat" cmpd="sng" w="19050">
                      <a:solidFill>
                        <a:srgbClr val="9E9E9E"/>
                      </a:solidFill>
                      <a:prstDash val="solid"/>
                      <a:round/>
                      <a:headEnd len="sm" w="sm" type="none"/>
                      <a:tailEnd len="sm" w="sm" type="none"/>
                    </a:lnR>
                    <a:lnB cap="flat" cmpd="sng" w="19050">
                      <a:solidFill>
                        <a:srgbClr val="666666"/>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pt-PT" sz="1200"/>
                        <a:t>17,5</a:t>
                      </a:r>
                      <a:endParaRPr sz="1200"/>
                    </a:p>
                  </a:txBody>
                  <a:tcPr marT="91425" marB="91425" marR="91425" marL="91425" anchor="ctr">
                    <a:lnL cap="flat" cmpd="sng" w="19050">
                      <a:solidFill>
                        <a:srgbClr val="9E9E9E"/>
                      </a:solidFill>
                      <a:prstDash val="solid"/>
                      <a:round/>
                      <a:headEnd len="sm" w="sm" type="none"/>
                      <a:tailEnd len="sm" w="sm" type="none"/>
                    </a:lnL>
                    <a:lnB cap="flat" cmpd="sng" w="1905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pt-PT" sz="1200"/>
                        <a:t>6,1</a:t>
                      </a:r>
                      <a:endParaRPr sz="1200"/>
                    </a:p>
                  </a:txBody>
                  <a:tcPr marT="91425" marB="91425" marR="91425" marL="91425" anchor="ctr">
                    <a:lnR cap="flat" cmpd="sng" w="19050">
                      <a:solidFill>
                        <a:srgbClr val="666666"/>
                      </a:solidFill>
                      <a:prstDash val="solid"/>
                      <a:round/>
                      <a:headEnd len="sm" w="sm" type="none"/>
                      <a:tailEnd len="sm" w="sm" type="none"/>
                    </a:lnR>
                    <a:lnB cap="flat" cmpd="sng" w="1905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pt-PT" sz="1200"/>
                        <a:t>21,8</a:t>
                      </a:r>
                      <a:endParaRPr sz="1200"/>
                    </a:p>
                  </a:txBody>
                  <a:tcPr marT="91425" marB="91425" marR="91425" marL="91425" anchor="ctr">
                    <a:lnL cap="flat" cmpd="sng" w="19050">
                      <a:solidFill>
                        <a:srgbClr val="666666"/>
                      </a:solidFill>
                      <a:prstDash val="solid"/>
                      <a:round/>
                      <a:headEnd len="sm" w="sm" type="none"/>
                      <a:tailEnd len="sm" w="sm" type="none"/>
                    </a:lnL>
                    <a:lnB cap="flat" cmpd="sng" w="1905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pt-PT" sz="1200"/>
                        <a:t>19,0</a:t>
                      </a:r>
                      <a:endParaRPr sz="1200"/>
                    </a:p>
                  </a:txBody>
                  <a:tcPr marT="91425" marB="91425" marR="91425" marL="91425" anchor="ctr">
                    <a:lnR cap="flat" cmpd="sng" w="19050">
                      <a:solidFill>
                        <a:srgbClr val="666666"/>
                      </a:solidFill>
                      <a:prstDash val="solid"/>
                      <a:round/>
                      <a:headEnd len="sm" w="sm" type="none"/>
                      <a:tailEnd len="sm" w="sm" type="none"/>
                    </a:lnR>
                    <a:lnB cap="flat" cmpd="sng" w="1905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pt-PT" sz="1200"/>
                        <a:t>5,3</a:t>
                      </a:r>
                      <a:endParaRPr sz="1200"/>
                    </a:p>
                  </a:txBody>
                  <a:tcPr marT="91425" marB="91425" marR="91425" marL="91425" anchor="ctr">
                    <a:lnL cap="flat" cmpd="sng" w="19050">
                      <a:solidFill>
                        <a:srgbClr val="666666"/>
                      </a:solidFill>
                      <a:prstDash val="solid"/>
                      <a:round/>
                      <a:headEnd len="sm" w="sm" type="none"/>
                      <a:tailEnd len="sm" w="sm" type="none"/>
                    </a:lnL>
                    <a:lnB cap="flat" cmpd="sng" w="1905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pt-PT" sz="1200"/>
                        <a:t>1,5</a:t>
                      </a:r>
                      <a:endParaRPr sz="1200"/>
                    </a:p>
                  </a:txBody>
                  <a:tcPr marT="91425" marB="91425" marR="91425" marL="91425" anchor="ctr">
                    <a:lnR cap="flat" cmpd="sng" w="19050">
                      <a:solidFill>
                        <a:srgbClr val="666666"/>
                      </a:solidFill>
                      <a:prstDash val="solid"/>
                      <a:round/>
                      <a:headEnd len="sm" w="sm" type="none"/>
                      <a:tailEnd len="sm" w="sm" type="none"/>
                    </a:lnR>
                    <a:lnB cap="flat" cmpd="sng" w="1905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pt-PT" sz="1200"/>
                        <a:t>3,4</a:t>
                      </a:r>
                      <a:endParaRPr sz="1200"/>
                    </a:p>
                  </a:txBody>
                  <a:tcPr marT="91425" marB="91425" marR="91425" marL="91425" anchor="ctr">
                    <a:lnL cap="flat" cmpd="sng" w="19050">
                      <a:solidFill>
                        <a:srgbClr val="666666"/>
                      </a:solidFill>
                      <a:prstDash val="solid"/>
                      <a:round/>
                      <a:headEnd len="sm" w="sm" type="none"/>
                      <a:tailEnd len="sm" w="sm" type="none"/>
                    </a:lnL>
                    <a:lnB cap="flat" cmpd="sng" w="1905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pt-PT" sz="1200"/>
                        <a:t>2,7</a:t>
                      </a:r>
                      <a:endParaRPr sz="1200"/>
                    </a:p>
                  </a:txBody>
                  <a:tcPr marT="91425" marB="91425" marR="91425" marL="91425" anchor="ctr">
                    <a:lnR cap="flat" cmpd="sng" w="19050">
                      <a:solidFill>
                        <a:srgbClr val="666666"/>
                      </a:solidFill>
                      <a:prstDash val="solid"/>
                      <a:round/>
                      <a:headEnd len="sm" w="sm" type="none"/>
                      <a:tailEnd len="sm" w="sm" type="none"/>
                    </a:lnR>
                    <a:lnB cap="flat" cmpd="sng" w="19050">
                      <a:solidFill>
                        <a:srgbClr val="666666"/>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7"/>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PT" sz="1540"/>
              <a:t>5. I</a:t>
            </a:r>
            <a:r>
              <a:rPr lang="pt-PT" sz="1240"/>
              <a:t>n the place of Crowley in December 2019, what action, if any, would you take with respect to the Century 23 Global Fund’s position regarding Disney’s stock? Defend your position.</a:t>
            </a:r>
            <a:endParaRPr sz="1240"/>
          </a:p>
        </p:txBody>
      </p:sp>
      <p:sp>
        <p:nvSpPr>
          <p:cNvPr id="201" name="Google Shape;201;p27"/>
          <p:cNvSpPr txBox="1"/>
          <p:nvPr>
            <p:ph idx="1" type="body"/>
          </p:nvPr>
        </p:nvSpPr>
        <p:spPr>
          <a:xfrm>
            <a:off x="729450" y="1372950"/>
            <a:ext cx="7688700" cy="3463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pt-PT"/>
              <a:t>If we take into consideration the obtained PEG values for Disney and its competitors for 2020 and 2021, Disney does not appear to be a very promising candidate for investment, especially when compared to Netflix, when it comes to the fund’s chosen strategy.</a:t>
            </a:r>
            <a:endParaRPr/>
          </a:p>
          <a:p>
            <a:pPr indent="0" lvl="0" marL="0" rtl="0" algn="l">
              <a:lnSpc>
                <a:spcPct val="115000"/>
              </a:lnSpc>
              <a:spcBef>
                <a:spcPts val="1200"/>
              </a:spcBef>
              <a:spcAft>
                <a:spcPts val="0"/>
              </a:spcAft>
              <a:buNone/>
            </a:pPr>
            <a:r>
              <a:rPr lang="pt-PT"/>
              <a:t>Also, in exhibit 10 we can see that Disney’s stock performance is more frequently below S&amp;P 500 than above. The amount of time it was slightly above the market in 2019 coincided with the release of the movie ‘Avengers: Endgame’.</a:t>
            </a:r>
            <a:endParaRPr/>
          </a:p>
          <a:p>
            <a:pPr indent="0" lvl="0" marL="0" rtl="0" algn="l">
              <a:lnSpc>
                <a:spcPct val="115000"/>
              </a:lnSpc>
              <a:spcBef>
                <a:spcPts val="1200"/>
              </a:spcBef>
              <a:spcAft>
                <a:spcPts val="0"/>
              </a:spcAft>
              <a:buNone/>
            </a:pPr>
            <a:r>
              <a:rPr lang="pt-PT"/>
              <a:t>Disney has promising prospects which may be very successful and could make the Century 23 Global Fund, especially with the new Disney+ streaming service featuring multiple successful movies. According to the analysts’ consensus, Disney is expected to grow after its investment and is very stable. With this, the fund should </a:t>
            </a:r>
            <a:r>
              <a:rPr b="1" lang="pt-PT"/>
              <a:t>hold</a:t>
            </a:r>
            <a:r>
              <a:rPr lang="pt-PT"/>
              <a:t> their stocks as they are expected to profit from them, it might just take some time.</a:t>
            </a:r>
            <a:endParaRPr/>
          </a:p>
          <a:p>
            <a:pPr indent="0" lvl="0" marL="0" rtl="0" algn="l">
              <a:lnSpc>
                <a:spcPct val="115000"/>
              </a:lnSpc>
              <a:spcBef>
                <a:spcPts val="1200"/>
              </a:spcBef>
              <a:spcAft>
                <a:spcPts val="0"/>
              </a:spcAft>
              <a:buNone/>
            </a:pPr>
            <a:r>
              <a:rPr lang="pt-PT"/>
              <a:t>If the fund wants more immediate profit it should consider buying stock from a competitor like Netflix since they have better PEG numbers and very higher stock performance.</a:t>
            </a:r>
            <a:endParaRPr/>
          </a:p>
          <a:p>
            <a:pPr indent="0" lvl="0" marL="0" rtl="0" algn="l">
              <a:spcBef>
                <a:spcPts val="1200"/>
              </a:spcBef>
              <a:spcAft>
                <a:spcPts val="1200"/>
              </a:spcAft>
              <a:buNone/>
            </a:pPr>
            <a:r>
              <a:t/>
            </a:r>
            <a:endParaRPr/>
          </a:p>
        </p:txBody>
      </p:sp>
      <p:sp>
        <p:nvSpPr>
          <p:cNvPr id="202" name="Google Shape;202;p2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PT"/>
              <a:t>Questions and Discussion</a:t>
            </a:r>
            <a:endParaRPr/>
          </a:p>
        </p:txBody>
      </p:sp>
      <p:sp>
        <p:nvSpPr>
          <p:cNvPr id="208" name="Google Shape;208;p2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idx="1" type="body"/>
          </p:nvPr>
        </p:nvSpPr>
        <p:spPr>
          <a:xfrm>
            <a:off x="729450" y="1393450"/>
            <a:ext cx="6157800" cy="294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In 2019, Antonia Crowley, from the Century 23 Investment Company was reviewing one of their company's major holdings, The Walt Disney Company. </a:t>
            </a:r>
            <a:endParaRPr/>
          </a:p>
          <a:p>
            <a:pPr indent="0" lvl="0" marL="0" rtl="0" algn="l">
              <a:spcBef>
                <a:spcPts val="1200"/>
              </a:spcBef>
              <a:spcAft>
                <a:spcPts val="0"/>
              </a:spcAft>
              <a:buNone/>
            </a:pPr>
            <a:r>
              <a:rPr lang="pt-PT"/>
              <a:t>The following analysis is focused on finding out whether Century 23 Global Fund should be invested in more Disney stock, sell or hold on to the existing ones. This analysis was based on an article published by the Ivey Business School Foundation, written by Shuran Yeng.</a:t>
            </a:r>
            <a:endParaRPr/>
          </a:p>
          <a:p>
            <a:pPr indent="0" lvl="0" marL="0" rtl="0" algn="l">
              <a:spcBef>
                <a:spcPts val="1200"/>
              </a:spcBef>
              <a:spcAft>
                <a:spcPts val="0"/>
              </a:spcAft>
              <a:buNone/>
            </a:pPr>
            <a:r>
              <a:rPr lang="pt-PT"/>
              <a:t>In order to define a position regarding Disney stocks, the group will study the strategy previously used by Century 23 Global Fund, the economy and the media and entertainment industry back in 2019, the competitiveness, Disney’s financial performance(based on the available information), the prediction of Disney’s future performance and it’s peers.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94" name="Google Shape;94;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95" name="Google Shape;95;p14"/>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sz="2000"/>
              <a:t>0</a:t>
            </a:r>
            <a:r>
              <a:rPr lang="pt-PT" sz="2000"/>
              <a:t>. </a:t>
            </a:r>
            <a:r>
              <a:rPr lang="pt-PT" sz="2000"/>
              <a:t>Case study introduction</a:t>
            </a:r>
            <a:endParaRPr sz="2000"/>
          </a:p>
        </p:txBody>
      </p:sp>
      <p:pic>
        <p:nvPicPr>
          <p:cNvPr id="96" name="Google Shape;96;p14"/>
          <p:cNvPicPr preferRelativeResize="0"/>
          <p:nvPr/>
        </p:nvPicPr>
        <p:blipFill rotWithShape="1">
          <a:blip r:embed="rId3">
            <a:alphaModFix/>
          </a:blip>
          <a:srcRect b="-20992" l="-201810" r="9839" t="-170978"/>
          <a:stretch/>
        </p:blipFill>
        <p:spPr>
          <a:xfrm>
            <a:off x="105700" y="0"/>
            <a:ext cx="9144003"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idx="1" type="body"/>
          </p:nvPr>
        </p:nvSpPr>
        <p:spPr>
          <a:xfrm>
            <a:off x="729450" y="1350300"/>
            <a:ext cx="7688700" cy="33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Crowley main criteria should be to try to identify if Disney’s stocks show consistent earnings growth, while also trading at a </a:t>
            </a:r>
            <a:r>
              <a:rPr lang="pt-PT"/>
              <a:t>reasonable</a:t>
            </a:r>
            <a:r>
              <a:rPr lang="pt-PT"/>
              <a:t> price, also known as GARP strategy (Growth At A Reasonable Price). To do so, she needs to estimate the PEG ratio which is obtained by dividing the price-to-earnings with the average earnings growth. If a company’s PEG is below 1.0 and above 0.0, it means that the company’s stocks are undervalued, or in other words, it is a good candidate for investment. </a:t>
            </a:r>
            <a:r>
              <a:rPr lang="pt-PT"/>
              <a:t>Crowley should also estimate the PEG of Disney’s competitors to assess if they are more promising investment candidates in comparison.</a:t>
            </a:r>
            <a:endParaRPr/>
          </a:p>
          <a:p>
            <a:pPr indent="0" lvl="0" marL="0" rtl="0" algn="l">
              <a:spcBef>
                <a:spcPts val="1200"/>
              </a:spcBef>
              <a:spcAft>
                <a:spcPts val="1200"/>
              </a:spcAft>
              <a:buNone/>
            </a:pPr>
            <a:r>
              <a:rPr lang="pt-PT"/>
              <a:t>However</a:t>
            </a:r>
            <a:r>
              <a:rPr lang="pt-PT"/>
              <a:t>, Crowley should be careful evaluating the PEG results because this strategy tends to overestimate fast growing companies (e.g. Netflix) while also underestimating slow growing companies. The team should also try to find any pattern correlating past financial performance to stock price performance. If there is some correlation, with Disney known investments and future performance estimates in mind, future stock price performance may be extrapolated from that information which may facilitate decision making.</a:t>
            </a:r>
            <a:endParaRPr/>
          </a:p>
        </p:txBody>
      </p:sp>
      <p:sp>
        <p:nvSpPr>
          <p:cNvPr id="102" name="Google Shape;102;p15"/>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sz="1500"/>
              <a:t>1. Consider the strategy used by Century 23 Global Fund. What key criteria should Crowley apply when making her investment decisions?</a:t>
            </a:r>
            <a:endParaRPr sz="1500"/>
          </a:p>
        </p:txBody>
      </p:sp>
      <p:sp>
        <p:nvSpPr>
          <p:cNvPr id="103" name="Google Shape;103;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PT" sz="1500"/>
              <a:t>2. Size up the economy, as well as the media and entertainment industry. What are the growth prospects, competitive position, and key success factors?</a:t>
            </a:r>
            <a:endParaRPr sz="1500"/>
          </a:p>
        </p:txBody>
      </p:sp>
      <p:sp>
        <p:nvSpPr>
          <p:cNvPr id="109" name="Google Shape;109;p16"/>
          <p:cNvSpPr txBox="1"/>
          <p:nvPr>
            <p:ph idx="1" type="body"/>
          </p:nvPr>
        </p:nvSpPr>
        <p:spPr>
          <a:xfrm>
            <a:off x="729450" y="1350300"/>
            <a:ext cx="7688700" cy="3793200"/>
          </a:xfrm>
          <a:prstGeom prst="rect">
            <a:avLst/>
          </a:prstGeom>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None/>
            </a:pPr>
            <a:r>
              <a:rPr lang="pt-PT" sz="1282">
                <a:highlight>
                  <a:schemeClr val="accent6"/>
                </a:highlight>
              </a:rPr>
              <a:t>Economy has been growing</a:t>
            </a:r>
            <a:r>
              <a:rPr lang="pt-PT" sz="1282"/>
              <a:t> at a relatively consistent 3.39% per year</a:t>
            </a:r>
            <a:r>
              <a:rPr lang="pt-PT" sz="1282">
                <a:highlight>
                  <a:schemeClr val="accent6"/>
                </a:highlight>
              </a:rPr>
              <a:t> since the financial crisis in the US of 2008-2009</a:t>
            </a:r>
            <a:r>
              <a:rPr lang="pt-PT" sz="1282"/>
              <a:t>. </a:t>
            </a:r>
            <a:r>
              <a:rPr lang="pt-PT" sz="1282">
                <a:highlight>
                  <a:schemeClr val="accent6"/>
                </a:highlight>
              </a:rPr>
              <a:t>An economic recession is not expected to happen in 2020</a:t>
            </a:r>
            <a:r>
              <a:rPr lang="pt-PT" sz="1282"/>
              <a:t> and the </a:t>
            </a:r>
            <a:r>
              <a:rPr lang="pt-PT" sz="1282">
                <a:highlight>
                  <a:schemeClr val="accent6"/>
                </a:highlight>
              </a:rPr>
              <a:t>inflation rate has been maintained </a:t>
            </a:r>
            <a:r>
              <a:rPr lang="pt-PT" sz="1282"/>
              <a:t>and is predicted to remain at 2.2%. Although the Treasury rate is decreasing, it seems to be a good time to invest h</a:t>
            </a:r>
            <a:r>
              <a:rPr lang="pt-PT" sz="1282"/>
              <a:t>aving in account that there are some risks,</a:t>
            </a:r>
            <a:r>
              <a:rPr lang="pt-PT" sz="1282"/>
              <a:t> like the ongoing trade wars that can influence the economy. Revenues from the media &amp; entertainment industry are expected to grow at 4.3% annually, with streaming video emerging and the industry adapting to the technological advances (like the 5G generation).</a:t>
            </a:r>
            <a:endParaRPr sz="1282"/>
          </a:p>
          <a:p>
            <a:pPr indent="0" lvl="0" marL="0" rtl="0" algn="l">
              <a:lnSpc>
                <a:spcPct val="115000"/>
              </a:lnSpc>
              <a:spcBef>
                <a:spcPts val="1000"/>
              </a:spcBef>
              <a:spcAft>
                <a:spcPts val="0"/>
              </a:spcAft>
              <a:buNone/>
            </a:pPr>
            <a:r>
              <a:rPr lang="pt-PT" sz="1282"/>
              <a:t>Major competitors to Disney are Netflix, Viacom, and Comcast. Disney stocks have been growing through the last years, overtaking Viacom and Comcast. Nonetheless, Netflix has been growing consistently over the last years and their stocks are more valuable than Disney’s. It’s expected a large competition in streaming services, since this is an area of constant growth. Disney launched Disney+, a streaming platform in November 2019 that has been growing in subscribers ever since.</a:t>
            </a:r>
            <a:endParaRPr sz="1282"/>
          </a:p>
          <a:p>
            <a:pPr indent="0" lvl="0" marL="0" rtl="0" algn="l">
              <a:lnSpc>
                <a:spcPct val="115000"/>
              </a:lnSpc>
              <a:spcBef>
                <a:spcPts val="1000"/>
              </a:spcBef>
              <a:spcAft>
                <a:spcPts val="0"/>
              </a:spcAft>
              <a:buNone/>
            </a:pPr>
            <a:r>
              <a:rPr lang="pt-PT" sz="1282"/>
              <a:t>The </a:t>
            </a:r>
            <a:r>
              <a:rPr lang="pt-PT" sz="1282"/>
              <a:t>Walt</a:t>
            </a:r>
            <a:r>
              <a:rPr lang="pt-PT" sz="1282"/>
              <a:t> Disney Company can benefit not only from the new streaming service since is expected an urge on the streaming sector, but also from the parks and resorts since young people prefer this kind of experiences. Parks attendance is expected to grow at an annual rate of 3.8% through 2022. Also, the global film industry has been growing over recent years and the global office revenue is predicted to increase by 9% by 2020, although this is a risky assumption as it depends on the movie’s success.</a:t>
            </a:r>
            <a:endParaRPr sz="1282"/>
          </a:p>
          <a:p>
            <a:pPr indent="0" lvl="0" marL="0" rtl="0" algn="l">
              <a:spcBef>
                <a:spcPts val="1000"/>
              </a:spcBef>
              <a:spcAft>
                <a:spcPts val="1000"/>
              </a:spcAft>
              <a:buNone/>
            </a:pPr>
            <a:r>
              <a:t/>
            </a:r>
            <a:endParaRPr/>
          </a:p>
        </p:txBody>
      </p:sp>
      <p:sp>
        <p:nvSpPr>
          <p:cNvPr id="110" name="Google Shape;110;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PT" sz="1500"/>
              <a:t>3. How would you evaluate Disney’s financial performance, both on an absolute basis and relative to its peers?</a:t>
            </a:r>
            <a:endParaRPr sz="1500"/>
          </a:p>
        </p:txBody>
      </p:sp>
      <p:sp>
        <p:nvSpPr>
          <p:cNvPr id="116" name="Google Shape;116;p17"/>
          <p:cNvSpPr txBox="1"/>
          <p:nvPr>
            <p:ph idx="1" type="body"/>
          </p:nvPr>
        </p:nvSpPr>
        <p:spPr>
          <a:xfrm>
            <a:off x="729450" y="1651425"/>
            <a:ext cx="5110800" cy="303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PT"/>
              <a:t>Absolute basis</a:t>
            </a:r>
            <a:endParaRPr b="1"/>
          </a:p>
          <a:p>
            <a:pPr indent="0" lvl="0" marL="0" rtl="0" algn="l">
              <a:spcBef>
                <a:spcPts val="1200"/>
              </a:spcBef>
              <a:spcAft>
                <a:spcPts val="0"/>
              </a:spcAft>
              <a:buNone/>
            </a:pPr>
            <a:r>
              <a:rPr lang="pt-PT"/>
              <a:t>The </a:t>
            </a:r>
            <a:r>
              <a:rPr b="1" lang="pt-PT"/>
              <a:t>current ratio</a:t>
            </a:r>
            <a:r>
              <a:rPr lang="pt-PT"/>
              <a:t> is slightly </a:t>
            </a:r>
            <a:r>
              <a:rPr b="1" lang="pt-PT"/>
              <a:t>above 1</a:t>
            </a:r>
            <a:r>
              <a:rPr lang="pt-PT"/>
              <a:t> and the</a:t>
            </a:r>
            <a:r>
              <a:rPr lang="pt-PT"/>
              <a:t> </a:t>
            </a:r>
            <a:r>
              <a:rPr i="1" lang="pt-PT"/>
              <a:t>quick ratio</a:t>
            </a:r>
            <a:r>
              <a:rPr lang="pt-PT"/>
              <a:t> is </a:t>
            </a:r>
            <a:r>
              <a:rPr b="1" lang="pt-PT"/>
              <a:t>below</a:t>
            </a:r>
            <a:r>
              <a:rPr b="1" lang="pt-PT"/>
              <a:t> </a:t>
            </a:r>
            <a:r>
              <a:rPr b="1" lang="pt-PT"/>
              <a:t>1</a:t>
            </a:r>
            <a:r>
              <a:rPr lang="pt-PT"/>
              <a:t>, which means that Disney </a:t>
            </a:r>
            <a:r>
              <a:rPr lang="pt-PT"/>
              <a:t>can't</a:t>
            </a:r>
            <a:r>
              <a:rPr lang="pt-PT"/>
              <a:t> </a:t>
            </a:r>
            <a:r>
              <a:rPr lang="pt-PT"/>
              <a:t>immediately</a:t>
            </a:r>
            <a:r>
              <a:rPr lang="pt-PT"/>
              <a:t> get rid of its current liabilities, </a:t>
            </a:r>
            <a:r>
              <a:rPr lang="pt-PT"/>
              <a:t>without</a:t>
            </a:r>
            <a:r>
              <a:rPr lang="pt-PT"/>
              <a:t> selling its inventory.</a:t>
            </a:r>
            <a:br>
              <a:rPr lang="pt-PT"/>
            </a:br>
            <a:r>
              <a:rPr lang="pt-PT"/>
              <a:t>These values have been growing in the last 3 years.</a:t>
            </a:r>
            <a:endParaRPr/>
          </a:p>
          <a:p>
            <a:pPr indent="0" lvl="0" marL="0" rtl="0" algn="l">
              <a:spcBef>
                <a:spcPts val="1200"/>
              </a:spcBef>
              <a:spcAft>
                <a:spcPts val="0"/>
              </a:spcAft>
              <a:buNone/>
            </a:pPr>
            <a:r>
              <a:rPr b="1" lang="pt-PT"/>
              <a:t>Relative to its peers</a:t>
            </a:r>
            <a:endParaRPr/>
          </a:p>
          <a:p>
            <a:pPr indent="0" lvl="0" marL="0" rtl="0" algn="l">
              <a:spcBef>
                <a:spcPts val="1200"/>
              </a:spcBef>
              <a:spcAft>
                <a:spcPts val="0"/>
              </a:spcAft>
              <a:buNone/>
            </a:pPr>
            <a:r>
              <a:rPr lang="pt-PT"/>
              <a:t>Both in the current ratio and in the quick ratio Disney shows an </a:t>
            </a:r>
            <a:r>
              <a:rPr b="1" lang="pt-PT"/>
              <a:t>upward</a:t>
            </a:r>
            <a:r>
              <a:rPr lang="pt-PT"/>
              <a:t> trend while its rivals show a </a:t>
            </a:r>
            <a:r>
              <a:rPr b="1" lang="pt-PT"/>
              <a:t>downward</a:t>
            </a:r>
            <a:r>
              <a:rPr lang="pt-PT"/>
              <a:t> trend in the last 3 years.</a:t>
            </a:r>
            <a:endParaRPr/>
          </a:p>
          <a:p>
            <a:pPr indent="0" lvl="0" marL="0" rtl="0" algn="l">
              <a:spcBef>
                <a:spcPts val="1200"/>
              </a:spcBef>
              <a:spcAft>
                <a:spcPts val="1200"/>
              </a:spcAft>
              <a:buNone/>
            </a:pPr>
            <a:r>
              <a:t/>
            </a:r>
            <a:endParaRPr/>
          </a:p>
        </p:txBody>
      </p:sp>
      <p:sp>
        <p:nvSpPr>
          <p:cNvPr id="117" name="Google Shape;117;p17"/>
          <p:cNvSpPr txBox="1"/>
          <p:nvPr>
            <p:ph type="title"/>
          </p:nvPr>
        </p:nvSpPr>
        <p:spPr>
          <a:xfrm>
            <a:off x="727650" y="1268625"/>
            <a:ext cx="5110800" cy="34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PT" sz="1500"/>
              <a:t>3.1. Liquidity ratios</a:t>
            </a:r>
            <a:endParaRPr sz="1500"/>
          </a:p>
        </p:txBody>
      </p:sp>
      <p:sp>
        <p:nvSpPr>
          <p:cNvPr id="118" name="Google Shape;118;p17"/>
          <p:cNvSpPr txBox="1"/>
          <p:nvPr>
            <p:ph idx="1" type="body"/>
          </p:nvPr>
        </p:nvSpPr>
        <p:spPr>
          <a:xfrm>
            <a:off x="5929850" y="2015325"/>
            <a:ext cx="3084900" cy="23040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pt-PT" sz="1100">
                <a:solidFill>
                  <a:srgbClr val="000000"/>
                </a:solidFill>
              </a:rPr>
              <a:t>			Disney			</a:t>
            </a:r>
            <a:endParaRPr b="1" sz="1100">
              <a:solidFill>
                <a:srgbClr val="000000"/>
              </a:solidFill>
            </a:endParaRPr>
          </a:p>
          <a:p>
            <a:pPr indent="0" lvl="0" marL="0" rtl="0" algn="l">
              <a:spcBef>
                <a:spcPts val="0"/>
              </a:spcBef>
              <a:spcAft>
                <a:spcPts val="0"/>
              </a:spcAft>
              <a:buNone/>
            </a:pPr>
            <a:r>
              <a:rPr b="1" lang="pt-PT" sz="1100"/>
              <a:t>Liquidity ratios	2017	2018	2019	</a:t>
            </a:r>
            <a:endParaRPr b="1" sz="1100"/>
          </a:p>
          <a:p>
            <a:pPr indent="0" lvl="0" marL="0" rtl="0" algn="l">
              <a:spcBef>
                <a:spcPts val="0"/>
              </a:spcBef>
              <a:spcAft>
                <a:spcPts val="0"/>
              </a:spcAft>
              <a:buNone/>
            </a:pPr>
            <a:r>
              <a:rPr lang="pt-PT" sz="1100"/>
              <a:t>Current ratio		0.94	1.00	1.07	</a:t>
            </a:r>
            <a:endParaRPr sz="1100"/>
          </a:p>
          <a:p>
            <a:pPr indent="0" lvl="0" marL="0" rtl="0" algn="l">
              <a:spcBef>
                <a:spcPts val="0"/>
              </a:spcBef>
              <a:spcAft>
                <a:spcPts val="0"/>
              </a:spcAft>
              <a:buNone/>
            </a:pPr>
            <a:r>
              <a:rPr lang="pt-PT" sz="1100"/>
              <a:t>Quick ratio		0.75	0.80	0.80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pt-PT" sz="1100">
                <a:solidFill>
                  <a:srgbClr val="000000"/>
                </a:solidFill>
              </a:rPr>
              <a:t>			Peers average</a:t>
            </a:r>
            <a:endParaRPr b="1" sz="1100">
              <a:solidFill>
                <a:srgbClr val="000000"/>
              </a:solidFill>
            </a:endParaRPr>
          </a:p>
          <a:p>
            <a:pPr indent="0" lvl="0" marL="0" rtl="0" algn="l">
              <a:spcBef>
                <a:spcPts val="0"/>
              </a:spcBef>
              <a:spcAft>
                <a:spcPts val="0"/>
              </a:spcAft>
              <a:buNone/>
            </a:pPr>
            <a:r>
              <a:rPr b="1" lang="pt-PT" sz="1100"/>
              <a:t>Liquidity ratios	2017	2018	2019	</a:t>
            </a:r>
            <a:endParaRPr b="1" sz="1100"/>
          </a:p>
          <a:p>
            <a:pPr indent="0" lvl="0" marL="0" rtl="0" algn="l">
              <a:spcBef>
                <a:spcPts val="0"/>
              </a:spcBef>
              <a:spcAft>
                <a:spcPts val="0"/>
              </a:spcAft>
              <a:buNone/>
            </a:pPr>
            <a:r>
              <a:rPr lang="pt-PT" sz="1100"/>
              <a:t>Current ratio		1.27	1.26	1.03</a:t>
            </a:r>
            <a:endParaRPr sz="1100"/>
          </a:p>
          <a:p>
            <a:pPr indent="0" lvl="0" marL="0" rtl="0" algn="l">
              <a:spcBef>
                <a:spcPts val="0"/>
              </a:spcBef>
              <a:spcAft>
                <a:spcPts val="0"/>
              </a:spcAft>
              <a:buNone/>
            </a:pPr>
            <a:r>
              <a:rPr lang="pt-PT" sz="1100"/>
              <a:t>Quick ratio		0.79	0.76	0.80</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pt-PT" sz="800"/>
              <a:t>Nota: Baseado no Exhibit 7.</a:t>
            </a:r>
            <a:endParaRPr sz="800"/>
          </a:p>
        </p:txBody>
      </p:sp>
      <p:sp>
        <p:nvSpPr>
          <p:cNvPr id="119" name="Google Shape;119;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PT" sz="1500"/>
              <a:t>3. How would you evaluate Disney’s financial performance, both on an absolute basis and relative to its peers?</a:t>
            </a:r>
            <a:endParaRPr sz="1500"/>
          </a:p>
        </p:txBody>
      </p:sp>
      <p:sp>
        <p:nvSpPr>
          <p:cNvPr id="125" name="Google Shape;125;p18"/>
          <p:cNvSpPr txBox="1"/>
          <p:nvPr>
            <p:ph type="title"/>
          </p:nvPr>
        </p:nvSpPr>
        <p:spPr>
          <a:xfrm>
            <a:off x="727650" y="1268625"/>
            <a:ext cx="4821900" cy="33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PT" sz="1500"/>
              <a:t>3.2. Efficiency</a:t>
            </a:r>
            <a:endParaRPr sz="1500"/>
          </a:p>
        </p:txBody>
      </p:sp>
      <p:sp>
        <p:nvSpPr>
          <p:cNvPr id="126" name="Google Shape;126;p18"/>
          <p:cNvSpPr txBox="1"/>
          <p:nvPr>
            <p:ph idx="1" type="body"/>
          </p:nvPr>
        </p:nvSpPr>
        <p:spPr>
          <a:xfrm>
            <a:off x="729450" y="1651425"/>
            <a:ext cx="4821900" cy="32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PT"/>
              <a:t>Absolut basis</a:t>
            </a:r>
            <a:endParaRPr b="1"/>
          </a:p>
          <a:p>
            <a:pPr indent="0" lvl="0" marL="0" rtl="0" algn="l">
              <a:spcBef>
                <a:spcPts val="1200"/>
              </a:spcBef>
              <a:spcAft>
                <a:spcPts val="0"/>
              </a:spcAft>
              <a:buNone/>
            </a:pPr>
            <a:r>
              <a:rPr lang="pt-PT"/>
              <a:t>Disney’s </a:t>
            </a:r>
            <a:r>
              <a:rPr b="1" i="1" lang="pt-PT"/>
              <a:t>cash conversion cycle</a:t>
            </a:r>
            <a:r>
              <a:rPr lang="pt-PT"/>
              <a:t> was </a:t>
            </a:r>
            <a:r>
              <a:rPr b="1" lang="pt-PT"/>
              <a:t>negative</a:t>
            </a:r>
            <a:r>
              <a:rPr lang="pt-PT"/>
              <a:t> in 2019, despite having increased the days of inventory and the days of accounts receivable, due to a substantial increase in days of accounts payables. </a:t>
            </a:r>
            <a:br>
              <a:rPr lang="pt-PT"/>
            </a:br>
            <a:r>
              <a:rPr lang="pt-PT"/>
              <a:t>This allows Disney to finance its own investments with very little outside help.</a:t>
            </a:r>
            <a:endParaRPr/>
          </a:p>
          <a:p>
            <a:pPr indent="0" lvl="0" marL="0" rtl="0" algn="l">
              <a:spcBef>
                <a:spcPts val="1200"/>
              </a:spcBef>
              <a:spcAft>
                <a:spcPts val="0"/>
              </a:spcAft>
              <a:buNone/>
            </a:pPr>
            <a:r>
              <a:rPr b="1" lang="pt-PT"/>
              <a:t>Relative to its peers</a:t>
            </a:r>
            <a:endParaRPr/>
          </a:p>
          <a:p>
            <a:pPr indent="0" lvl="0" marL="0" rtl="0" algn="l">
              <a:spcBef>
                <a:spcPts val="1200"/>
              </a:spcBef>
              <a:spcAft>
                <a:spcPts val="0"/>
              </a:spcAft>
              <a:buNone/>
            </a:pPr>
            <a:r>
              <a:rPr lang="pt-PT"/>
              <a:t>Only Viacom has positive cash conversion cycle values, which significantly harms the industry average. Disney doesn't have the best value in the industry, yet it's in a good position.</a:t>
            </a:r>
            <a:endParaRPr/>
          </a:p>
          <a:p>
            <a:pPr indent="0" lvl="0" marL="0" rtl="0" algn="l">
              <a:spcBef>
                <a:spcPts val="1200"/>
              </a:spcBef>
              <a:spcAft>
                <a:spcPts val="1200"/>
              </a:spcAft>
              <a:buNone/>
            </a:pPr>
            <a:r>
              <a:t/>
            </a:r>
            <a:endParaRPr/>
          </a:p>
        </p:txBody>
      </p:sp>
      <p:sp>
        <p:nvSpPr>
          <p:cNvPr id="127" name="Google Shape;127;p18"/>
          <p:cNvSpPr txBox="1"/>
          <p:nvPr>
            <p:ph idx="1" type="body"/>
          </p:nvPr>
        </p:nvSpPr>
        <p:spPr>
          <a:xfrm>
            <a:off x="5619875" y="1684575"/>
            <a:ext cx="3394800" cy="30381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pt-PT" sz="1100">
                <a:solidFill>
                  <a:srgbClr val="000000"/>
                </a:solidFill>
              </a:rPr>
              <a:t>				Disney			</a:t>
            </a:r>
            <a:endParaRPr b="1" sz="1100">
              <a:solidFill>
                <a:srgbClr val="000000"/>
              </a:solidFill>
            </a:endParaRPr>
          </a:p>
          <a:p>
            <a:pPr indent="0" lvl="0" marL="0" rtl="0" algn="l">
              <a:spcBef>
                <a:spcPts val="0"/>
              </a:spcBef>
              <a:spcAft>
                <a:spcPts val="0"/>
              </a:spcAft>
              <a:buNone/>
            </a:pPr>
            <a:r>
              <a:rPr b="1" lang="pt-PT" sz="1100"/>
              <a:t>Efficiency			2017	2018	2019</a:t>
            </a:r>
            <a:endParaRPr b="1" sz="1100"/>
          </a:p>
          <a:p>
            <a:pPr indent="0" lvl="0" marL="0" rtl="0" algn="l">
              <a:spcBef>
                <a:spcPts val="0"/>
              </a:spcBef>
              <a:spcAft>
                <a:spcPts val="0"/>
              </a:spcAft>
              <a:buNone/>
            </a:pPr>
            <a:r>
              <a:rPr lang="pt-PT" sz="1100"/>
              <a:t>Days of inventory		32.0	30.2	54.3</a:t>
            </a:r>
            <a:endParaRPr sz="1100"/>
          </a:p>
          <a:p>
            <a:pPr indent="0" lvl="0" marL="0" rtl="0" algn="l">
              <a:spcBef>
                <a:spcPts val="0"/>
              </a:spcBef>
              <a:spcAft>
                <a:spcPts val="0"/>
              </a:spcAft>
              <a:buNone/>
            </a:pPr>
            <a:r>
              <a:rPr lang="pt-PT" sz="1100"/>
              <a:t>Days of accounts receivable	57.1	57.3	81.2</a:t>
            </a:r>
            <a:endParaRPr sz="1100"/>
          </a:p>
          <a:p>
            <a:pPr indent="0" lvl="0" marL="0" rtl="0" algn="l">
              <a:spcBef>
                <a:spcPts val="0"/>
              </a:spcBef>
              <a:spcAft>
                <a:spcPts val="0"/>
              </a:spcAft>
              <a:buNone/>
            </a:pPr>
            <a:r>
              <a:rPr lang="pt-PT" sz="1100"/>
              <a:t>Days of accounts payables	76.2	72.5	155.9</a:t>
            </a:r>
            <a:endParaRPr sz="1100"/>
          </a:p>
          <a:p>
            <a:pPr indent="0" lvl="0" marL="0" rtl="0" algn="l">
              <a:spcBef>
                <a:spcPts val="0"/>
              </a:spcBef>
              <a:spcAft>
                <a:spcPts val="0"/>
              </a:spcAft>
              <a:buNone/>
            </a:pPr>
            <a:r>
              <a:rPr lang="pt-PT" sz="1100"/>
              <a:t>Cash conversion cycle		13.0	15.0	-20.4</a:t>
            </a:r>
            <a:r>
              <a:rPr lang="pt-PT" sz="1100"/>
              <a:t>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pt-PT" sz="1100">
                <a:solidFill>
                  <a:srgbClr val="000000"/>
                </a:solidFill>
              </a:rPr>
              <a:t>				Peers average	</a:t>
            </a:r>
            <a:endParaRPr b="1" sz="1100">
              <a:solidFill>
                <a:srgbClr val="000000"/>
              </a:solidFill>
            </a:endParaRPr>
          </a:p>
          <a:p>
            <a:pPr indent="0" lvl="0" marL="0" rtl="0" algn="l">
              <a:spcBef>
                <a:spcPts val="0"/>
              </a:spcBef>
              <a:spcAft>
                <a:spcPts val="0"/>
              </a:spcAft>
              <a:buNone/>
            </a:pPr>
            <a:r>
              <a:rPr b="1" lang="pt-PT" sz="1100"/>
              <a:t>Efficiency			2017	2018	2019</a:t>
            </a:r>
            <a:endParaRPr b="1" sz="1100"/>
          </a:p>
          <a:p>
            <a:pPr indent="0" lvl="0" marL="0" rtl="0" algn="l">
              <a:spcBef>
                <a:spcPts val="0"/>
              </a:spcBef>
              <a:spcAft>
                <a:spcPts val="0"/>
              </a:spcAft>
              <a:buNone/>
            </a:pPr>
            <a:r>
              <a:rPr lang="pt-PT" sz="1100"/>
              <a:t>Days of inventory		46.0	47.5	41.8</a:t>
            </a:r>
            <a:endParaRPr sz="1100"/>
          </a:p>
          <a:p>
            <a:pPr indent="0" lvl="0" marL="0" rtl="0" algn="l">
              <a:spcBef>
                <a:spcPts val="0"/>
              </a:spcBef>
              <a:spcAft>
                <a:spcPts val="0"/>
              </a:spcAft>
              <a:buNone/>
            </a:pPr>
            <a:r>
              <a:rPr lang="pt-PT" sz="1100"/>
              <a:t>Days of accounts receivable	66.5	65.8	50.2</a:t>
            </a:r>
            <a:endParaRPr sz="1100"/>
          </a:p>
          <a:p>
            <a:pPr indent="0" lvl="0" marL="0" rtl="0" algn="l">
              <a:spcBef>
                <a:spcPts val="0"/>
              </a:spcBef>
              <a:spcAft>
                <a:spcPts val="0"/>
              </a:spcAft>
              <a:buNone/>
            </a:pPr>
            <a:r>
              <a:rPr lang="pt-PT" sz="1100"/>
              <a:t>Days of accounts payables	45.8	49.3	49.3</a:t>
            </a:r>
            <a:endParaRPr sz="1100"/>
          </a:p>
          <a:p>
            <a:pPr indent="0" lvl="0" marL="0" rtl="0" algn="l">
              <a:spcBef>
                <a:spcPts val="0"/>
              </a:spcBef>
              <a:spcAft>
                <a:spcPts val="0"/>
              </a:spcAft>
              <a:buNone/>
            </a:pPr>
            <a:r>
              <a:rPr lang="pt-PT" sz="1100"/>
              <a:t>Cash conversion cycle		13.9	10.4	14.8</a:t>
            </a:r>
            <a:endParaRPr b="1" sz="1100">
              <a:solidFill>
                <a:srgbClr val="000000"/>
              </a:solidFill>
            </a:endParaRPr>
          </a:p>
          <a:p>
            <a:pPr indent="0" lvl="0" marL="0" rtl="0" algn="l">
              <a:spcBef>
                <a:spcPts val="0"/>
              </a:spcBef>
              <a:spcAft>
                <a:spcPts val="0"/>
              </a:spcAft>
              <a:buNone/>
            </a:pPr>
            <a:r>
              <a:t/>
            </a:r>
            <a:endParaRPr sz="1100"/>
          </a:p>
          <a:p>
            <a:pPr indent="0" lvl="0" marL="0" rtl="0" algn="l">
              <a:spcBef>
                <a:spcPts val="0"/>
              </a:spcBef>
              <a:spcAft>
                <a:spcPts val="0"/>
              </a:spcAft>
              <a:buNone/>
            </a:pPr>
            <a:r>
              <a:rPr lang="pt-PT" sz="800"/>
              <a:t>Nota: Baseado no Exhibit 7.</a:t>
            </a:r>
            <a:endParaRPr sz="800"/>
          </a:p>
        </p:txBody>
      </p:sp>
      <p:sp>
        <p:nvSpPr>
          <p:cNvPr id="128" name="Google Shape;128;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cxnSp>
        <p:nvCxnSpPr>
          <p:cNvPr id="129" name="Google Shape;129;p18"/>
          <p:cNvCxnSpPr/>
          <p:nvPr/>
        </p:nvCxnSpPr>
        <p:spPr>
          <a:xfrm>
            <a:off x="5718946" y="2734471"/>
            <a:ext cx="3097500" cy="0"/>
          </a:xfrm>
          <a:prstGeom prst="straightConnector1">
            <a:avLst/>
          </a:prstGeom>
          <a:noFill/>
          <a:ln cap="flat" cmpd="sng" w="9525">
            <a:solidFill>
              <a:srgbClr val="595959"/>
            </a:solidFill>
            <a:prstDash val="solid"/>
            <a:round/>
            <a:headEnd len="med" w="med" type="none"/>
            <a:tailEnd len="med" w="med" type="none"/>
          </a:ln>
        </p:spPr>
      </p:cxnSp>
      <p:cxnSp>
        <p:nvCxnSpPr>
          <p:cNvPr id="130" name="Google Shape;130;p18"/>
          <p:cNvCxnSpPr/>
          <p:nvPr/>
        </p:nvCxnSpPr>
        <p:spPr>
          <a:xfrm>
            <a:off x="5718946" y="4084758"/>
            <a:ext cx="3097500" cy="0"/>
          </a:xfrm>
          <a:prstGeom prst="straightConnector1">
            <a:avLst/>
          </a:prstGeom>
          <a:noFill/>
          <a:ln cap="flat" cmpd="sng" w="9525">
            <a:solidFill>
              <a:srgbClr val="595959"/>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PT" sz="1500"/>
              <a:t>3. How would you evaluate Disney’s financial performance, both on an absolute basis and relative to its peers?</a:t>
            </a:r>
            <a:endParaRPr sz="1500"/>
          </a:p>
        </p:txBody>
      </p:sp>
      <p:sp>
        <p:nvSpPr>
          <p:cNvPr id="136" name="Google Shape;136;p19"/>
          <p:cNvSpPr txBox="1"/>
          <p:nvPr>
            <p:ph type="title"/>
          </p:nvPr>
        </p:nvSpPr>
        <p:spPr>
          <a:xfrm>
            <a:off x="727650" y="1268625"/>
            <a:ext cx="5417700" cy="35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PT" sz="1500"/>
              <a:t>3.3. Capacity</a:t>
            </a:r>
            <a:endParaRPr sz="1500"/>
          </a:p>
        </p:txBody>
      </p:sp>
      <p:sp>
        <p:nvSpPr>
          <p:cNvPr id="137" name="Google Shape;137;p19"/>
          <p:cNvSpPr txBox="1"/>
          <p:nvPr>
            <p:ph idx="1" type="body"/>
          </p:nvPr>
        </p:nvSpPr>
        <p:spPr>
          <a:xfrm>
            <a:off x="729450" y="1651425"/>
            <a:ext cx="5417700" cy="28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PT"/>
              <a:t>Absolut basis</a:t>
            </a:r>
            <a:endParaRPr b="1"/>
          </a:p>
          <a:p>
            <a:pPr indent="0" lvl="0" marL="0" rtl="0" algn="l">
              <a:spcBef>
                <a:spcPts val="1200"/>
              </a:spcBef>
              <a:spcAft>
                <a:spcPts val="0"/>
              </a:spcAft>
              <a:buNone/>
            </a:pPr>
            <a:r>
              <a:rPr lang="pt-PT"/>
              <a:t>All these values indicate that Disney has a </a:t>
            </a:r>
            <a:r>
              <a:rPr b="1" lang="pt-PT"/>
              <a:t>high</a:t>
            </a:r>
            <a:r>
              <a:rPr lang="pt-PT"/>
              <a:t> capacity to pay its debts. However, we see that these indicators have been getting worse over the years, which is due to an increase in Disney's investment and some losses in its profits, as we will see later.</a:t>
            </a:r>
            <a:endParaRPr/>
          </a:p>
          <a:p>
            <a:pPr indent="0" lvl="0" marL="0" rtl="0" algn="l">
              <a:spcBef>
                <a:spcPts val="1200"/>
              </a:spcBef>
              <a:spcAft>
                <a:spcPts val="0"/>
              </a:spcAft>
              <a:buNone/>
            </a:pPr>
            <a:r>
              <a:rPr b="1" lang="pt-PT"/>
              <a:t>Relative to its peers</a:t>
            </a:r>
            <a:endParaRPr/>
          </a:p>
          <a:p>
            <a:pPr indent="0" lvl="0" marL="0" rtl="0" algn="l">
              <a:spcBef>
                <a:spcPts val="1200"/>
              </a:spcBef>
              <a:spcAft>
                <a:spcPts val="0"/>
              </a:spcAft>
              <a:buNone/>
            </a:pPr>
            <a:r>
              <a:rPr lang="pt-PT"/>
              <a:t>Disney has far better values than the rest of the industry. However, while Disney is getting worse over the years, the industry is improving.</a:t>
            </a:r>
            <a:endParaRPr/>
          </a:p>
          <a:p>
            <a:pPr indent="0" lvl="0" marL="0" rtl="0" algn="l">
              <a:spcBef>
                <a:spcPts val="1200"/>
              </a:spcBef>
              <a:spcAft>
                <a:spcPts val="1200"/>
              </a:spcAft>
              <a:buNone/>
            </a:pPr>
            <a:r>
              <a:t/>
            </a:r>
            <a:endParaRPr/>
          </a:p>
        </p:txBody>
      </p:sp>
      <p:sp>
        <p:nvSpPr>
          <p:cNvPr id="138" name="Google Shape;138;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139" name="Google Shape;139;p19"/>
          <p:cNvSpPr txBox="1"/>
          <p:nvPr>
            <p:ph idx="1" type="body"/>
          </p:nvPr>
        </p:nvSpPr>
        <p:spPr>
          <a:xfrm>
            <a:off x="6219375" y="1204425"/>
            <a:ext cx="2795700" cy="3596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pt-PT" sz="1100">
                <a:solidFill>
                  <a:srgbClr val="595959"/>
                </a:solidFill>
              </a:rPr>
              <a:t>			</a:t>
            </a:r>
            <a:r>
              <a:rPr b="1" lang="pt-PT" sz="1100">
                <a:solidFill>
                  <a:srgbClr val="000000"/>
                </a:solidFill>
              </a:rPr>
              <a:t>Disney</a:t>
            </a:r>
            <a:r>
              <a:rPr b="1" lang="pt-PT" sz="1100">
                <a:solidFill>
                  <a:srgbClr val="595959"/>
                </a:solidFill>
              </a:rPr>
              <a:t>		</a:t>
            </a:r>
            <a:endParaRPr b="1" sz="1100">
              <a:solidFill>
                <a:srgbClr val="595959"/>
              </a:solidFill>
            </a:endParaRPr>
          </a:p>
          <a:p>
            <a:pPr indent="0" lvl="0" marL="0" rtl="0" algn="l">
              <a:spcBef>
                <a:spcPts val="0"/>
              </a:spcBef>
              <a:spcAft>
                <a:spcPts val="0"/>
              </a:spcAft>
              <a:buNone/>
            </a:pPr>
            <a:r>
              <a:rPr b="1" lang="pt-PT" sz="1100">
                <a:solidFill>
                  <a:srgbClr val="595959"/>
                </a:solidFill>
              </a:rPr>
              <a:t>Capacity</a:t>
            </a:r>
            <a:r>
              <a:rPr b="1" lang="pt-PT" sz="1100">
                <a:solidFill>
                  <a:srgbClr val="595959"/>
                </a:solidFill>
              </a:rPr>
              <a:t>		2017	2018	2019</a:t>
            </a:r>
            <a:endParaRPr b="1" sz="1100">
              <a:solidFill>
                <a:srgbClr val="595959"/>
              </a:solidFill>
            </a:endParaRPr>
          </a:p>
          <a:p>
            <a:pPr indent="0" lvl="0" marL="0" rtl="0" algn="l">
              <a:spcBef>
                <a:spcPts val="0"/>
              </a:spcBef>
              <a:spcAft>
                <a:spcPts val="0"/>
              </a:spcAft>
              <a:buNone/>
            </a:pPr>
            <a:r>
              <a:rPr lang="pt-PT" sz="1100">
                <a:solidFill>
                  <a:srgbClr val="595959"/>
                </a:solidFill>
              </a:rPr>
              <a:t>Debt/total assets</a:t>
            </a:r>
            <a:r>
              <a:rPr lang="pt-PT" sz="1100">
                <a:solidFill>
                  <a:srgbClr val="595959"/>
                </a:solidFill>
              </a:rPr>
              <a:t>	0.2	0.2	0.2</a:t>
            </a:r>
            <a:endParaRPr sz="1100">
              <a:solidFill>
                <a:srgbClr val="595959"/>
              </a:solidFill>
            </a:endParaRPr>
          </a:p>
          <a:p>
            <a:pPr indent="0" lvl="0" marL="0" rtl="0" algn="l">
              <a:spcBef>
                <a:spcPts val="0"/>
              </a:spcBef>
              <a:spcAft>
                <a:spcPts val="0"/>
              </a:spcAft>
              <a:buNone/>
            </a:pPr>
            <a:r>
              <a:rPr lang="pt-PT" sz="1100">
                <a:solidFill>
                  <a:srgbClr val="595959"/>
                </a:solidFill>
              </a:rPr>
              <a:t>Debt/common equity</a:t>
            </a:r>
            <a:r>
              <a:rPr lang="pt-PT" sz="1100">
                <a:solidFill>
                  <a:srgbClr val="595959"/>
                </a:solidFill>
              </a:rPr>
              <a:t>	0.5	0.4	0.5</a:t>
            </a:r>
            <a:endParaRPr sz="1100">
              <a:solidFill>
                <a:srgbClr val="595959"/>
              </a:solidFill>
            </a:endParaRPr>
          </a:p>
          <a:p>
            <a:pPr indent="0" lvl="0" marL="0" rtl="0" algn="l">
              <a:spcBef>
                <a:spcPts val="0"/>
              </a:spcBef>
              <a:spcAft>
                <a:spcPts val="0"/>
              </a:spcAft>
              <a:buNone/>
            </a:pPr>
            <a:r>
              <a:rPr lang="pt-PT" sz="1100">
                <a:solidFill>
                  <a:srgbClr val="595959"/>
                </a:solidFill>
              </a:rPr>
              <a:t>D</a:t>
            </a:r>
            <a:r>
              <a:rPr lang="pt-PT" sz="1100">
                <a:solidFill>
                  <a:srgbClr val="595959"/>
                </a:solidFill>
              </a:rPr>
              <a:t>ebt/EBITDA		1.3	1.0	2.7</a:t>
            </a:r>
            <a:endParaRPr sz="1100">
              <a:solidFill>
                <a:srgbClr val="595959"/>
              </a:solidFill>
            </a:endParaRPr>
          </a:p>
          <a:p>
            <a:pPr indent="0" lvl="0" marL="0" rtl="0" algn="l">
              <a:spcBef>
                <a:spcPts val="0"/>
              </a:spcBef>
              <a:spcAft>
                <a:spcPts val="0"/>
              </a:spcAft>
              <a:buNone/>
            </a:pPr>
            <a:r>
              <a:rPr lang="pt-PT" sz="1100">
                <a:solidFill>
                  <a:srgbClr val="595959"/>
                </a:solidFill>
              </a:rPr>
              <a:t>EBITDA/interest</a:t>
            </a:r>
            <a:r>
              <a:rPr lang="pt-PT" sz="1100">
                <a:solidFill>
                  <a:srgbClr val="595959"/>
                </a:solidFill>
              </a:rPr>
              <a:t>	40.7	31.1	16.4</a:t>
            </a:r>
            <a:endParaRPr sz="1100">
              <a:solidFill>
                <a:srgbClr val="595959"/>
              </a:solidFill>
            </a:endParaRPr>
          </a:p>
          <a:p>
            <a:pPr indent="0" lvl="0" marL="0" rtl="0" algn="l">
              <a:spcBef>
                <a:spcPts val="0"/>
              </a:spcBef>
              <a:spcAft>
                <a:spcPts val="0"/>
              </a:spcAft>
              <a:buNone/>
            </a:pPr>
            <a:r>
              <a:rPr lang="pt-PT" sz="1100">
                <a:solidFill>
                  <a:srgbClr val="595959"/>
                </a:solidFill>
              </a:rPr>
              <a:t>EBIT/interest		34.0	25.8	12.2</a:t>
            </a:r>
            <a:endParaRPr sz="1100">
              <a:solidFill>
                <a:srgbClr val="595959"/>
              </a:solidFill>
            </a:endParaRPr>
          </a:p>
          <a:p>
            <a:pPr indent="0" lvl="0" marL="0" rtl="0" algn="l">
              <a:spcBef>
                <a:spcPts val="0"/>
              </a:spcBef>
              <a:spcAft>
                <a:spcPts val="0"/>
              </a:spcAft>
              <a:buNone/>
            </a:pPr>
            <a:r>
              <a:t/>
            </a:r>
            <a:endParaRPr sz="1100">
              <a:solidFill>
                <a:srgbClr val="595959"/>
              </a:solidFill>
            </a:endParaRPr>
          </a:p>
          <a:p>
            <a:pPr indent="0" lvl="0" marL="0" rtl="0" algn="l">
              <a:spcBef>
                <a:spcPts val="0"/>
              </a:spcBef>
              <a:spcAft>
                <a:spcPts val="0"/>
              </a:spcAft>
              <a:buNone/>
            </a:pPr>
            <a:r>
              <a:rPr b="1" lang="pt-PT" sz="1100">
                <a:solidFill>
                  <a:srgbClr val="595959"/>
                </a:solidFill>
              </a:rPr>
              <a:t>			</a:t>
            </a:r>
            <a:r>
              <a:rPr b="1" lang="pt-PT" sz="1100">
                <a:solidFill>
                  <a:schemeClr val="dk2"/>
                </a:solidFill>
              </a:rPr>
              <a:t>Peers average</a:t>
            </a:r>
            <a:r>
              <a:rPr b="1" lang="pt-PT" sz="1100">
                <a:solidFill>
                  <a:srgbClr val="595959"/>
                </a:solidFill>
              </a:rPr>
              <a:t>	</a:t>
            </a:r>
            <a:endParaRPr b="1" sz="1100">
              <a:solidFill>
                <a:srgbClr val="595959"/>
              </a:solidFill>
            </a:endParaRPr>
          </a:p>
          <a:p>
            <a:pPr indent="0" lvl="0" marL="0" rtl="0" algn="l">
              <a:spcBef>
                <a:spcPts val="0"/>
              </a:spcBef>
              <a:spcAft>
                <a:spcPts val="0"/>
              </a:spcAft>
              <a:buNone/>
            </a:pPr>
            <a:r>
              <a:rPr b="1" lang="pt-PT" sz="1100">
                <a:solidFill>
                  <a:srgbClr val="595959"/>
                </a:solidFill>
              </a:rPr>
              <a:t>Capacity</a:t>
            </a:r>
            <a:r>
              <a:rPr b="1" lang="pt-PT" sz="1100">
                <a:solidFill>
                  <a:srgbClr val="595959"/>
                </a:solidFill>
              </a:rPr>
              <a:t>		2017	2018	2019</a:t>
            </a:r>
            <a:endParaRPr b="1" sz="1100">
              <a:solidFill>
                <a:srgbClr val="595959"/>
              </a:solidFill>
            </a:endParaRPr>
          </a:p>
          <a:p>
            <a:pPr indent="0" lvl="0" marL="0" rtl="0" algn="l">
              <a:spcBef>
                <a:spcPts val="0"/>
              </a:spcBef>
              <a:spcAft>
                <a:spcPts val="0"/>
              </a:spcAft>
              <a:buNone/>
            </a:pPr>
            <a:r>
              <a:rPr lang="pt-PT" sz="1100">
                <a:solidFill>
                  <a:srgbClr val="595959"/>
                </a:solidFill>
              </a:rPr>
              <a:t>Debt/total assets</a:t>
            </a:r>
            <a:r>
              <a:rPr lang="pt-PT" sz="1100">
                <a:solidFill>
                  <a:srgbClr val="595959"/>
                </a:solidFill>
              </a:rPr>
              <a:t>	0.4	0.4	0.4</a:t>
            </a:r>
            <a:endParaRPr sz="1100">
              <a:solidFill>
                <a:srgbClr val="595959"/>
              </a:solidFill>
            </a:endParaRPr>
          </a:p>
          <a:p>
            <a:pPr indent="0" lvl="0" marL="0" rtl="0" algn="l">
              <a:spcBef>
                <a:spcPts val="0"/>
              </a:spcBef>
              <a:spcAft>
                <a:spcPts val="0"/>
              </a:spcAft>
              <a:buNone/>
            </a:pPr>
            <a:r>
              <a:rPr lang="pt-PT" sz="1100">
                <a:solidFill>
                  <a:srgbClr val="595959"/>
                </a:solidFill>
              </a:rPr>
              <a:t>Debt/common equity</a:t>
            </a:r>
            <a:r>
              <a:rPr lang="pt-PT" sz="1100">
                <a:solidFill>
                  <a:srgbClr val="595959"/>
                </a:solidFill>
              </a:rPr>
              <a:t>	1.5	1.6	1.4</a:t>
            </a:r>
            <a:endParaRPr sz="1100">
              <a:solidFill>
                <a:srgbClr val="595959"/>
              </a:solidFill>
            </a:endParaRPr>
          </a:p>
          <a:p>
            <a:pPr indent="0" lvl="0" marL="0" rtl="0" algn="l">
              <a:spcBef>
                <a:spcPts val="0"/>
              </a:spcBef>
              <a:spcAft>
                <a:spcPts val="0"/>
              </a:spcAft>
              <a:buNone/>
            </a:pPr>
            <a:r>
              <a:rPr lang="pt-PT" sz="1100">
                <a:solidFill>
                  <a:srgbClr val="595959"/>
                </a:solidFill>
              </a:rPr>
              <a:t>Debt/EBITDA		4.6	4.5	3.9</a:t>
            </a:r>
            <a:endParaRPr sz="1100">
              <a:solidFill>
                <a:srgbClr val="595959"/>
              </a:solidFill>
            </a:endParaRPr>
          </a:p>
          <a:p>
            <a:pPr indent="0" lvl="0" marL="0" rtl="0" algn="l">
              <a:spcBef>
                <a:spcPts val="0"/>
              </a:spcBef>
              <a:spcAft>
                <a:spcPts val="0"/>
              </a:spcAft>
              <a:buNone/>
            </a:pPr>
            <a:r>
              <a:rPr lang="pt-PT" sz="1100">
                <a:solidFill>
                  <a:srgbClr val="595959"/>
                </a:solidFill>
              </a:rPr>
              <a:t>EBITDA/interest	5.9	6.0	5.8</a:t>
            </a:r>
            <a:endParaRPr sz="1100">
              <a:solidFill>
                <a:srgbClr val="595959"/>
              </a:solidFill>
            </a:endParaRPr>
          </a:p>
          <a:p>
            <a:pPr indent="0" lvl="0" marL="0" rtl="0" algn="l">
              <a:spcBef>
                <a:spcPts val="0"/>
              </a:spcBef>
              <a:spcAft>
                <a:spcPts val="0"/>
              </a:spcAft>
              <a:buNone/>
            </a:pPr>
            <a:r>
              <a:rPr lang="pt-PT" sz="1100">
                <a:solidFill>
                  <a:srgbClr val="595959"/>
                </a:solidFill>
              </a:rPr>
              <a:t>EBIT/interest		4.8	5.0	5.0</a:t>
            </a:r>
            <a:endParaRPr sz="1100">
              <a:solidFill>
                <a:srgbClr val="595959"/>
              </a:solidFill>
            </a:endParaRPr>
          </a:p>
          <a:p>
            <a:pPr indent="0" lvl="0" marL="0" rtl="0" algn="l">
              <a:spcBef>
                <a:spcPts val="0"/>
              </a:spcBef>
              <a:spcAft>
                <a:spcPts val="0"/>
              </a:spcAft>
              <a:buNone/>
            </a:pPr>
            <a:r>
              <a:t/>
            </a:r>
            <a:endParaRPr sz="1100">
              <a:solidFill>
                <a:srgbClr val="595959"/>
              </a:solidFill>
            </a:endParaRPr>
          </a:p>
          <a:p>
            <a:pPr indent="0" lvl="0" marL="0" rtl="0" algn="l">
              <a:spcBef>
                <a:spcPts val="0"/>
              </a:spcBef>
              <a:spcAft>
                <a:spcPts val="0"/>
              </a:spcAft>
              <a:buNone/>
            </a:pPr>
            <a:r>
              <a:rPr lang="pt-PT" sz="800">
                <a:solidFill>
                  <a:srgbClr val="595959"/>
                </a:solidFill>
              </a:rPr>
              <a:t>Nota: Baseado no Exhibit 7.</a:t>
            </a:r>
            <a:endParaRPr sz="800">
              <a:solidFill>
                <a:srgbClr val="59595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PT" sz="1500"/>
              <a:t>3. How would you evaluate Disney’s financial performance, both on an absolute basis and relative to its peers?</a:t>
            </a:r>
            <a:endParaRPr sz="1500"/>
          </a:p>
        </p:txBody>
      </p:sp>
      <p:sp>
        <p:nvSpPr>
          <p:cNvPr id="145" name="Google Shape;145;p20"/>
          <p:cNvSpPr txBox="1"/>
          <p:nvPr>
            <p:ph type="title"/>
          </p:nvPr>
        </p:nvSpPr>
        <p:spPr>
          <a:xfrm>
            <a:off x="727650" y="1268625"/>
            <a:ext cx="4867200" cy="38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PT" sz="1500"/>
              <a:t>3.4. Profitability</a:t>
            </a:r>
            <a:endParaRPr sz="1500"/>
          </a:p>
        </p:txBody>
      </p:sp>
      <p:sp>
        <p:nvSpPr>
          <p:cNvPr id="146" name="Google Shape;146;p20"/>
          <p:cNvSpPr txBox="1"/>
          <p:nvPr>
            <p:ph idx="1" type="body"/>
          </p:nvPr>
        </p:nvSpPr>
        <p:spPr>
          <a:xfrm>
            <a:off x="729450" y="1651425"/>
            <a:ext cx="4867200" cy="28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PT"/>
              <a:t>Absolut basis</a:t>
            </a:r>
            <a:endParaRPr b="1"/>
          </a:p>
          <a:p>
            <a:pPr indent="0" lvl="0" marL="0" rtl="0" algn="l">
              <a:spcBef>
                <a:spcPts val="1200"/>
              </a:spcBef>
              <a:spcAft>
                <a:spcPts val="0"/>
              </a:spcAft>
              <a:buNone/>
            </a:pPr>
            <a:r>
              <a:rPr lang="pt-PT"/>
              <a:t>Disney experienced a </a:t>
            </a:r>
            <a:r>
              <a:rPr b="1" lang="pt-PT"/>
              <a:t>drop</a:t>
            </a:r>
            <a:r>
              <a:rPr lang="pt-PT"/>
              <a:t> in profitability in 2019.</a:t>
            </a:r>
            <a:endParaRPr/>
          </a:p>
          <a:p>
            <a:pPr indent="0" lvl="0" marL="0" rtl="0" algn="l">
              <a:spcBef>
                <a:spcPts val="1200"/>
              </a:spcBef>
              <a:spcAft>
                <a:spcPts val="0"/>
              </a:spcAft>
              <a:buNone/>
            </a:pPr>
            <a:r>
              <a:rPr b="1" lang="pt-PT"/>
              <a:t>Relative to its peers</a:t>
            </a:r>
            <a:endParaRPr/>
          </a:p>
          <a:p>
            <a:pPr indent="0" lvl="0" marL="0" rtl="0" algn="l">
              <a:spcBef>
                <a:spcPts val="1200"/>
              </a:spcBef>
              <a:spcAft>
                <a:spcPts val="0"/>
              </a:spcAft>
              <a:buNone/>
            </a:pPr>
            <a:r>
              <a:rPr lang="pt-PT"/>
              <a:t>The industry has been relatively stable over the last few years. In 2017 and 2018 Disney presented values much higher than its competitors, however, due to the drop presented in 2019, it was not able to keep up with them.</a:t>
            </a:r>
            <a:endParaRPr/>
          </a:p>
          <a:p>
            <a:pPr indent="0" lvl="0" marL="0" rtl="0" algn="l">
              <a:spcBef>
                <a:spcPts val="1200"/>
              </a:spcBef>
              <a:spcAft>
                <a:spcPts val="1200"/>
              </a:spcAft>
              <a:buNone/>
            </a:pPr>
            <a:r>
              <a:t/>
            </a:r>
            <a:endParaRPr/>
          </a:p>
        </p:txBody>
      </p:sp>
      <p:sp>
        <p:nvSpPr>
          <p:cNvPr id="147" name="Google Shape;147;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148" name="Google Shape;148;p20"/>
          <p:cNvSpPr txBox="1"/>
          <p:nvPr>
            <p:ph idx="1" type="body"/>
          </p:nvPr>
        </p:nvSpPr>
        <p:spPr>
          <a:xfrm>
            <a:off x="5695825" y="1926975"/>
            <a:ext cx="3318600" cy="23040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pt-PT" sz="1100">
                <a:solidFill>
                  <a:srgbClr val="595959"/>
                </a:solidFill>
              </a:rPr>
              <a:t>				</a:t>
            </a:r>
            <a:r>
              <a:rPr b="1" lang="pt-PT" sz="1100">
                <a:solidFill>
                  <a:srgbClr val="000000"/>
                </a:solidFill>
              </a:rPr>
              <a:t>Disney</a:t>
            </a:r>
            <a:r>
              <a:rPr b="1" lang="pt-PT" sz="1100">
                <a:solidFill>
                  <a:srgbClr val="595959"/>
                </a:solidFill>
              </a:rPr>
              <a:t>		</a:t>
            </a:r>
            <a:endParaRPr b="1" sz="1100">
              <a:solidFill>
                <a:srgbClr val="595959"/>
              </a:solidFill>
            </a:endParaRPr>
          </a:p>
          <a:p>
            <a:pPr indent="0" lvl="0" marL="0" rtl="0" algn="l">
              <a:spcBef>
                <a:spcPts val="0"/>
              </a:spcBef>
              <a:spcAft>
                <a:spcPts val="0"/>
              </a:spcAft>
              <a:buNone/>
            </a:pPr>
            <a:r>
              <a:rPr b="1" lang="pt-PT" sz="1100">
                <a:solidFill>
                  <a:srgbClr val="595959"/>
                </a:solidFill>
              </a:rPr>
              <a:t>Profitability	</a:t>
            </a:r>
            <a:r>
              <a:rPr b="1" lang="pt-PT" sz="1100">
                <a:solidFill>
                  <a:srgbClr val="595959"/>
                </a:solidFill>
              </a:rPr>
              <a:t>		2017	2018	2019</a:t>
            </a:r>
            <a:endParaRPr b="1" sz="1100">
              <a:solidFill>
                <a:srgbClr val="595959"/>
              </a:solidFill>
            </a:endParaRPr>
          </a:p>
          <a:p>
            <a:pPr indent="0" lvl="0" marL="0" rtl="0" algn="l">
              <a:spcBef>
                <a:spcPts val="0"/>
              </a:spcBef>
              <a:spcAft>
                <a:spcPts val="0"/>
              </a:spcAft>
              <a:buNone/>
            </a:pPr>
            <a:r>
              <a:rPr lang="pt-PT" sz="1100">
                <a:solidFill>
                  <a:srgbClr val="595959"/>
                </a:solidFill>
                <a:highlight>
                  <a:srgbClr val="FFFFFF"/>
                </a:highlight>
              </a:rPr>
              <a:t>Return on common equity</a:t>
            </a:r>
            <a:r>
              <a:rPr lang="pt-PT" sz="1100">
                <a:solidFill>
                  <a:srgbClr val="595959"/>
                </a:solidFill>
              </a:rPr>
              <a:t>	21,7%	25,8%	12,4%</a:t>
            </a:r>
            <a:endParaRPr sz="1100">
              <a:solidFill>
                <a:srgbClr val="595959"/>
              </a:solidFill>
            </a:endParaRPr>
          </a:p>
          <a:p>
            <a:pPr indent="0" lvl="0" marL="0" rtl="0" algn="l">
              <a:spcBef>
                <a:spcPts val="0"/>
              </a:spcBef>
              <a:spcAft>
                <a:spcPts val="0"/>
              </a:spcAft>
              <a:buNone/>
            </a:pPr>
            <a:r>
              <a:rPr lang="pt-PT" sz="1100">
                <a:solidFill>
                  <a:srgbClr val="595959"/>
                </a:solidFill>
                <a:highlight>
                  <a:srgbClr val="FFFFFF"/>
                </a:highlight>
              </a:rPr>
              <a:t>Return on assets</a:t>
            </a:r>
            <a:r>
              <a:rPr lang="pt-PT" sz="1100">
                <a:solidFill>
                  <a:srgbClr val="595959"/>
                </a:solidFill>
              </a:rPr>
              <a:t>		9,4%	12,8%	5,7%</a:t>
            </a:r>
            <a:endParaRPr sz="1100">
              <a:solidFill>
                <a:srgbClr val="595959"/>
              </a:solidFill>
            </a:endParaRPr>
          </a:p>
          <a:p>
            <a:pPr indent="0" lvl="0" marL="0" rtl="0" algn="l">
              <a:spcBef>
                <a:spcPts val="0"/>
              </a:spcBef>
              <a:spcAft>
                <a:spcPts val="0"/>
              </a:spcAft>
              <a:buNone/>
            </a:pPr>
            <a:r>
              <a:t/>
            </a:r>
            <a:endParaRPr sz="1100">
              <a:solidFill>
                <a:srgbClr val="595959"/>
              </a:solidFill>
            </a:endParaRPr>
          </a:p>
          <a:p>
            <a:pPr indent="0" lvl="0" marL="0" rtl="0" algn="l">
              <a:spcBef>
                <a:spcPts val="0"/>
              </a:spcBef>
              <a:spcAft>
                <a:spcPts val="0"/>
              </a:spcAft>
              <a:buNone/>
            </a:pPr>
            <a:r>
              <a:rPr b="1" lang="pt-PT" sz="1100">
                <a:solidFill>
                  <a:srgbClr val="595959"/>
                </a:solidFill>
              </a:rPr>
              <a:t>				</a:t>
            </a:r>
            <a:r>
              <a:rPr b="1" lang="pt-PT" sz="1100">
                <a:solidFill>
                  <a:srgbClr val="000000"/>
                </a:solidFill>
              </a:rPr>
              <a:t>Peers average</a:t>
            </a:r>
            <a:endParaRPr b="1" sz="1100">
              <a:solidFill>
                <a:srgbClr val="000000"/>
              </a:solidFill>
            </a:endParaRPr>
          </a:p>
          <a:p>
            <a:pPr indent="0" lvl="0" marL="0" rtl="0" algn="l">
              <a:spcBef>
                <a:spcPts val="0"/>
              </a:spcBef>
              <a:spcAft>
                <a:spcPts val="0"/>
              </a:spcAft>
              <a:buNone/>
            </a:pPr>
            <a:r>
              <a:rPr b="1" lang="pt-PT" sz="1100">
                <a:solidFill>
                  <a:srgbClr val="595959"/>
                </a:solidFill>
              </a:rPr>
              <a:t>Profitability			2017	2018	2019</a:t>
            </a:r>
            <a:endParaRPr b="1" sz="1100">
              <a:solidFill>
                <a:srgbClr val="595959"/>
              </a:solidFill>
            </a:endParaRPr>
          </a:p>
          <a:p>
            <a:pPr indent="0" lvl="0" marL="0" rtl="0" algn="l">
              <a:spcBef>
                <a:spcPts val="0"/>
              </a:spcBef>
              <a:spcAft>
                <a:spcPts val="0"/>
              </a:spcAft>
              <a:buNone/>
            </a:pPr>
            <a:r>
              <a:rPr lang="pt-PT" sz="1100">
                <a:solidFill>
                  <a:srgbClr val="595959"/>
                </a:solidFill>
                <a:highlight>
                  <a:srgbClr val="FFFFFF"/>
                </a:highlight>
              </a:rPr>
              <a:t>Return on common equity</a:t>
            </a:r>
            <a:r>
              <a:rPr lang="pt-PT" sz="1100">
                <a:solidFill>
                  <a:srgbClr val="595959"/>
                </a:solidFill>
              </a:rPr>
              <a:t>	17,9%	20,9%	18,3%</a:t>
            </a:r>
            <a:endParaRPr sz="1100">
              <a:solidFill>
                <a:srgbClr val="595959"/>
              </a:solidFill>
            </a:endParaRPr>
          </a:p>
          <a:p>
            <a:pPr indent="0" lvl="0" marL="0" rtl="0" algn="l">
              <a:spcBef>
                <a:spcPts val="0"/>
              </a:spcBef>
              <a:spcAft>
                <a:spcPts val="0"/>
              </a:spcAft>
              <a:buNone/>
            </a:pPr>
            <a:r>
              <a:rPr lang="pt-PT" sz="1100">
                <a:solidFill>
                  <a:srgbClr val="595959"/>
                </a:solidFill>
                <a:highlight>
                  <a:srgbClr val="FFFFFF"/>
                </a:highlight>
              </a:rPr>
              <a:t>Return on assets</a:t>
            </a:r>
            <a:r>
              <a:rPr lang="pt-PT" sz="1100">
                <a:solidFill>
                  <a:srgbClr val="595959"/>
                </a:solidFill>
              </a:rPr>
              <a:t>		4,7%	5,5%	5,3%</a:t>
            </a:r>
            <a:endParaRPr b="1" sz="1100">
              <a:solidFill>
                <a:srgbClr val="595959"/>
              </a:solidFill>
            </a:endParaRPr>
          </a:p>
          <a:p>
            <a:pPr indent="0" lvl="0" marL="0" rtl="0" algn="l">
              <a:spcBef>
                <a:spcPts val="0"/>
              </a:spcBef>
              <a:spcAft>
                <a:spcPts val="0"/>
              </a:spcAft>
              <a:buNone/>
            </a:pPr>
            <a:r>
              <a:t/>
            </a:r>
            <a:endParaRPr sz="1100">
              <a:solidFill>
                <a:srgbClr val="595959"/>
              </a:solidFill>
            </a:endParaRPr>
          </a:p>
          <a:p>
            <a:pPr indent="0" lvl="0" marL="0" rtl="0" algn="l">
              <a:spcBef>
                <a:spcPts val="0"/>
              </a:spcBef>
              <a:spcAft>
                <a:spcPts val="0"/>
              </a:spcAft>
              <a:buNone/>
            </a:pPr>
            <a:r>
              <a:rPr lang="pt-PT" sz="800">
                <a:solidFill>
                  <a:srgbClr val="595959"/>
                </a:solidFill>
              </a:rPr>
              <a:t>Nota: Baseado no Exhibit 7.</a:t>
            </a:r>
            <a:endParaRPr sz="800">
              <a:solidFill>
                <a:srgbClr val="59595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PT" sz="1500"/>
              <a:t>3. How would you evaluate Disney’s financial performance, both on an absolute basis and relative to its peers?</a:t>
            </a:r>
            <a:endParaRPr sz="1500"/>
          </a:p>
        </p:txBody>
      </p:sp>
      <p:sp>
        <p:nvSpPr>
          <p:cNvPr id="154" name="Google Shape;154;p21"/>
          <p:cNvSpPr txBox="1"/>
          <p:nvPr>
            <p:ph type="title"/>
          </p:nvPr>
        </p:nvSpPr>
        <p:spPr>
          <a:xfrm>
            <a:off x="727650" y="1268625"/>
            <a:ext cx="51018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PT" sz="1500"/>
              <a:t>3.5. Growth</a:t>
            </a:r>
            <a:endParaRPr sz="1500"/>
          </a:p>
        </p:txBody>
      </p:sp>
      <p:sp>
        <p:nvSpPr>
          <p:cNvPr id="155" name="Google Shape;155;p21"/>
          <p:cNvSpPr txBox="1"/>
          <p:nvPr>
            <p:ph idx="1" type="body"/>
          </p:nvPr>
        </p:nvSpPr>
        <p:spPr>
          <a:xfrm>
            <a:off x="727650" y="1589775"/>
            <a:ext cx="5101800" cy="3441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pt-PT"/>
              <a:t>Absolut basis</a:t>
            </a:r>
            <a:endParaRPr b="1"/>
          </a:p>
          <a:p>
            <a:pPr indent="0" lvl="0" marL="0" rtl="0" algn="l">
              <a:lnSpc>
                <a:spcPct val="115000"/>
              </a:lnSpc>
              <a:spcBef>
                <a:spcPts val="1200"/>
              </a:spcBef>
              <a:spcAft>
                <a:spcPts val="0"/>
              </a:spcAft>
              <a:buNone/>
            </a:pPr>
            <a:r>
              <a:rPr lang="pt-PT" sz="1200"/>
              <a:t>Although the </a:t>
            </a:r>
            <a:r>
              <a:rPr b="1" lang="pt-PT" sz="1200"/>
              <a:t>revenue</a:t>
            </a:r>
            <a:r>
              <a:rPr lang="pt-PT" sz="1200"/>
              <a:t> has been </a:t>
            </a:r>
            <a:r>
              <a:rPr b="1" lang="pt-PT" sz="1200"/>
              <a:t>growing</a:t>
            </a:r>
            <a:r>
              <a:rPr lang="pt-PT" sz="1200"/>
              <a:t> in the last few years, the </a:t>
            </a:r>
            <a:r>
              <a:rPr b="1" lang="pt-PT" sz="1200"/>
              <a:t>operating</a:t>
            </a:r>
            <a:r>
              <a:rPr lang="pt-PT" sz="1200"/>
              <a:t> </a:t>
            </a:r>
            <a:r>
              <a:rPr b="1" lang="pt-PT" sz="1200"/>
              <a:t>income</a:t>
            </a:r>
            <a:r>
              <a:rPr lang="pt-PT" sz="1200"/>
              <a:t> and the </a:t>
            </a:r>
            <a:r>
              <a:rPr b="1" lang="pt-PT" sz="1200"/>
              <a:t>net income</a:t>
            </a:r>
            <a:r>
              <a:rPr lang="pt-PT" sz="1200"/>
              <a:t> have shown a </a:t>
            </a:r>
            <a:r>
              <a:rPr b="1" lang="pt-PT" sz="1200"/>
              <a:t>decrease</a:t>
            </a:r>
            <a:r>
              <a:rPr lang="pt-PT" sz="1200"/>
              <a:t> in 2019. This is mainly because operating income declined in the direct-to-consumer and international and studio entertainment segments.</a:t>
            </a:r>
            <a:endParaRPr sz="1200"/>
          </a:p>
          <a:p>
            <a:pPr indent="0" lvl="0" marL="0" rtl="0" algn="l">
              <a:lnSpc>
                <a:spcPct val="115000"/>
              </a:lnSpc>
              <a:spcBef>
                <a:spcPts val="1200"/>
              </a:spcBef>
              <a:spcAft>
                <a:spcPts val="0"/>
              </a:spcAft>
              <a:buNone/>
            </a:pPr>
            <a:r>
              <a:rPr lang="pt-PT" sz="1200"/>
              <a:t>Some other relevant factors are the consolidation of the video streaming service </a:t>
            </a:r>
            <a:r>
              <a:rPr b="1" lang="pt-PT" sz="1200"/>
              <a:t>Hulu</a:t>
            </a:r>
            <a:r>
              <a:rPr lang="pt-PT" sz="1200"/>
              <a:t>, the ongoing investment in the sports streaming service </a:t>
            </a:r>
            <a:r>
              <a:rPr b="1" lang="pt-PT" sz="1200"/>
              <a:t>ESPN+</a:t>
            </a:r>
            <a:r>
              <a:rPr lang="pt-PT" sz="1200"/>
              <a:t>, and the cost of supporting the launch of the new video streaming service </a:t>
            </a:r>
            <a:r>
              <a:rPr b="1" lang="pt-PT" sz="1200"/>
              <a:t>Disney+</a:t>
            </a:r>
            <a:r>
              <a:rPr lang="pt-PT" sz="1200"/>
              <a:t>.</a:t>
            </a:r>
            <a:endParaRPr sz="1200"/>
          </a:p>
          <a:p>
            <a:pPr indent="0" lvl="0" marL="0" rtl="0" algn="l">
              <a:lnSpc>
                <a:spcPct val="115000"/>
              </a:lnSpc>
              <a:spcBef>
                <a:spcPts val="1200"/>
              </a:spcBef>
              <a:spcAft>
                <a:spcPts val="0"/>
              </a:spcAft>
              <a:buNone/>
            </a:pPr>
            <a:r>
              <a:rPr b="1" lang="pt-PT"/>
              <a:t>Relative to its peers</a:t>
            </a:r>
            <a:endParaRPr b="1"/>
          </a:p>
          <a:p>
            <a:pPr indent="0" lvl="0" marL="0" rtl="0" algn="l">
              <a:lnSpc>
                <a:spcPct val="115000"/>
              </a:lnSpc>
              <a:spcBef>
                <a:spcPts val="1200"/>
              </a:spcBef>
              <a:spcAft>
                <a:spcPts val="0"/>
              </a:spcAft>
              <a:buNone/>
            </a:pPr>
            <a:r>
              <a:rPr lang="pt-PT" sz="1200"/>
              <a:t>The competition has also shown a decrease of growth in 2019, so we can consider that because of the investments done by Disney this year they are not behind their competition.</a:t>
            </a:r>
            <a:endParaRPr sz="1200"/>
          </a:p>
          <a:p>
            <a:pPr indent="0" lvl="0" marL="0" rtl="0" algn="l">
              <a:spcBef>
                <a:spcPts val="0"/>
              </a:spcBef>
              <a:spcAft>
                <a:spcPts val="0"/>
              </a:spcAft>
              <a:buNone/>
            </a:pPr>
            <a:r>
              <a:t/>
            </a:r>
            <a:endParaRPr b="1"/>
          </a:p>
          <a:p>
            <a:pPr indent="0" lvl="0" marL="0" rtl="0" algn="l">
              <a:spcBef>
                <a:spcPts val="1200"/>
              </a:spcBef>
              <a:spcAft>
                <a:spcPts val="1200"/>
              </a:spcAft>
              <a:buNone/>
            </a:pPr>
            <a:r>
              <a:t/>
            </a:r>
            <a:endParaRPr/>
          </a:p>
        </p:txBody>
      </p:sp>
      <p:sp>
        <p:nvSpPr>
          <p:cNvPr id="156" name="Google Shape;156;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157" name="Google Shape;157;p21"/>
          <p:cNvSpPr txBox="1"/>
          <p:nvPr>
            <p:ph idx="1" type="body"/>
          </p:nvPr>
        </p:nvSpPr>
        <p:spPr>
          <a:xfrm>
            <a:off x="5929850" y="1761075"/>
            <a:ext cx="3084900" cy="26358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pt-PT" sz="1100">
                <a:solidFill>
                  <a:srgbClr val="595959"/>
                </a:solidFill>
              </a:rPr>
              <a:t>			</a:t>
            </a:r>
            <a:r>
              <a:rPr b="1" lang="pt-PT" sz="1100">
                <a:solidFill>
                  <a:srgbClr val="000000"/>
                </a:solidFill>
              </a:rPr>
              <a:t>Disney</a:t>
            </a:r>
            <a:r>
              <a:rPr b="1" lang="pt-PT" sz="1100">
                <a:solidFill>
                  <a:srgbClr val="595959"/>
                </a:solidFill>
              </a:rPr>
              <a:t>			</a:t>
            </a:r>
            <a:endParaRPr b="1" sz="1100">
              <a:solidFill>
                <a:srgbClr val="595959"/>
              </a:solidFill>
            </a:endParaRPr>
          </a:p>
          <a:p>
            <a:pPr indent="0" lvl="0" marL="0" rtl="0" algn="l">
              <a:spcBef>
                <a:spcPts val="0"/>
              </a:spcBef>
              <a:spcAft>
                <a:spcPts val="0"/>
              </a:spcAft>
              <a:buNone/>
            </a:pPr>
            <a:r>
              <a:rPr b="1" lang="pt-PT" sz="1100">
                <a:solidFill>
                  <a:srgbClr val="595959"/>
                </a:solidFill>
              </a:rPr>
              <a:t>Growth	</a:t>
            </a:r>
            <a:r>
              <a:rPr b="1" lang="pt-PT" sz="1100">
                <a:solidFill>
                  <a:srgbClr val="595959"/>
                </a:solidFill>
              </a:rPr>
              <a:t>	2017	2018	2019	</a:t>
            </a:r>
            <a:endParaRPr b="1" sz="1100">
              <a:solidFill>
                <a:srgbClr val="595959"/>
              </a:solidFill>
            </a:endParaRPr>
          </a:p>
          <a:p>
            <a:pPr indent="0" lvl="0" marL="0" rtl="0" algn="l">
              <a:spcBef>
                <a:spcPts val="0"/>
              </a:spcBef>
              <a:spcAft>
                <a:spcPts val="0"/>
              </a:spcAft>
              <a:buNone/>
            </a:pPr>
            <a:r>
              <a:rPr lang="pt-PT" sz="1100">
                <a:solidFill>
                  <a:srgbClr val="595959"/>
                </a:solidFill>
                <a:highlight>
                  <a:srgbClr val="FFFFFF"/>
                </a:highlight>
              </a:rPr>
              <a:t>Revenue</a:t>
            </a:r>
            <a:r>
              <a:rPr lang="pt-PT" sz="1100">
                <a:solidFill>
                  <a:srgbClr val="595959"/>
                </a:solidFill>
              </a:rPr>
              <a:t>		-	7,8%	17,1%	</a:t>
            </a:r>
            <a:endParaRPr sz="1100">
              <a:solidFill>
                <a:srgbClr val="595959"/>
              </a:solidFill>
            </a:endParaRPr>
          </a:p>
          <a:p>
            <a:pPr indent="0" lvl="0" marL="0" rtl="0" algn="l">
              <a:spcBef>
                <a:spcPts val="0"/>
              </a:spcBef>
              <a:spcAft>
                <a:spcPts val="0"/>
              </a:spcAft>
              <a:buNone/>
            </a:pPr>
            <a:r>
              <a:rPr lang="pt-PT" sz="1100">
                <a:solidFill>
                  <a:srgbClr val="595959"/>
                </a:solidFill>
                <a:highlight>
                  <a:srgbClr val="FFFFFF"/>
                </a:highlight>
              </a:rPr>
              <a:t>Operating income</a:t>
            </a:r>
            <a:r>
              <a:rPr lang="pt-PT" sz="1100">
                <a:solidFill>
                  <a:srgbClr val="595959"/>
                </a:solidFill>
              </a:rPr>
              <a:t>	-	6,1%	-19,4%</a:t>
            </a:r>
            <a:endParaRPr sz="1100">
              <a:solidFill>
                <a:srgbClr val="595959"/>
              </a:solidFill>
            </a:endParaRPr>
          </a:p>
          <a:p>
            <a:pPr indent="0" lvl="0" marL="0" rtl="0" algn="l">
              <a:spcBef>
                <a:spcPts val="0"/>
              </a:spcBef>
              <a:spcAft>
                <a:spcPts val="0"/>
              </a:spcAft>
              <a:buNone/>
            </a:pPr>
            <a:r>
              <a:rPr lang="pt-PT" sz="1100">
                <a:solidFill>
                  <a:srgbClr val="595959"/>
                </a:solidFill>
                <a:highlight>
                  <a:srgbClr val="FFFFFF"/>
                </a:highlight>
              </a:rPr>
              <a:t>Net income		-	40,3%	-12,3%</a:t>
            </a:r>
            <a:endParaRPr sz="1100">
              <a:solidFill>
                <a:srgbClr val="595959"/>
              </a:solidFill>
            </a:endParaRPr>
          </a:p>
          <a:p>
            <a:pPr indent="0" lvl="0" marL="0" rtl="0" algn="l">
              <a:spcBef>
                <a:spcPts val="0"/>
              </a:spcBef>
              <a:spcAft>
                <a:spcPts val="0"/>
              </a:spcAft>
              <a:buNone/>
            </a:pPr>
            <a:r>
              <a:t/>
            </a:r>
            <a:endParaRPr sz="1100">
              <a:solidFill>
                <a:srgbClr val="595959"/>
              </a:solidFill>
            </a:endParaRPr>
          </a:p>
          <a:p>
            <a:pPr indent="0" lvl="0" marL="0" rtl="0" algn="l">
              <a:spcBef>
                <a:spcPts val="0"/>
              </a:spcBef>
              <a:spcAft>
                <a:spcPts val="0"/>
              </a:spcAft>
              <a:buNone/>
            </a:pPr>
            <a:r>
              <a:rPr b="1" lang="pt-PT" sz="1100">
                <a:solidFill>
                  <a:srgbClr val="595959"/>
                </a:solidFill>
              </a:rPr>
              <a:t>			</a:t>
            </a:r>
            <a:r>
              <a:rPr b="1" lang="pt-PT" sz="1100">
                <a:solidFill>
                  <a:srgbClr val="000000"/>
                </a:solidFill>
              </a:rPr>
              <a:t>Peers average</a:t>
            </a:r>
            <a:endParaRPr b="1" sz="1100">
              <a:solidFill>
                <a:srgbClr val="000000"/>
              </a:solidFill>
            </a:endParaRPr>
          </a:p>
          <a:p>
            <a:pPr indent="0" lvl="0" marL="0" rtl="0" algn="l">
              <a:spcBef>
                <a:spcPts val="0"/>
              </a:spcBef>
              <a:spcAft>
                <a:spcPts val="0"/>
              </a:spcAft>
              <a:buNone/>
            </a:pPr>
            <a:r>
              <a:rPr b="1" lang="pt-PT" sz="1100">
                <a:solidFill>
                  <a:srgbClr val="595959"/>
                </a:solidFill>
              </a:rPr>
              <a:t>Growth		2017	2018	2019	</a:t>
            </a:r>
            <a:endParaRPr b="1" sz="1100">
              <a:solidFill>
                <a:srgbClr val="595959"/>
              </a:solidFill>
            </a:endParaRPr>
          </a:p>
          <a:p>
            <a:pPr indent="0" lvl="0" marL="0" rtl="0" algn="l">
              <a:spcBef>
                <a:spcPts val="0"/>
              </a:spcBef>
              <a:spcAft>
                <a:spcPts val="0"/>
              </a:spcAft>
              <a:buNone/>
            </a:pPr>
            <a:r>
              <a:rPr lang="pt-PT" sz="1100">
                <a:solidFill>
                  <a:srgbClr val="595959"/>
                </a:solidFill>
                <a:highlight>
                  <a:srgbClr val="FFFFFF"/>
                </a:highlight>
              </a:rPr>
              <a:t>Revenue</a:t>
            </a:r>
            <a:r>
              <a:rPr lang="pt-PT" sz="1100">
                <a:solidFill>
                  <a:srgbClr val="595959"/>
                </a:solidFill>
              </a:rPr>
              <a:t>		-	14,6%	11,1%</a:t>
            </a:r>
            <a:endParaRPr sz="1100">
              <a:solidFill>
                <a:srgbClr val="595959"/>
              </a:solidFill>
            </a:endParaRPr>
          </a:p>
          <a:p>
            <a:pPr indent="0" lvl="0" marL="0" rtl="0" algn="l">
              <a:spcBef>
                <a:spcPts val="0"/>
              </a:spcBef>
              <a:spcAft>
                <a:spcPts val="0"/>
              </a:spcAft>
              <a:buNone/>
            </a:pPr>
            <a:r>
              <a:rPr lang="pt-PT" sz="1100">
                <a:solidFill>
                  <a:srgbClr val="595959"/>
                </a:solidFill>
                <a:highlight>
                  <a:srgbClr val="FFFFFF"/>
                </a:highlight>
              </a:rPr>
              <a:t>Operating income</a:t>
            </a:r>
            <a:r>
              <a:rPr lang="pt-PT" sz="1100">
                <a:solidFill>
                  <a:srgbClr val="595959"/>
                </a:solidFill>
              </a:rPr>
              <a:t>	-	33,8%	17,7%	</a:t>
            </a:r>
            <a:endParaRPr sz="1100">
              <a:solidFill>
                <a:srgbClr val="595959"/>
              </a:solidFill>
            </a:endParaRPr>
          </a:p>
          <a:p>
            <a:pPr indent="0" lvl="0" marL="0" rtl="0" algn="l">
              <a:spcBef>
                <a:spcPts val="0"/>
              </a:spcBef>
              <a:spcAft>
                <a:spcPts val="0"/>
              </a:spcAft>
              <a:buNone/>
            </a:pPr>
            <a:r>
              <a:rPr lang="pt-PT" sz="1100">
                <a:solidFill>
                  <a:srgbClr val="595959"/>
                </a:solidFill>
                <a:highlight>
                  <a:srgbClr val="FFFFFF"/>
                </a:highlight>
              </a:rPr>
              <a:t>Net income		-	80,1%	4,2%</a:t>
            </a:r>
            <a:endParaRPr b="1" sz="1100">
              <a:solidFill>
                <a:srgbClr val="595959"/>
              </a:solidFill>
            </a:endParaRPr>
          </a:p>
          <a:p>
            <a:pPr indent="0" lvl="0" marL="0" rtl="0" algn="l">
              <a:spcBef>
                <a:spcPts val="0"/>
              </a:spcBef>
              <a:spcAft>
                <a:spcPts val="0"/>
              </a:spcAft>
              <a:buNone/>
            </a:pPr>
            <a:r>
              <a:t/>
            </a:r>
            <a:endParaRPr sz="1100">
              <a:solidFill>
                <a:srgbClr val="595959"/>
              </a:solidFill>
            </a:endParaRPr>
          </a:p>
          <a:p>
            <a:pPr indent="0" lvl="0" marL="0" rtl="0" algn="l">
              <a:spcBef>
                <a:spcPts val="0"/>
              </a:spcBef>
              <a:spcAft>
                <a:spcPts val="0"/>
              </a:spcAft>
              <a:buNone/>
            </a:pPr>
            <a:r>
              <a:rPr lang="pt-PT" sz="800">
                <a:solidFill>
                  <a:srgbClr val="595959"/>
                </a:solidFill>
              </a:rPr>
              <a:t>Nota: Baseado no Exhibit 7.</a:t>
            </a:r>
            <a:endParaRPr sz="800">
              <a:solidFill>
                <a:srgbClr val="59595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