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1"/>
  </p:sldMasterIdLst>
  <p:sldIdLst>
    <p:sldId id="256" r:id="rId2"/>
    <p:sldId id="257" r:id="rId3"/>
    <p:sldId id="258" r:id="rId4"/>
    <p:sldId id="259" r:id="rId5"/>
    <p:sldId id="261" r:id="rId6"/>
    <p:sldId id="264" r:id="rId7"/>
    <p:sldId id="267" r:id="rId8"/>
    <p:sldId id="269" r:id="rId9"/>
    <p:sldId id="265" r:id="rId10"/>
    <p:sldId id="266" r:id="rId11"/>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188F73-709F-5443-55F5-00ACE1BBA711}" v="309" dt="2021-03-31T22:49:40.381"/>
    <p1510:client id="{3B4A8DA3-8729-4295-B844-DC5168C97A8C}" v="3384" dt="2021-04-01T00:17:49.403"/>
    <p1510:client id="{5D37AC4D-5ECD-3FF9-5107-3A00CFF238B9}" v="4268" dt="2021-04-01T00:39:25.844"/>
    <p1510:client id="{5E62ECD5-2E77-4AD4-A798-510550B56CD0}" v="1292" dt="2021-03-31T23:57:59.793"/>
    <p1510:client id="{8FC8995A-5CA1-4B66-8B5D-01ECA9D5B908}" v="34" dt="2021-03-31T21:54:01.974"/>
    <p1510:client id="{B8DAAEB7-520A-A39E-10BA-367016FC8D63}" v="924" dt="2021-03-31T22:26:38.435"/>
    <p1510:client id="{F4CCA35B-5136-FF67-07B9-C73173A8B06D}" v="16" dt="2021-04-01T00:12:32.7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a:p>
        </p:txBody>
      </p:sp>
    </p:spTree>
    <p:extLst>
      <p:ext uri="{BB962C8B-B14F-4D97-AF65-F5344CB8AC3E}">
        <p14:creationId xmlns:p14="http://schemas.microsoft.com/office/powerpoint/2010/main" val="3360357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dirty="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206194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64DA5-CD3D-4590-A511-FCD3BC7A793E}" type="datetimeFigureOut">
              <a:rPr lang="en-US" dirty="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297093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5661D-6934-4B32-B92C-470368BF1EC6}" type="datetimeFigureOut">
              <a:rPr lang="en-US" dirty="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2934129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3/31/2021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a:p>
        </p:txBody>
      </p:sp>
    </p:spTree>
    <p:extLst>
      <p:ext uri="{BB962C8B-B14F-4D97-AF65-F5344CB8AC3E}">
        <p14:creationId xmlns:p14="http://schemas.microsoft.com/office/powerpoint/2010/main" val="2960673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48D31E-DCDA-41A7-9C67-C4B11B94D21D}" type="datetimeFigureOut">
              <a:rPr lang="en-US" dirty="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1128126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3762C0-B258-48F1-ADE6-176B4174CCDD}" type="datetimeFigureOut">
              <a:rPr lang="en-US" dirty="0"/>
              <a:t>3/31/2021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3539336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1436149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388401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3/31/2021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119241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3/31/2021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343156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3/31/2021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a:p>
        </p:txBody>
      </p:sp>
    </p:spTree>
    <p:extLst>
      <p:ext uri="{BB962C8B-B14F-4D97-AF65-F5344CB8AC3E}">
        <p14:creationId xmlns:p14="http://schemas.microsoft.com/office/powerpoint/2010/main" val="1437525354"/>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uzzle-aquarium.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92400" y="3068883"/>
            <a:ext cx="10243974" cy="2068222"/>
          </a:xfrm>
        </p:spPr>
        <p:txBody>
          <a:bodyPr>
            <a:normAutofit/>
          </a:bodyPr>
          <a:lstStyle/>
          <a:p>
            <a:r>
              <a:rPr lang="en-US" sz="4000">
                <a:ea typeface="+mj-lt"/>
                <a:cs typeface="+mj-lt"/>
              </a:rPr>
              <a:t>Heuristic Search Methods for Problem Solving</a:t>
            </a:r>
            <a:br>
              <a:rPr lang="en-US"/>
            </a:br>
            <a:endParaRPr lang="pt-PT"/>
          </a:p>
        </p:txBody>
      </p:sp>
      <p:sp>
        <p:nvSpPr>
          <p:cNvPr id="3" name="Subtítulo 2"/>
          <p:cNvSpPr>
            <a:spLocks noGrp="1"/>
          </p:cNvSpPr>
          <p:nvPr>
            <p:ph type="subTitle" idx="1"/>
          </p:nvPr>
        </p:nvSpPr>
        <p:spPr>
          <a:xfrm>
            <a:off x="653543" y="5134175"/>
            <a:ext cx="9142288" cy="1488679"/>
          </a:xfrm>
        </p:spPr>
        <p:txBody>
          <a:bodyPr vert="horz" lIns="91440" tIns="45720" rIns="91440" bIns="45720" rtlCol="0" anchor="t">
            <a:normAutofit/>
          </a:bodyPr>
          <a:lstStyle/>
          <a:p>
            <a:r>
              <a:rPr lang="pt-PT" sz="1800">
                <a:ea typeface="+mn-lt"/>
                <a:cs typeface="+mn-lt"/>
              </a:rPr>
              <a:t>Nuno Oliveira up201806525</a:t>
            </a:r>
            <a:endParaRPr lang="pt-PT" sz="1800"/>
          </a:p>
          <a:p>
            <a:r>
              <a:rPr lang="pt-PT" sz="1800">
                <a:ea typeface="+mn-lt"/>
                <a:cs typeface="+mn-lt"/>
              </a:rPr>
              <a:t>Luís Miguel Pinto up201806206</a:t>
            </a:r>
            <a:endParaRPr lang="pt-PT" sz="1800"/>
          </a:p>
          <a:p>
            <a:r>
              <a:rPr lang="pt-PT" sz="1800">
                <a:ea typeface="+mn-lt"/>
                <a:cs typeface="+mn-lt"/>
              </a:rPr>
              <a:t>Marcelo Reis up201809566</a:t>
            </a:r>
            <a:endParaRPr lang="pt-PT" sz="1800"/>
          </a:p>
        </p:txBody>
      </p:sp>
      <p:pic>
        <p:nvPicPr>
          <p:cNvPr id="14" name="Picture 14">
            <a:extLst>
              <a:ext uri="{FF2B5EF4-FFF2-40B4-BE49-F238E27FC236}">
                <a16:creationId xmlns:a16="http://schemas.microsoft.com/office/drawing/2014/main" id="{7C7074A4-83EE-49B0-B26C-05C204AF5072}"/>
              </a:ext>
            </a:extLst>
          </p:cNvPr>
          <p:cNvPicPr>
            <a:picLocks noChangeAspect="1"/>
          </p:cNvPicPr>
          <p:nvPr/>
        </p:nvPicPr>
        <p:blipFill rotWithShape="1">
          <a:blip r:embed="rId2"/>
          <a:srcRect l="2917" t="7407" r="-208"/>
          <a:stretch/>
        </p:blipFill>
        <p:spPr>
          <a:xfrm>
            <a:off x="4094002" y="1970736"/>
            <a:ext cx="4003846" cy="857095"/>
          </a:xfrm>
          <a:prstGeom prst="rect">
            <a:avLst/>
          </a:prstGeom>
        </p:spPr>
      </p:pic>
    </p:spTree>
    <p:extLst>
      <p:ext uri="{BB962C8B-B14F-4D97-AF65-F5344CB8AC3E}">
        <p14:creationId xmlns:p14="http://schemas.microsoft.com/office/powerpoint/2010/main" val="98897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624CA-8168-4F92-AC82-B1455196A44A}"/>
              </a:ext>
            </a:extLst>
          </p:cNvPr>
          <p:cNvSpPr>
            <a:spLocks noGrp="1"/>
          </p:cNvSpPr>
          <p:nvPr>
            <p:ph type="title"/>
          </p:nvPr>
        </p:nvSpPr>
        <p:spPr>
          <a:xfrm>
            <a:off x="601633" y="484632"/>
            <a:ext cx="11215171" cy="1609344"/>
          </a:xfrm>
        </p:spPr>
        <p:txBody>
          <a:bodyPr/>
          <a:lstStyle/>
          <a:p>
            <a:r>
              <a:rPr lang="en-US">
                <a:ea typeface="+mj-lt"/>
                <a:cs typeface="+mj-lt"/>
              </a:rPr>
              <a:t>references consulted and materials used</a:t>
            </a:r>
            <a:endParaRPr lang="en-US"/>
          </a:p>
        </p:txBody>
      </p:sp>
      <p:sp>
        <p:nvSpPr>
          <p:cNvPr id="3" name="Marcador de Posição de Conteúdo 2">
            <a:extLst>
              <a:ext uri="{FF2B5EF4-FFF2-40B4-BE49-F238E27FC236}">
                <a16:creationId xmlns:a16="http://schemas.microsoft.com/office/drawing/2014/main" id="{CA74FB0D-D029-4195-948C-AFC116AB9DF8}"/>
              </a:ext>
            </a:extLst>
          </p:cNvPr>
          <p:cNvSpPr>
            <a:spLocks noGrp="1"/>
          </p:cNvSpPr>
          <p:nvPr>
            <p:ph idx="1"/>
          </p:nvPr>
        </p:nvSpPr>
        <p:spPr>
          <a:xfrm>
            <a:off x="1069848" y="2240757"/>
            <a:ext cx="10058400" cy="4050792"/>
          </a:xfrm>
        </p:spPr>
        <p:txBody>
          <a:bodyPr vert="horz" lIns="91440" tIns="45720" rIns="91440" bIns="45720" rtlCol="0" anchor="t">
            <a:normAutofit/>
          </a:bodyPr>
          <a:lstStyle/>
          <a:p>
            <a:r>
              <a:rPr lang="en-US"/>
              <a:t>Software: </a:t>
            </a:r>
          </a:p>
          <a:p>
            <a:pPr lvl="1">
              <a:buClr>
                <a:srgbClr val="9E3611"/>
              </a:buClr>
            </a:pPr>
            <a:r>
              <a:rPr lang="en-US"/>
              <a:t>Java – IntelliJ, Gradle, Swing </a:t>
            </a:r>
          </a:p>
          <a:p>
            <a:pPr lvl="1">
              <a:buClr>
                <a:srgbClr val="9E3611"/>
              </a:buClr>
            </a:pPr>
            <a:r>
              <a:rPr lang="en-US"/>
              <a:t>LibreOffice - tables and plots</a:t>
            </a:r>
          </a:p>
          <a:p>
            <a:pPr>
              <a:buClr>
                <a:srgbClr val="9E3611"/>
              </a:buClr>
            </a:pPr>
            <a:r>
              <a:rPr lang="en-US">
                <a:ea typeface="+mn-lt"/>
                <a:cs typeface="+mn-lt"/>
              </a:rPr>
              <a:t>Websites:</a:t>
            </a:r>
          </a:p>
          <a:p>
            <a:pPr lvl="1">
              <a:buClr>
                <a:srgbClr val="9E3611"/>
              </a:buClr>
            </a:pPr>
            <a:r>
              <a:rPr lang="en-US">
                <a:hlinkClick r:id="rId2"/>
              </a:rPr>
              <a:t>Aquarium Web Page</a:t>
            </a:r>
            <a:endParaRPr lang="en-US"/>
          </a:p>
          <a:p>
            <a:pPr>
              <a:buClr>
                <a:srgbClr val="9E3611"/>
              </a:buClr>
            </a:pPr>
            <a:r>
              <a:rPr lang="en-US"/>
              <a:t>Theorical Slides about search algorithms.</a:t>
            </a:r>
          </a:p>
          <a:p>
            <a:pPr lvl="1">
              <a:buClr>
                <a:srgbClr val="9E3611"/>
              </a:buClr>
            </a:pPr>
            <a:endParaRPr lang="en-US"/>
          </a:p>
        </p:txBody>
      </p:sp>
    </p:spTree>
    <p:extLst>
      <p:ext uri="{BB962C8B-B14F-4D97-AF65-F5344CB8AC3E}">
        <p14:creationId xmlns:p14="http://schemas.microsoft.com/office/powerpoint/2010/main" val="1348754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DC3B6-BD42-4447-A2DC-BBC25CB37BC6}"/>
              </a:ext>
            </a:extLst>
          </p:cNvPr>
          <p:cNvSpPr>
            <a:spLocks noGrp="1"/>
          </p:cNvSpPr>
          <p:nvPr>
            <p:ph type="title"/>
          </p:nvPr>
        </p:nvSpPr>
        <p:spPr/>
        <p:txBody>
          <a:bodyPr/>
          <a:lstStyle/>
          <a:p>
            <a:r>
              <a:rPr lang="en-US"/>
              <a:t>Specification of the work</a:t>
            </a:r>
          </a:p>
        </p:txBody>
      </p:sp>
      <p:sp>
        <p:nvSpPr>
          <p:cNvPr id="3" name="Content Placeholder 2">
            <a:extLst>
              <a:ext uri="{FF2B5EF4-FFF2-40B4-BE49-F238E27FC236}">
                <a16:creationId xmlns:a16="http://schemas.microsoft.com/office/drawing/2014/main" id="{1FADF6EF-5021-4238-BB02-D4E483A87CC2}"/>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en-US">
                <a:ea typeface="+mn-lt"/>
                <a:cs typeface="+mn-lt"/>
              </a:rPr>
              <a:t>The rules of Aquarium are simple: </a:t>
            </a:r>
            <a:endParaRPr lang="en-US"/>
          </a:p>
          <a:p>
            <a:pPr lvl="1">
              <a:lnSpc>
                <a:spcPct val="150000"/>
              </a:lnSpc>
              <a:buClr>
                <a:srgbClr val="9E3611"/>
              </a:buClr>
            </a:pPr>
            <a:r>
              <a:rPr lang="en-US" sz="2000">
                <a:ea typeface="+mn-lt"/>
                <a:cs typeface="+mn-lt"/>
              </a:rPr>
              <a:t>The puzzle is played on a rectangular grid divided into blocks called "aquariums".</a:t>
            </a:r>
            <a:endParaRPr lang="en-US" sz="2000"/>
          </a:p>
          <a:p>
            <a:pPr lvl="1">
              <a:lnSpc>
                <a:spcPct val="150000"/>
              </a:lnSpc>
              <a:buClr>
                <a:srgbClr val="9E3611"/>
              </a:buClr>
            </a:pPr>
            <a:r>
              <a:rPr lang="en-US" sz="2000">
                <a:ea typeface="+mn-lt"/>
                <a:cs typeface="+mn-lt"/>
              </a:rPr>
              <a:t>The objective is to "fill" the aquariums up to a certain level or leave it empty.</a:t>
            </a:r>
            <a:endParaRPr lang="en-US" sz="2000"/>
          </a:p>
          <a:p>
            <a:pPr lvl="1">
              <a:lnSpc>
                <a:spcPct val="150000"/>
              </a:lnSpc>
              <a:buClr>
                <a:srgbClr val="9E3611"/>
              </a:buClr>
            </a:pPr>
            <a:r>
              <a:rPr lang="en-US" sz="2000">
                <a:ea typeface="+mn-lt"/>
                <a:cs typeface="+mn-lt"/>
              </a:rPr>
              <a:t>The water level in each aquarium is one and the same across its full width.</a:t>
            </a:r>
            <a:endParaRPr lang="en-US" sz="2000"/>
          </a:p>
          <a:p>
            <a:pPr lvl="1">
              <a:lnSpc>
                <a:spcPct val="150000"/>
              </a:lnSpc>
              <a:buClr>
                <a:srgbClr val="9E3611"/>
              </a:buClr>
            </a:pPr>
            <a:r>
              <a:rPr lang="en-US" sz="2000">
                <a:ea typeface="+mn-lt"/>
                <a:cs typeface="+mn-lt"/>
              </a:rPr>
              <a:t>The numbers outside the grid show the number of cells that must be filled horizontally and vertically. </a:t>
            </a:r>
            <a:endParaRPr lang="en-US" sz="2000"/>
          </a:p>
          <a:p>
            <a:pPr>
              <a:buClr>
                <a:srgbClr val="9E3611"/>
              </a:buClr>
            </a:pPr>
            <a:endParaRPr lang="en-US"/>
          </a:p>
        </p:txBody>
      </p:sp>
    </p:spTree>
    <p:extLst>
      <p:ext uri="{BB962C8B-B14F-4D97-AF65-F5344CB8AC3E}">
        <p14:creationId xmlns:p14="http://schemas.microsoft.com/office/powerpoint/2010/main" val="75401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C0B3-6BFB-41C5-B424-A2B43E1E0572}"/>
              </a:ext>
            </a:extLst>
          </p:cNvPr>
          <p:cNvSpPr>
            <a:spLocks noGrp="1"/>
          </p:cNvSpPr>
          <p:nvPr>
            <p:ph type="title"/>
          </p:nvPr>
        </p:nvSpPr>
        <p:spPr>
          <a:xfrm>
            <a:off x="1069848" y="252315"/>
            <a:ext cx="10058400" cy="1609344"/>
          </a:xfrm>
        </p:spPr>
        <p:txBody>
          <a:bodyPr>
            <a:normAutofit/>
          </a:bodyPr>
          <a:lstStyle/>
          <a:p>
            <a:r>
              <a:rPr lang="en-US"/>
              <a:t>Formulation of the Problem</a:t>
            </a:r>
          </a:p>
        </p:txBody>
      </p:sp>
      <p:sp>
        <p:nvSpPr>
          <p:cNvPr id="3" name="Content Placeholder 2">
            <a:extLst>
              <a:ext uri="{FF2B5EF4-FFF2-40B4-BE49-F238E27FC236}">
                <a16:creationId xmlns:a16="http://schemas.microsoft.com/office/drawing/2014/main" id="{1A1BEB18-8F48-4C55-A9A1-295AD020A805}"/>
              </a:ext>
            </a:extLst>
          </p:cNvPr>
          <p:cNvSpPr>
            <a:spLocks noGrp="1"/>
          </p:cNvSpPr>
          <p:nvPr>
            <p:ph idx="1"/>
          </p:nvPr>
        </p:nvSpPr>
        <p:spPr>
          <a:xfrm>
            <a:off x="1069847" y="1714434"/>
            <a:ext cx="6776202" cy="4206864"/>
          </a:xfrm>
        </p:spPr>
        <p:txBody>
          <a:bodyPr vert="horz" lIns="91440" tIns="45720" rIns="91440" bIns="45720" rtlCol="0" anchor="t">
            <a:normAutofit fontScale="85000" lnSpcReduction="20000"/>
          </a:bodyPr>
          <a:lstStyle/>
          <a:p>
            <a:r>
              <a:rPr lang="en-US" dirty="0"/>
              <a:t>Our problem is </a:t>
            </a:r>
            <a:r>
              <a:rPr lang="en-US"/>
              <a:t>closer</a:t>
            </a:r>
            <a:r>
              <a:rPr lang="en-US" dirty="0"/>
              <a:t> to a </a:t>
            </a:r>
            <a:r>
              <a:rPr lang="en-US"/>
              <a:t>restriction-based</a:t>
            </a:r>
            <a:r>
              <a:rPr lang="en-US" dirty="0"/>
              <a:t> problem than search problem</a:t>
            </a:r>
            <a:r>
              <a:rPr lang="en-US"/>
              <a:t> (</a:t>
            </a:r>
            <a:r>
              <a:rPr lang="en-US" dirty="0"/>
              <a:t>this </a:t>
            </a:r>
            <a:r>
              <a:rPr lang="en-US"/>
              <a:t>has</a:t>
            </a:r>
            <a:r>
              <a:rPr lang="en-US" dirty="0"/>
              <a:t> implications on the </a:t>
            </a:r>
            <a:r>
              <a:rPr lang="en-US"/>
              <a:t>validity of heuristics</a:t>
            </a:r>
            <a:r>
              <a:rPr lang="en-US" dirty="0"/>
              <a:t> and the cost value</a:t>
            </a:r>
            <a:r>
              <a:rPr lang="en-US"/>
              <a:t>).</a:t>
            </a:r>
            <a:endParaRPr lang="en-US" dirty="0"/>
          </a:p>
          <a:p>
            <a:pPr>
              <a:buClr>
                <a:srgbClr val="9E3611"/>
              </a:buClr>
            </a:pPr>
            <a:endParaRPr lang="en-US" dirty="0"/>
          </a:p>
          <a:p>
            <a:pPr>
              <a:buClr>
                <a:srgbClr val="9E3611"/>
              </a:buClr>
            </a:pPr>
            <a:r>
              <a:rPr lang="en-US" dirty="0"/>
              <a:t>The final solution is unique, so all that matters is achieving it the fastest way possible(even if with more depth)</a:t>
            </a:r>
          </a:p>
          <a:p>
            <a:pPr>
              <a:buClr>
                <a:srgbClr val="9E3611"/>
              </a:buClr>
            </a:pPr>
            <a:endParaRPr lang="en-US" dirty="0"/>
          </a:p>
          <a:p>
            <a:pPr>
              <a:buClr>
                <a:srgbClr val="9E3611"/>
              </a:buClr>
            </a:pPr>
            <a:r>
              <a:rPr lang="en-US" dirty="0"/>
              <a:t>State : A state is composed of all aquariums which may or may not be filled up to a certain level. A state is valid if it respects all the restrictions put on by the horizontal and vertical numbers.</a:t>
            </a:r>
          </a:p>
          <a:p>
            <a:pPr>
              <a:buClr>
                <a:srgbClr val="9E3611"/>
              </a:buClr>
            </a:pPr>
            <a:endParaRPr lang="en-US"/>
          </a:p>
          <a:p>
            <a:pPr>
              <a:buClr>
                <a:srgbClr val="9E3611"/>
              </a:buClr>
            </a:pPr>
            <a:r>
              <a:rPr lang="en-US" dirty="0"/>
              <a:t>Initial state : A state with all squares in every aquarium not filled.</a:t>
            </a:r>
          </a:p>
          <a:p>
            <a:pPr>
              <a:buClr>
                <a:srgbClr val="9E3611"/>
              </a:buClr>
            </a:pPr>
            <a:endParaRPr lang="en-US"/>
          </a:p>
          <a:p>
            <a:pPr>
              <a:buClr>
                <a:srgbClr val="9E3611"/>
              </a:buClr>
            </a:pPr>
            <a:r>
              <a:rPr lang="en-US" dirty="0"/>
              <a:t>Objective Test : Verify first if the state is valid then if all restrictions are completed.</a:t>
            </a:r>
          </a:p>
          <a:p>
            <a:pPr>
              <a:buClr>
                <a:srgbClr val="9E3611"/>
              </a:buClr>
            </a:pPr>
            <a:endParaRPr lang="en-US"/>
          </a:p>
        </p:txBody>
      </p:sp>
      <p:pic>
        <p:nvPicPr>
          <p:cNvPr id="4" name="Picture 4" descr="A picture containing shoji, crossword puzzle, building&#10;&#10;Description automatically generated">
            <a:extLst>
              <a:ext uri="{FF2B5EF4-FFF2-40B4-BE49-F238E27FC236}">
                <a16:creationId xmlns:a16="http://schemas.microsoft.com/office/drawing/2014/main" id="{64382345-BCB9-4E0D-9CC5-CF45A36B7118}"/>
              </a:ext>
            </a:extLst>
          </p:cNvPr>
          <p:cNvPicPr>
            <a:picLocks noChangeAspect="1"/>
          </p:cNvPicPr>
          <p:nvPr/>
        </p:nvPicPr>
        <p:blipFill rotWithShape="1">
          <a:blip r:embed="rId2"/>
          <a:srcRect l="6167" t="4933" r="3965" b="3139"/>
          <a:stretch/>
        </p:blipFill>
        <p:spPr>
          <a:xfrm>
            <a:off x="7017378" y="5382891"/>
            <a:ext cx="1440610" cy="1432577"/>
          </a:xfrm>
          <a:prstGeom prst="rect">
            <a:avLst/>
          </a:prstGeom>
        </p:spPr>
      </p:pic>
      <p:pic>
        <p:nvPicPr>
          <p:cNvPr id="5" name="Picture 5">
            <a:extLst>
              <a:ext uri="{FF2B5EF4-FFF2-40B4-BE49-F238E27FC236}">
                <a16:creationId xmlns:a16="http://schemas.microsoft.com/office/drawing/2014/main" id="{D965D1D2-A793-473A-A9CA-E90708424966}"/>
              </a:ext>
            </a:extLst>
          </p:cNvPr>
          <p:cNvPicPr>
            <a:picLocks noChangeAspect="1"/>
          </p:cNvPicPr>
          <p:nvPr/>
        </p:nvPicPr>
        <p:blipFill rotWithShape="1">
          <a:blip r:embed="rId3"/>
          <a:srcRect l="5150" t="5957" r="3863" b="2553"/>
          <a:stretch/>
        </p:blipFill>
        <p:spPr>
          <a:xfrm>
            <a:off x="8985790" y="4092845"/>
            <a:ext cx="1441629" cy="1478605"/>
          </a:xfrm>
          <a:prstGeom prst="rect">
            <a:avLst/>
          </a:prstGeom>
        </p:spPr>
      </p:pic>
    </p:spTree>
    <p:extLst>
      <p:ext uri="{BB962C8B-B14F-4D97-AF65-F5344CB8AC3E}">
        <p14:creationId xmlns:p14="http://schemas.microsoft.com/office/powerpoint/2010/main" val="1062640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A168A-8F4E-43DD-B526-E0421E1F14E3}"/>
              </a:ext>
            </a:extLst>
          </p:cNvPr>
          <p:cNvSpPr>
            <a:spLocks noGrp="1"/>
          </p:cNvSpPr>
          <p:nvPr>
            <p:ph type="title"/>
          </p:nvPr>
        </p:nvSpPr>
        <p:spPr/>
        <p:txBody>
          <a:bodyPr/>
          <a:lstStyle/>
          <a:p>
            <a:r>
              <a:rPr lang="en-US">
                <a:ea typeface="+mj-lt"/>
                <a:cs typeface="+mj-lt"/>
              </a:rPr>
              <a:t>FORMULATION OF THE PROBLEM </a:t>
            </a:r>
            <a:r>
              <a:rPr lang="en-US" sz="3200" err="1">
                <a:ea typeface="+mj-lt"/>
                <a:cs typeface="+mj-lt"/>
              </a:rPr>
              <a:t>cnt</a:t>
            </a:r>
            <a:r>
              <a:rPr lang="en-US" sz="3200">
                <a:ea typeface="+mj-lt"/>
                <a:cs typeface="+mj-lt"/>
              </a:rPr>
              <a:t>.</a:t>
            </a:r>
          </a:p>
        </p:txBody>
      </p:sp>
      <p:sp>
        <p:nvSpPr>
          <p:cNvPr id="3" name="Content Placeholder 2">
            <a:extLst>
              <a:ext uri="{FF2B5EF4-FFF2-40B4-BE49-F238E27FC236}">
                <a16:creationId xmlns:a16="http://schemas.microsoft.com/office/drawing/2014/main" id="{98F0FCD1-57C3-4E82-99B8-086495AAD35C}"/>
              </a:ext>
            </a:extLst>
          </p:cNvPr>
          <p:cNvSpPr>
            <a:spLocks noGrp="1"/>
          </p:cNvSpPr>
          <p:nvPr>
            <p:ph idx="1"/>
          </p:nvPr>
        </p:nvSpPr>
        <p:spPr/>
        <p:txBody>
          <a:bodyPr vert="horz" lIns="91440" tIns="45720" rIns="91440" bIns="45720" rtlCol="0" anchor="t">
            <a:normAutofit/>
          </a:bodyPr>
          <a:lstStyle/>
          <a:p>
            <a:pPr>
              <a:buClr>
                <a:srgbClr val="9E3611"/>
              </a:buClr>
            </a:pPr>
            <a:r>
              <a:rPr lang="en-US" dirty="0"/>
              <a:t>Operators:</a:t>
            </a:r>
            <a:endParaRPr lang="pt-PT" dirty="0"/>
          </a:p>
          <a:p>
            <a:pPr lvl="1">
              <a:buClr>
                <a:srgbClr val="9E3611"/>
              </a:buClr>
            </a:pPr>
            <a:r>
              <a:rPr lang="en-US" dirty="0"/>
              <a:t>Name - Fill up to level</a:t>
            </a:r>
          </a:p>
          <a:p>
            <a:pPr lvl="1">
              <a:buClr>
                <a:srgbClr val="9E3611"/>
              </a:buClr>
            </a:pPr>
            <a:r>
              <a:rPr lang="en-US" dirty="0"/>
              <a:t>Preconditions -  The top level must be unfilled first.</a:t>
            </a:r>
          </a:p>
          <a:p>
            <a:pPr lvl="1">
              <a:buClr>
                <a:srgbClr val="9E3611"/>
              </a:buClr>
            </a:pPr>
            <a:r>
              <a:rPr lang="en-US" dirty="0"/>
              <a:t>Effect - The top level will be filled and so will the ones under it.</a:t>
            </a:r>
          </a:p>
          <a:p>
            <a:pPr lvl="1">
              <a:buClr>
                <a:srgbClr val="9E3611"/>
              </a:buClr>
            </a:pPr>
            <a:r>
              <a:rPr lang="en-US" dirty="0"/>
              <a:t>Cost – 1.</a:t>
            </a:r>
          </a:p>
          <a:p>
            <a:pPr>
              <a:buClr>
                <a:srgbClr val="9E3611"/>
              </a:buClr>
            </a:pPr>
            <a:r>
              <a:rPr lang="en-US" dirty="0"/>
              <a:t>Heuristics:</a:t>
            </a:r>
          </a:p>
          <a:p>
            <a:pPr lvl="1">
              <a:buClr>
                <a:srgbClr val="9E3611"/>
              </a:buClr>
            </a:pPr>
            <a:r>
              <a:rPr lang="en-US" dirty="0"/>
              <a:t>G(n) - Number of moves up to the current state (depth).</a:t>
            </a:r>
          </a:p>
          <a:p>
            <a:pPr lvl="1">
              <a:buClr>
                <a:srgbClr val="9E3611"/>
              </a:buClr>
            </a:pPr>
            <a:r>
              <a:rPr lang="en-US" dirty="0"/>
              <a:t>H1(n) - Minimum number of aquariums with levels yet unfilled needed to reach a solution (optimist estimative). </a:t>
            </a:r>
          </a:p>
          <a:p>
            <a:pPr lvl="1">
              <a:buClr>
                <a:srgbClr val="9E3611"/>
              </a:buClr>
            </a:pPr>
            <a:r>
              <a:rPr lang="en-US" dirty="0">
                <a:ea typeface="+mn-lt"/>
                <a:cs typeface="+mn-lt"/>
              </a:rPr>
              <a:t>H2(n) - Number squares that still need be filled so every restriction is respected.</a:t>
            </a:r>
          </a:p>
          <a:p>
            <a:pPr lvl="1">
              <a:buClr>
                <a:srgbClr val="9E3611"/>
              </a:buClr>
            </a:pPr>
            <a:endParaRPr lang="en-US" dirty="0">
              <a:latin typeface="Rockwell"/>
            </a:endParaRPr>
          </a:p>
          <a:p>
            <a:pPr lvl="1">
              <a:buClr>
                <a:srgbClr val="9E3611"/>
              </a:buClr>
            </a:pPr>
            <a:endParaRPr lang="en-US">
              <a:latin typeface="Rockwell"/>
            </a:endParaRPr>
          </a:p>
        </p:txBody>
      </p:sp>
    </p:spTree>
    <p:extLst>
      <p:ext uri="{BB962C8B-B14F-4D97-AF65-F5344CB8AC3E}">
        <p14:creationId xmlns:p14="http://schemas.microsoft.com/office/powerpoint/2010/main" val="2756821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7688-124D-4FAC-816F-562DAEB3483D}"/>
              </a:ext>
            </a:extLst>
          </p:cNvPr>
          <p:cNvSpPr>
            <a:spLocks noGrp="1"/>
          </p:cNvSpPr>
          <p:nvPr>
            <p:ph type="title"/>
          </p:nvPr>
        </p:nvSpPr>
        <p:spPr/>
        <p:txBody>
          <a:bodyPr/>
          <a:lstStyle/>
          <a:p>
            <a:r>
              <a:rPr lang="en-US">
                <a:ea typeface="+mj-lt"/>
                <a:cs typeface="+mj-lt"/>
              </a:rPr>
              <a:t>algorithms implemented</a:t>
            </a:r>
            <a:endParaRPr lang="pt-PT"/>
          </a:p>
        </p:txBody>
      </p:sp>
      <p:sp>
        <p:nvSpPr>
          <p:cNvPr id="3" name="Content Placeholder 2">
            <a:extLst>
              <a:ext uri="{FF2B5EF4-FFF2-40B4-BE49-F238E27FC236}">
                <a16:creationId xmlns:a16="http://schemas.microsoft.com/office/drawing/2014/main" id="{8D746D07-D7EF-4E96-8064-FE7C050F5211}"/>
              </a:ext>
            </a:extLst>
          </p:cNvPr>
          <p:cNvSpPr>
            <a:spLocks noGrp="1"/>
          </p:cNvSpPr>
          <p:nvPr>
            <p:ph idx="1"/>
          </p:nvPr>
        </p:nvSpPr>
        <p:spPr/>
        <p:txBody>
          <a:bodyPr vert="horz" lIns="91440" tIns="45720" rIns="91440" bIns="45720" rtlCol="0" anchor="t">
            <a:normAutofit/>
          </a:bodyPr>
          <a:lstStyle/>
          <a:p>
            <a:r>
              <a:rPr lang="en-US"/>
              <a:t>Our application can solve the aquarium problem with multiple uninformed and heuristic search methods. The method the app uses can be altered using the main function's argument (further detail on README).</a:t>
            </a:r>
          </a:p>
          <a:p>
            <a:pPr>
              <a:buClr>
                <a:srgbClr val="9E3611"/>
              </a:buClr>
            </a:pPr>
            <a:r>
              <a:rPr lang="en-US"/>
              <a:t>Uninformed search methods used :</a:t>
            </a:r>
          </a:p>
          <a:p>
            <a:pPr lvl="1">
              <a:buClr>
                <a:srgbClr val="9E3611"/>
              </a:buClr>
            </a:pPr>
            <a:r>
              <a:rPr lang="en-US"/>
              <a:t>Breadth-first</a:t>
            </a:r>
          </a:p>
          <a:p>
            <a:pPr lvl="1">
              <a:buClr>
                <a:srgbClr val="9E3611"/>
              </a:buClr>
            </a:pPr>
            <a:r>
              <a:rPr lang="en-US"/>
              <a:t>Depth-first</a:t>
            </a:r>
          </a:p>
          <a:p>
            <a:pPr lvl="1">
              <a:buClr>
                <a:srgbClr val="9E3611"/>
              </a:buClr>
            </a:pPr>
            <a:r>
              <a:rPr lang="en-US"/>
              <a:t>Iterative Deepening</a:t>
            </a:r>
          </a:p>
          <a:p>
            <a:pPr lvl="1">
              <a:buClr>
                <a:srgbClr val="9E3611"/>
              </a:buClr>
            </a:pPr>
            <a:r>
              <a:rPr lang="en-US"/>
              <a:t>Uniform Cost(because the cost function used was the depth of search, this algorithm behaves like Breadth-first)</a:t>
            </a:r>
          </a:p>
          <a:p>
            <a:pPr>
              <a:buClr>
                <a:srgbClr val="9E3611"/>
              </a:buClr>
            </a:pPr>
            <a:r>
              <a:rPr lang="en-US"/>
              <a:t>Heuristic search methods used :</a:t>
            </a:r>
          </a:p>
          <a:p>
            <a:pPr lvl="1">
              <a:buClr>
                <a:srgbClr val="9E3611"/>
              </a:buClr>
            </a:pPr>
            <a:r>
              <a:rPr lang="en-US"/>
              <a:t>Greedy Search(using H2 as heuristic)</a:t>
            </a:r>
          </a:p>
          <a:p>
            <a:pPr lvl="1">
              <a:buClr>
                <a:srgbClr val="9E3611"/>
              </a:buClr>
            </a:pPr>
            <a:r>
              <a:rPr lang="en-US"/>
              <a:t>A* algorithm(using H1 as Heuristic,H2 could be used but it is not admissible)</a:t>
            </a:r>
          </a:p>
        </p:txBody>
      </p:sp>
    </p:spTree>
    <p:extLst>
      <p:ext uri="{BB962C8B-B14F-4D97-AF65-F5344CB8AC3E}">
        <p14:creationId xmlns:p14="http://schemas.microsoft.com/office/powerpoint/2010/main" val="1582785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96DCC-B1DA-4A25-8739-2EBC0608675D}"/>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a:t>States Explored By each algorithm</a:t>
            </a:r>
          </a:p>
        </p:txBody>
      </p:sp>
      <p:sp>
        <p:nvSpPr>
          <p:cNvPr id="5" name="TextBox 4">
            <a:extLst>
              <a:ext uri="{FF2B5EF4-FFF2-40B4-BE49-F238E27FC236}">
                <a16:creationId xmlns:a16="http://schemas.microsoft.com/office/drawing/2014/main" id="{84864E4D-6FCF-495F-8D8E-B9BF8F691F23}"/>
              </a:ext>
            </a:extLst>
          </p:cNvPr>
          <p:cNvSpPr txBox="1"/>
          <p:nvPr/>
        </p:nvSpPr>
        <p:spPr>
          <a:xfrm>
            <a:off x="1069848" y="2121408"/>
            <a:ext cx="4773168" cy="405079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182880">
              <a:lnSpc>
                <a:spcPct val="90000"/>
              </a:lnSpc>
              <a:spcAft>
                <a:spcPts val="600"/>
              </a:spcAft>
              <a:buClr>
                <a:schemeClr val="accent1">
                  <a:lumMod val="75000"/>
                </a:schemeClr>
              </a:buClr>
              <a:buSzPct val="85000"/>
              <a:buFont typeface="Wingdings" pitchFamily="2" charset="2"/>
              <a:buChar char="§"/>
            </a:pPr>
            <a:r>
              <a:rPr lang="en-US" dirty="0"/>
              <a:t>Greedy and Depth-first search explore way less states than other search methods.</a:t>
            </a:r>
          </a:p>
          <a:p>
            <a:pPr indent="-182880">
              <a:lnSpc>
                <a:spcPct val="90000"/>
              </a:lnSpc>
              <a:spcAft>
                <a:spcPts val="600"/>
              </a:spcAft>
              <a:buClr>
                <a:srgbClr val="9E3611"/>
              </a:buClr>
              <a:buSzPct val="85000"/>
              <a:buFont typeface="Wingdings" pitchFamily="2" charset="2"/>
              <a:buChar char="§"/>
            </a:pPr>
            <a:endParaRPr lang="en-US" dirty="0"/>
          </a:p>
          <a:p>
            <a:pPr indent="-182880">
              <a:lnSpc>
                <a:spcPct val="90000"/>
              </a:lnSpc>
              <a:spcAft>
                <a:spcPts val="600"/>
              </a:spcAft>
              <a:buClr>
                <a:srgbClr val="9E3611"/>
              </a:buClr>
              <a:buSzPct val="85000"/>
              <a:buFont typeface="Wingdings" pitchFamily="2" charset="2"/>
              <a:buChar char="§"/>
            </a:pPr>
            <a:r>
              <a:rPr lang="en-US" dirty="0"/>
              <a:t>A* search is not the best search method for this problem due to its nature being more like a restriction-based problem than a search one.</a:t>
            </a:r>
          </a:p>
          <a:p>
            <a:pPr indent="-182880">
              <a:lnSpc>
                <a:spcPct val="90000"/>
              </a:lnSpc>
              <a:spcAft>
                <a:spcPts val="600"/>
              </a:spcAft>
              <a:buClr>
                <a:srgbClr val="9E3611"/>
              </a:buClr>
              <a:buSzPct val="85000"/>
              <a:buFont typeface="Wingdings" pitchFamily="2" charset="2"/>
              <a:buChar char="§"/>
            </a:pPr>
            <a:endParaRPr lang="en-US" dirty="0"/>
          </a:p>
          <a:p>
            <a:pPr indent="-182880">
              <a:lnSpc>
                <a:spcPct val="90000"/>
              </a:lnSpc>
              <a:spcAft>
                <a:spcPts val="600"/>
              </a:spcAft>
              <a:buClr>
                <a:srgbClr val="9E3611"/>
              </a:buClr>
              <a:buSzPct val="85000"/>
              <a:buFont typeface="Wingdings" pitchFamily="2" charset="2"/>
              <a:buChar char="§"/>
            </a:pPr>
            <a:r>
              <a:rPr lang="en-US" dirty="0"/>
              <a:t>As expected, Breadth-first and Iterative deepening need to explore much more states before reaching the solution </a:t>
            </a:r>
          </a:p>
        </p:txBody>
      </p:sp>
      <p:pic>
        <p:nvPicPr>
          <p:cNvPr id="4" name="Imagem 4">
            <a:extLst>
              <a:ext uri="{FF2B5EF4-FFF2-40B4-BE49-F238E27FC236}">
                <a16:creationId xmlns:a16="http://schemas.microsoft.com/office/drawing/2014/main" id="{249EE233-ECFB-42D1-98A8-D74D42A79F57}"/>
              </a:ext>
            </a:extLst>
          </p:cNvPr>
          <p:cNvPicPr>
            <a:picLocks noChangeAspect="1"/>
          </p:cNvPicPr>
          <p:nvPr/>
        </p:nvPicPr>
        <p:blipFill>
          <a:blip r:embed="rId2"/>
          <a:stretch>
            <a:fillRect/>
          </a:stretch>
        </p:blipFill>
        <p:spPr>
          <a:xfrm>
            <a:off x="6355080" y="2840927"/>
            <a:ext cx="4773168" cy="2684906"/>
          </a:xfrm>
          <a:prstGeom prst="rect">
            <a:avLst/>
          </a:prstGeom>
        </p:spPr>
      </p:pic>
    </p:spTree>
    <p:extLst>
      <p:ext uri="{BB962C8B-B14F-4D97-AF65-F5344CB8AC3E}">
        <p14:creationId xmlns:p14="http://schemas.microsoft.com/office/powerpoint/2010/main" val="3512197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10">
            <a:extLst>
              <a:ext uri="{FF2B5EF4-FFF2-40B4-BE49-F238E27FC236}">
                <a16:creationId xmlns:a16="http://schemas.microsoft.com/office/drawing/2014/main" id="{240B56E4-373D-4EC3-816C-0EAC1C8680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1E90CEEA-DB88-4D63-9114-2E1FFD157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D2A175AA-4B16-4687-A52A-897C3A13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 name="Título 1">
            <a:extLst>
              <a:ext uri="{FF2B5EF4-FFF2-40B4-BE49-F238E27FC236}">
                <a16:creationId xmlns:a16="http://schemas.microsoft.com/office/drawing/2014/main" id="{AFD060AD-D219-4AA4-97FA-DA8102862410}"/>
              </a:ext>
            </a:extLst>
          </p:cNvPr>
          <p:cNvSpPr>
            <a:spLocks noGrp="1"/>
          </p:cNvSpPr>
          <p:nvPr>
            <p:ph type="title"/>
          </p:nvPr>
        </p:nvSpPr>
        <p:spPr>
          <a:xfrm>
            <a:off x="1061286" y="202093"/>
            <a:ext cx="8693567" cy="1258311"/>
          </a:xfrm>
        </p:spPr>
        <p:txBody>
          <a:bodyPr vert="horz" lIns="91440" tIns="45720" rIns="91440" bIns="45720" rtlCol="0" anchor="ctr">
            <a:normAutofit/>
          </a:bodyPr>
          <a:lstStyle/>
          <a:p>
            <a:r>
              <a:rPr lang="en-US" sz="3600" dirty="0"/>
              <a:t>Memory Usage By Different Algorithms</a:t>
            </a:r>
            <a:endParaRPr lang="en-US" sz="3600" dirty="0">
              <a:latin typeface="Rockwell Condensed"/>
            </a:endParaRPr>
          </a:p>
        </p:txBody>
      </p:sp>
      <p:pic>
        <p:nvPicPr>
          <p:cNvPr id="5" name="Imagem 5">
            <a:extLst>
              <a:ext uri="{FF2B5EF4-FFF2-40B4-BE49-F238E27FC236}">
                <a16:creationId xmlns:a16="http://schemas.microsoft.com/office/drawing/2014/main" id="{2B80E37F-D7A6-400B-9BF8-CE29E46C463A}"/>
              </a:ext>
            </a:extLst>
          </p:cNvPr>
          <p:cNvPicPr>
            <a:picLocks noChangeAspect="1"/>
          </p:cNvPicPr>
          <p:nvPr/>
        </p:nvPicPr>
        <p:blipFill rotWithShape="1">
          <a:blip r:embed="rId4"/>
          <a:srcRect t="4039" r="-2" b="-2"/>
          <a:stretch/>
        </p:blipFill>
        <p:spPr>
          <a:xfrm>
            <a:off x="959568" y="1327010"/>
            <a:ext cx="4689768" cy="2545301"/>
          </a:xfrm>
          <a:prstGeom prst="rect">
            <a:avLst/>
          </a:prstGeom>
        </p:spPr>
      </p:pic>
      <p:pic>
        <p:nvPicPr>
          <p:cNvPr id="4" name="Imagem 4">
            <a:extLst>
              <a:ext uri="{FF2B5EF4-FFF2-40B4-BE49-F238E27FC236}">
                <a16:creationId xmlns:a16="http://schemas.microsoft.com/office/drawing/2014/main" id="{49FBFD01-9B27-47B4-B490-68ED959165C0}"/>
              </a:ext>
            </a:extLst>
          </p:cNvPr>
          <p:cNvPicPr>
            <a:picLocks noChangeAspect="1"/>
          </p:cNvPicPr>
          <p:nvPr/>
        </p:nvPicPr>
        <p:blipFill rotWithShape="1">
          <a:blip r:embed="rId5"/>
          <a:srcRect t="4127" r="2" b="2"/>
          <a:stretch/>
        </p:blipFill>
        <p:spPr>
          <a:xfrm>
            <a:off x="1058699" y="4041203"/>
            <a:ext cx="4278801" cy="2342741"/>
          </a:xfrm>
          <a:prstGeom prst="rect">
            <a:avLst/>
          </a:prstGeom>
        </p:spPr>
      </p:pic>
      <p:sp>
        <p:nvSpPr>
          <p:cNvPr id="6" name="CaixaDeTexto 5">
            <a:extLst>
              <a:ext uri="{FF2B5EF4-FFF2-40B4-BE49-F238E27FC236}">
                <a16:creationId xmlns:a16="http://schemas.microsoft.com/office/drawing/2014/main" id="{DFB6C73E-65DF-493C-B3D0-A6E13D42F81B}"/>
              </a:ext>
            </a:extLst>
          </p:cNvPr>
          <p:cNvSpPr txBox="1"/>
          <p:nvPr/>
        </p:nvSpPr>
        <p:spPr>
          <a:xfrm>
            <a:off x="6097526" y="1530644"/>
            <a:ext cx="5433126" cy="405079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182880">
              <a:lnSpc>
                <a:spcPct val="90000"/>
              </a:lnSpc>
              <a:spcAft>
                <a:spcPts val="600"/>
              </a:spcAft>
              <a:buClr>
                <a:schemeClr val="accent1">
                  <a:lumMod val="75000"/>
                </a:schemeClr>
              </a:buClr>
              <a:buSzPct val="85000"/>
              <a:buFont typeface="Wingdings" pitchFamily="2" charset="2"/>
              <a:buChar char="§"/>
            </a:pPr>
            <a:r>
              <a:rPr lang="en-US" dirty="0"/>
              <a:t>Breadth first and A* consume more memory than Greedy and Depth First, due to the huge branching factor of the problem</a:t>
            </a:r>
          </a:p>
          <a:p>
            <a:pPr indent="-182880">
              <a:lnSpc>
                <a:spcPct val="90000"/>
              </a:lnSpc>
              <a:spcAft>
                <a:spcPts val="600"/>
              </a:spcAft>
              <a:buClr>
                <a:srgbClr val="9E3611"/>
              </a:buClr>
              <a:buSzPct val="85000"/>
              <a:buFont typeface="Wingdings" pitchFamily="2" charset="2"/>
              <a:buChar char="§"/>
            </a:pPr>
            <a:endParaRPr lang="en-US" dirty="0"/>
          </a:p>
          <a:p>
            <a:pPr indent="-182880">
              <a:lnSpc>
                <a:spcPct val="90000"/>
              </a:lnSpc>
              <a:spcAft>
                <a:spcPts val="600"/>
              </a:spcAft>
              <a:buClr>
                <a:srgbClr val="9E3611"/>
              </a:buClr>
              <a:buSzPct val="85000"/>
              <a:buFont typeface="Wingdings" pitchFamily="2" charset="2"/>
              <a:buChar char="§"/>
            </a:pPr>
            <a:r>
              <a:rPr lang="en-US" dirty="0"/>
              <a:t>Memory usage variates due to state limitations applied(no invalid state is put on the stack)</a:t>
            </a:r>
          </a:p>
          <a:p>
            <a:pPr indent="-182880">
              <a:lnSpc>
                <a:spcPct val="90000"/>
              </a:lnSpc>
              <a:spcAft>
                <a:spcPts val="600"/>
              </a:spcAft>
              <a:buClr>
                <a:srgbClr val="9E3611"/>
              </a:buClr>
              <a:buSzPct val="85000"/>
              <a:buFont typeface="Wingdings" pitchFamily="2" charset="2"/>
              <a:buChar char="§"/>
            </a:pPr>
            <a:endParaRPr lang="en-US" dirty="0"/>
          </a:p>
          <a:p>
            <a:pPr indent="-182880">
              <a:lnSpc>
                <a:spcPct val="90000"/>
              </a:lnSpc>
              <a:spcAft>
                <a:spcPts val="600"/>
              </a:spcAft>
              <a:buClr>
                <a:srgbClr val="9E3611"/>
              </a:buClr>
              <a:buSzPct val="85000"/>
              <a:buFont typeface="Wingdings" pitchFamily="2" charset="2"/>
              <a:buChar char="§"/>
            </a:pPr>
            <a:r>
              <a:rPr lang="en-US" dirty="0"/>
              <a:t>A*, being a uniformed method, consumes in general less memory than breadth first</a:t>
            </a:r>
          </a:p>
        </p:txBody>
      </p:sp>
    </p:spTree>
    <p:extLst>
      <p:ext uri="{BB962C8B-B14F-4D97-AF65-F5344CB8AC3E}">
        <p14:creationId xmlns:p14="http://schemas.microsoft.com/office/powerpoint/2010/main" val="1198138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D060AD-D219-4AA4-97FA-DA8102862410}"/>
              </a:ext>
            </a:extLst>
          </p:cNvPr>
          <p:cNvSpPr>
            <a:spLocks noGrp="1"/>
          </p:cNvSpPr>
          <p:nvPr>
            <p:ph type="title"/>
          </p:nvPr>
        </p:nvSpPr>
        <p:spPr>
          <a:xfrm>
            <a:off x="1023944" y="-93754"/>
            <a:ext cx="10058400" cy="1609344"/>
          </a:xfrm>
        </p:spPr>
        <p:txBody>
          <a:bodyPr/>
          <a:lstStyle/>
          <a:p>
            <a:r>
              <a:rPr lang="pt-PT" sz="4000" dirty="0">
                <a:latin typeface="Rockwell Condensed"/>
              </a:rPr>
              <a:t>Time performance </a:t>
            </a:r>
            <a:r>
              <a:rPr lang="pt-PT" sz="4000" dirty="0" err="1">
                <a:latin typeface="Rockwell Condensed"/>
              </a:rPr>
              <a:t>by</a:t>
            </a:r>
            <a:r>
              <a:rPr lang="pt-PT" sz="4000" dirty="0">
                <a:latin typeface="Rockwell Condensed"/>
              </a:rPr>
              <a:t> </a:t>
            </a:r>
            <a:r>
              <a:rPr lang="pt-PT" sz="4000" dirty="0" err="1">
                <a:latin typeface="Rockwell Condensed"/>
              </a:rPr>
              <a:t>algorithm</a:t>
            </a:r>
            <a:r>
              <a:rPr lang="pt-PT" sz="4000" dirty="0">
                <a:latin typeface="Rockwell Condensed"/>
              </a:rPr>
              <a:t> </a:t>
            </a:r>
            <a:r>
              <a:rPr lang="pt-PT" sz="4000" dirty="0" err="1">
                <a:latin typeface="Rockwell Condensed"/>
              </a:rPr>
              <a:t>and</a:t>
            </a:r>
            <a:r>
              <a:rPr lang="pt-PT" sz="4000" dirty="0">
                <a:latin typeface="Rockwell Condensed"/>
              </a:rPr>
              <a:t> </a:t>
            </a:r>
            <a:r>
              <a:rPr lang="pt-PT" sz="4000" dirty="0" err="1">
                <a:latin typeface="Rockwell Condensed"/>
              </a:rPr>
              <a:t>problem</a:t>
            </a:r>
          </a:p>
        </p:txBody>
      </p:sp>
      <p:pic>
        <p:nvPicPr>
          <p:cNvPr id="3" name="Imagem 3">
            <a:extLst>
              <a:ext uri="{FF2B5EF4-FFF2-40B4-BE49-F238E27FC236}">
                <a16:creationId xmlns:a16="http://schemas.microsoft.com/office/drawing/2014/main" id="{3F89BA36-FCC1-48F7-862B-60AE966BCC71}"/>
              </a:ext>
            </a:extLst>
          </p:cNvPr>
          <p:cNvPicPr>
            <a:picLocks noChangeAspect="1"/>
          </p:cNvPicPr>
          <p:nvPr/>
        </p:nvPicPr>
        <p:blipFill>
          <a:blip r:embed="rId2"/>
          <a:stretch>
            <a:fillRect/>
          </a:stretch>
        </p:blipFill>
        <p:spPr>
          <a:xfrm>
            <a:off x="1026647" y="1097460"/>
            <a:ext cx="4687436" cy="2633620"/>
          </a:xfrm>
          <a:prstGeom prst="rect">
            <a:avLst/>
          </a:prstGeom>
        </p:spPr>
      </p:pic>
      <p:pic>
        <p:nvPicPr>
          <p:cNvPr id="4" name="Imagem 4">
            <a:extLst>
              <a:ext uri="{FF2B5EF4-FFF2-40B4-BE49-F238E27FC236}">
                <a16:creationId xmlns:a16="http://schemas.microsoft.com/office/drawing/2014/main" id="{21438B80-0E9C-4E62-9D1C-E90AAF95969A}"/>
              </a:ext>
            </a:extLst>
          </p:cNvPr>
          <p:cNvPicPr>
            <a:picLocks noChangeAspect="1"/>
          </p:cNvPicPr>
          <p:nvPr/>
        </p:nvPicPr>
        <p:blipFill>
          <a:blip r:embed="rId3"/>
          <a:stretch>
            <a:fillRect/>
          </a:stretch>
        </p:blipFill>
        <p:spPr>
          <a:xfrm>
            <a:off x="1098015" y="3911765"/>
            <a:ext cx="4459994" cy="2523143"/>
          </a:xfrm>
          <a:prstGeom prst="rect">
            <a:avLst/>
          </a:prstGeom>
        </p:spPr>
      </p:pic>
      <p:sp>
        <p:nvSpPr>
          <p:cNvPr id="5" name="CaixaDeTexto 4">
            <a:extLst>
              <a:ext uri="{FF2B5EF4-FFF2-40B4-BE49-F238E27FC236}">
                <a16:creationId xmlns:a16="http://schemas.microsoft.com/office/drawing/2014/main" id="{92D36B2D-A329-455D-BCF5-35253964322C}"/>
              </a:ext>
            </a:extLst>
          </p:cNvPr>
          <p:cNvSpPr txBox="1"/>
          <p:nvPr/>
        </p:nvSpPr>
        <p:spPr>
          <a:xfrm>
            <a:off x="6097526" y="1530644"/>
            <a:ext cx="5433126" cy="405079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182880">
              <a:lnSpc>
                <a:spcPct val="90000"/>
              </a:lnSpc>
              <a:spcAft>
                <a:spcPts val="600"/>
              </a:spcAft>
              <a:buClr>
                <a:schemeClr val="accent1">
                  <a:lumMod val="75000"/>
                </a:schemeClr>
              </a:buClr>
              <a:buSzPct val="85000"/>
              <a:buFont typeface="Wingdings" pitchFamily="2" charset="2"/>
              <a:buChar char="§"/>
            </a:pPr>
            <a:r>
              <a:rPr lang="en-US" dirty="0"/>
              <a:t>Greedy is by far the best method.</a:t>
            </a:r>
          </a:p>
          <a:p>
            <a:pPr indent="-182880">
              <a:lnSpc>
                <a:spcPct val="90000"/>
              </a:lnSpc>
              <a:spcAft>
                <a:spcPts val="600"/>
              </a:spcAft>
              <a:buClr>
                <a:srgbClr val="9E3611"/>
              </a:buClr>
              <a:buSzPct val="85000"/>
              <a:buFont typeface="Wingdings" pitchFamily="2" charset="2"/>
              <a:buChar char="§"/>
            </a:pPr>
            <a:endParaRPr lang="en-US" dirty="0"/>
          </a:p>
          <a:p>
            <a:pPr indent="-182880">
              <a:lnSpc>
                <a:spcPct val="90000"/>
              </a:lnSpc>
              <a:spcAft>
                <a:spcPts val="600"/>
              </a:spcAft>
              <a:buClr>
                <a:srgbClr val="9E3611"/>
              </a:buClr>
              <a:buSzPct val="85000"/>
              <a:buFont typeface="Wingdings" pitchFamily="2" charset="2"/>
              <a:buChar char="§"/>
            </a:pPr>
            <a:r>
              <a:rPr lang="en-US" dirty="0"/>
              <a:t>Restrictions of the problem made the heuristic used in A* less efficient.</a:t>
            </a:r>
          </a:p>
          <a:p>
            <a:pPr indent="-182880">
              <a:lnSpc>
                <a:spcPct val="90000"/>
              </a:lnSpc>
              <a:spcAft>
                <a:spcPts val="600"/>
              </a:spcAft>
              <a:buClr>
                <a:srgbClr val="9E3611"/>
              </a:buClr>
              <a:buSzPct val="85000"/>
              <a:buFont typeface="Wingdings" pitchFamily="2" charset="2"/>
              <a:buChar char="§"/>
            </a:pPr>
            <a:endParaRPr lang="en-US" dirty="0"/>
          </a:p>
          <a:p>
            <a:pPr indent="-182880">
              <a:lnSpc>
                <a:spcPct val="90000"/>
              </a:lnSpc>
              <a:spcAft>
                <a:spcPts val="600"/>
              </a:spcAft>
              <a:buClr>
                <a:srgbClr val="9E3611"/>
              </a:buClr>
              <a:buSzPct val="85000"/>
              <a:buFont typeface="Wingdings" pitchFamily="2" charset="2"/>
              <a:buChar char="§"/>
            </a:pPr>
            <a:r>
              <a:rPr lang="en-US" dirty="0"/>
              <a:t>Problems like this are usually solved with backtracking, this explains why depth first is better than Breadth First.</a:t>
            </a:r>
          </a:p>
          <a:p>
            <a:pPr indent="-182880">
              <a:lnSpc>
                <a:spcPct val="90000"/>
              </a:lnSpc>
              <a:spcAft>
                <a:spcPts val="600"/>
              </a:spcAft>
              <a:buClr>
                <a:srgbClr val="9E3611"/>
              </a:buClr>
              <a:buSzPct val="85000"/>
              <a:buFont typeface="Wingdings" pitchFamily="2" charset="2"/>
              <a:buChar char="§"/>
            </a:pPr>
            <a:endParaRPr lang="en-US" dirty="0"/>
          </a:p>
          <a:p>
            <a:pPr indent="-182880">
              <a:lnSpc>
                <a:spcPct val="90000"/>
              </a:lnSpc>
              <a:spcAft>
                <a:spcPts val="600"/>
              </a:spcAft>
              <a:buClr>
                <a:srgbClr val="9E3611"/>
              </a:buClr>
              <a:buSzPct val="85000"/>
              <a:buFont typeface="Wingdings" pitchFamily="2" charset="2"/>
              <a:buChar char="§"/>
            </a:pPr>
            <a:r>
              <a:rPr lang="en-US" dirty="0"/>
              <a:t>The time is in general proportional to the explored states</a:t>
            </a:r>
          </a:p>
          <a:p>
            <a:pPr indent="-182880">
              <a:lnSpc>
                <a:spcPct val="90000"/>
              </a:lnSpc>
              <a:spcAft>
                <a:spcPts val="600"/>
              </a:spcAft>
              <a:buClr>
                <a:srgbClr val="9E3611"/>
              </a:buClr>
              <a:buSzPct val="85000"/>
              <a:buFont typeface="Wingdings" pitchFamily="2" charset="2"/>
              <a:buChar char="§"/>
            </a:pPr>
            <a:endParaRPr lang="en-US" dirty="0"/>
          </a:p>
        </p:txBody>
      </p:sp>
    </p:spTree>
    <p:extLst>
      <p:ext uri="{BB962C8B-B14F-4D97-AF65-F5344CB8AC3E}">
        <p14:creationId xmlns:p14="http://schemas.microsoft.com/office/powerpoint/2010/main" val="2078956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1EE5E9-5CB9-4AEA-8E87-280B8CBBC0BE}"/>
              </a:ext>
            </a:extLst>
          </p:cNvPr>
          <p:cNvSpPr>
            <a:spLocks noGrp="1"/>
          </p:cNvSpPr>
          <p:nvPr>
            <p:ph type="title"/>
          </p:nvPr>
        </p:nvSpPr>
        <p:spPr/>
        <p:txBody>
          <a:bodyPr/>
          <a:lstStyle/>
          <a:p>
            <a:r>
              <a:rPr lang="pt-PT">
                <a:ea typeface="+mj-lt"/>
                <a:cs typeface="+mj-lt"/>
              </a:rPr>
              <a:t>conclusions</a:t>
            </a:r>
            <a:endParaRPr lang="pt-PT"/>
          </a:p>
        </p:txBody>
      </p:sp>
      <p:sp>
        <p:nvSpPr>
          <p:cNvPr id="3" name="Marcador de Posição de Conteúdo 2">
            <a:extLst>
              <a:ext uri="{FF2B5EF4-FFF2-40B4-BE49-F238E27FC236}">
                <a16:creationId xmlns:a16="http://schemas.microsoft.com/office/drawing/2014/main" id="{B7F81779-9940-4758-BD35-70F249CC328F}"/>
              </a:ext>
            </a:extLst>
          </p:cNvPr>
          <p:cNvSpPr>
            <a:spLocks noGrp="1"/>
          </p:cNvSpPr>
          <p:nvPr>
            <p:ph idx="1"/>
          </p:nvPr>
        </p:nvSpPr>
        <p:spPr/>
        <p:txBody>
          <a:bodyPr vert="horz" lIns="91440" tIns="45720" rIns="91440" bIns="45720" rtlCol="0" anchor="t">
            <a:normAutofit/>
          </a:bodyPr>
          <a:lstStyle/>
          <a:p>
            <a:pPr marL="0" indent="0">
              <a:buNone/>
            </a:pPr>
            <a:r>
              <a:rPr lang="en-GB" dirty="0"/>
              <a:t>Given the problem(restriction-based), it was problematic to find an admissible heuristic to the A* algorithm which led to A* not being the best algorithm that was tested. Also, due to the tree pruning(invalid states were not explored) A* did not behave as good as expected.</a:t>
            </a:r>
          </a:p>
          <a:p>
            <a:pPr marL="0" indent="0">
              <a:buNone/>
            </a:pPr>
            <a:r>
              <a:rPr lang="en-GB" dirty="0"/>
              <a:t>Greedy and Depth first were the best ones because they were not focused on finding the "optimal"(least depth) path. Since there was no notion of optimal solution, those algorithms were able to achieve the final state much faster than the ones that guarantee the optimal path(A*, Breadth first and Uniform Cost).</a:t>
            </a:r>
          </a:p>
          <a:p>
            <a:pPr marL="0" indent="0">
              <a:buNone/>
            </a:pPr>
            <a:r>
              <a:rPr lang="en-GB" dirty="0"/>
              <a:t>Iterative deepening was  by far the worst algorithm, it was slower than any of the other algorithms and because of its approach, the number of explored states was the biggest.</a:t>
            </a:r>
          </a:p>
        </p:txBody>
      </p:sp>
    </p:spTree>
    <p:extLst>
      <p:ext uri="{BB962C8B-B14F-4D97-AF65-F5344CB8AC3E}">
        <p14:creationId xmlns:p14="http://schemas.microsoft.com/office/powerpoint/2010/main" val="4111373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Ecrã Panorâmico</PresentationFormat>
  <Slides>10</Slides>
  <Notes>0</Notes>
  <HiddenSlides>0</HiddenSlides>
  <ScaleCrop>false</ScaleCrop>
  <HeadingPairs>
    <vt:vector size="4" baseType="variant">
      <vt:variant>
        <vt:lpstr>Tema</vt:lpstr>
      </vt:variant>
      <vt:variant>
        <vt:i4>1</vt:i4>
      </vt:variant>
      <vt:variant>
        <vt:lpstr>Títulos dos diapositivos</vt:lpstr>
      </vt:variant>
      <vt:variant>
        <vt:i4>10</vt:i4>
      </vt:variant>
    </vt:vector>
  </HeadingPairs>
  <TitlesOfParts>
    <vt:vector size="11" baseType="lpstr">
      <vt:lpstr>Wood Type</vt:lpstr>
      <vt:lpstr>Heuristic Search Methods for Problem Solving </vt:lpstr>
      <vt:lpstr>Specification of the work</vt:lpstr>
      <vt:lpstr>Formulation of the Problem</vt:lpstr>
      <vt:lpstr>FORMULATION OF THE PROBLEM cnt.</vt:lpstr>
      <vt:lpstr>algorithms implemented</vt:lpstr>
      <vt:lpstr>States Explored By each algorithm</vt:lpstr>
      <vt:lpstr>Memory Usage By Different Algorithms</vt:lpstr>
      <vt:lpstr>Time performance by algorithm and problem</vt:lpstr>
      <vt:lpstr>conclusions</vt:lpstr>
      <vt:lpstr>references consulted and materials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1418</cp:revision>
  <dcterms:created xsi:type="dcterms:W3CDTF">2021-03-31T21:45:32Z</dcterms:created>
  <dcterms:modified xsi:type="dcterms:W3CDTF">2021-04-01T00:45:45Z</dcterms:modified>
</cp:coreProperties>
</file>