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remove()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36908318918069"/>
          <c:y val="0.144961063862688"/>
          <c:w val="0.93324"/>
          <c:h val="0.77312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0.366910415683808"/>
                  <c:y val="0.1419327138280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0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耗时</a:t>
                    </a:r>
                    <a:r>
                      <a:rPr lang="en-US" altLang="zh-CN"/>
                      <a:t>:</a:t>
                    </a:r>
                    <a:r>
                      <a:t>800</a:t>
                    </a:r>
                  </a:p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altLang="en-US"/>
                      <a:t>用户</a:t>
                    </a:r>
                    <a:r>
                      <a:rPr lang="en-US" altLang="zh-CN"/>
                      <a:t>:Marry</a:t>
                    </a:r>
                    <a:endParaRPr lang="en-US" altLang="zh-CN"/>
                  </a:p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altLang="en-US"/>
                      <a:t>日期</a:t>
                    </a:r>
                    <a:r>
                      <a:rPr lang="en-US" altLang="zh-CN"/>
                      <a:t>:2016-8-12  14:42:40</a:t>
                    </a:r>
                    <a:endParaRPr lang="en-US" altLang="zh-CN"/>
                  </a:p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altLang="en-US"/>
                      <a:t>其他</a:t>
                    </a:r>
                    <a:r>
                      <a:rPr lang="en-US" altLang="zh-CN"/>
                      <a:t>:......</a:t>
                    </a:r>
                    <a:endParaRPr lang="en-US" altLang="zh-C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0"/>
                <a:lstStyle/>
                <a:p>
                  <a:pPr algn="l">
                    <a:defRPr lang="zh-CN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1769146092153"/>
                      <c:h val="0.25558205072620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h:mm:ss</c:formatCode>
                <c:ptCount val="6"/>
                <c:pt idx="0" c:formatCode="h:mm:ss">
                  <c:v>0.641319444444444</c:v>
                </c:pt>
                <c:pt idx="1" c:formatCode="h:mm:ss">
                  <c:v>0.641319444444444</c:v>
                </c:pt>
                <c:pt idx="2" c:formatCode="h:mm:ss">
                  <c:v>0.641319444444444</c:v>
                </c:pt>
                <c:pt idx="3" c:formatCode="h:mm:ss">
                  <c:v>0.642013888888889</c:v>
                </c:pt>
                <c:pt idx="4" c:formatCode="h:mm:ss">
                  <c:v>0.791666666666667</c:v>
                </c:pt>
                <c:pt idx="5" c:formatCode="h:mm:ss">
                  <c:v>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 c:formatCode="General">
                  <c:v>100</c:v>
                </c:pt>
                <c:pt idx="1" c:formatCode="General">
                  <c:v>50</c:v>
                </c:pt>
                <c:pt idx="2" c:formatCode="General">
                  <c:v>800</c:v>
                </c:pt>
                <c:pt idx="3" c:formatCode="General">
                  <c:v>20</c:v>
                </c:pt>
                <c:pt idx="4" c:formatCode="General">
                  <c:v>208</c:v>
                </c:pt>
                <c:pt idx="5" c:formatCode="General">
                  <c:v>460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2793368"/>
        <c:axId val="974883148"/>
      </c:lineChart>
      <c:catAx>
        <c:axId val="312793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4883148"/>
        <c:crosses val="autoZero"/>
        <c:auto val="1"/>
        <c:lblAlgn val="ctr"/>
        <c:lblOffset val="100"/>
        <c:noMultiLvlLbl val="0"/>
      </c:catAx>
      <c:valAx>
        <c:axId val="9748831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2793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7490"/>
          </a:xfrm>
        </p:spPr>
        <p:txBody>
          <a:bodyPr>
            <a:noAutofit/>
          </a:bodyPr>
          <a:p>
            <a:pPr algn="l"/>
            <a:r>
              <a:rPr lang="en-US" altLang="zh-CN" sz="3600"/>
              <a:t>monitor-web-design</a:t>
            </a:r>
            <a:endParaRPr lang="en-US" altLang="zh-CN" sz="3600"/>
          </a:p>
        </p:txBody>
      </p:sp>
      <p:graphicFrame>
        <p:nvGraphicFramePr>
          <p:cNvPr id="7" name="图表 6"/>
          <p:cNvGraphicFramePr/>
          <p:nvPr/>
        </p:nvGraphicFramePr>
        <p:xfrm>
          <a:off x="7799705" y="1540510"/>
          <a:ext cx="4037965" cy="2929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1938655"/>
            <a:ext cx="6628765" cy="33426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715000" y="3590290"/>
            <a:ext cx="2634615" cy="7321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742555" y="4469765"/>
            <a:ext cx="4266565" cy="180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2"/>
                </a:solidFill>
              </a:rPr>
              <a:t>1.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默认展示表格中相对耗时的一个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API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的信息</a:t>
            </a:r>
            <a:endParaRPr lang="zh-CN" altLang="en-US" sz="16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accent2"/>
                </a:solidFill>
              </a:rPr>
              <a:t>2.</a:t>
            </a:r>
            <a:r>
              <a:rPr lang="zh-CN" sz="1600">
                <a:solidFill>
                  <a:schemeClr val="accent2"/>
                </a:solidFill>
                <a:sym typeface="+mn-ea"/>
              </a:rPr>
              <a:t>展示每次请求该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API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的详细信息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(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用户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,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耗时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,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日期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,...)</a:t>
            </a:r>
            <a:endParaRPr lang="en-US" altLang="zh-CN" sz="1600">
              <a:solidFill>
                <a:schemeClr val="accent2"/>
              </a:solidFill>
            </a:endParaRPr>
          </a:p>
          <a:p>
            <a:r>
              <a:rPr lang="en-US" altLang="zh-CN" sz="1600">
                <a:solidFill>
                  <a:schemeClr val="accent2"/>
                </a:solidFill>
              </a:rPr>
              <a:t>3.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可以读取过去的某一天或一段时间内对该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API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的操作详情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(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分页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)</a:t>
            </a:r>
            <a:endParaRPr lang="en-US" altLang="zh-CN" sz="16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accent2"/>
                </a:solidFill>
                <a:sym typeface="+mn-ea"/>
              </a:rPr>
              <a:t>4.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展示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1000</a:t>
            </a:r>
            <a:r>
              <a:rPr lang="zh-CN" altLang="en-US" sz="1600">
                <a:solidFill>
                  <a:schemeClr val="accent2"/>
                </a:solidFill>
                <a:sym typeface="+mn-ea"/>
              </a:rPr>
              <a:t>条操作记录</a:t>
            </a:r>
            <a:endParaRPr lang="zh-CN" altLang="en-US" sz="1600">
              <a:solidFill>
                <a:schemeClr val="accent2"/>
              </a:solidFill>
              <a:sym typeface="+mn-ea"/>
            </a:endParaRPr>
          </a:p>
          <a:p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2470" y="1403985"/>
            <a:ext cx="6530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主信息</a:t>
            </a:r>
            <a:r>
              <a:rPr lang="zh-CN" altLang="en-US">
                <a:sym typeface="+mn-ea"/>
              </a:rPr>
              <a:t>表格</a:t>
            </a:r>
            <a:r>
              <a:rPr lang="zh-CN" altLang="en-US"/>
              <a:t>展示</a:t>
            </a:r>
            <a:r>
              <a:rPr lang="en-US" altLang="zh-CN"/>
              <a:t>(</a:t>
            </a:r>
            <a:r>
              <a:rPr lang="zh-CN" altLang="en-US"/>
              <a:t>实时</a:t>
            </a:r>
            <a:r>
              <a:rPr lang="en-US" altLang="zh-CN"/>
              <a:t>API</a:t>
            </a:r>
            <a:r>
              <a:rPr lang="zh-CN" altLang="en-US"/>
              <a:t>操作的 </a:t>
            </a:r>
            <a:r>
              <a:rPr lang="en-US" altLang="zh-CN">
                <a:solidFill>
                  <a:schemeClr val="accent2"/>
                </a:solidFill>
              </a:rPr>
              <a:t>API</a:t>
            </a:r>
            <a:r>
              <a:rPr lang="zh-CN" altLang="en-US">
                <a:solidFill>
                  <a:schemeClr val="accent2"/>
                </a:solidFill>
              </a:rPr>
              <a:t>名称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zh-CN" altLang="en-US">
                <a:solidFill>
                  <a:schemeClr val="accent2"/>
                </a:solidFill>
              </a:rPr>
              <a:t>操作用户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zh-CN" altLang="en-US">
                <a:solidFill>
                  <a:schemeClr val="accent2"/>
                </a:solidFill>
              </a:rPr>
              <a:t>耗时</a:t>
            </a:r>
            <a:r>
              <a:rPr lang="en-US" altLang="zh-CN">
                <a:solidFill>
                  <a:schemeClr val="accent2"/>
                </a:solidFill>
              </a:rPr>
              <a:t>, extra...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208520" y="3133725"/>
            <a:ext cx="386080" cy="1036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accent2"/>
                </a:solidFill>
              </a:rPr>
              <a:t>详</a:t>
            </a:r>
            <a:endParaRPr lang="zh-CN" altLang="en-US" sz="1400">
              <a:solidFill>
                <a:schemeClr val="accent2"/>
              </a:solidFill>
            </a:endParaRPr>
          </a:p>
          <a:p>
            <a:r>
              <a:rPr lang="zh-CN" altLang="en-US" sz="1600">
                <a:solidFill>
                  <a:schemeClr val="accent2"/>
                </a:solidFill>
              </a:rPr>
              <a:t>细</a:t>
            </a:r>
            <a:endParaRPr lang="zh-CN" altLang="en-US" sz="1600">
              <a:solidFill>
                <a:schemeClr val="accent2"/>
              </a:solidFill>
            </a:endParaRPr>
          </a:p>
          <a:p>
            <a:r>
              <a:rPr lang="zh-CN" altLang="en-US" sz="1600">
                <a:solidFill>
                  <a:schemeClr val="accent2"/>
                </a:solidFill>
              </a:rPr>
              <a:t>分</a:t>
            </a:r>
            <a:endParaRPr lang="zh-CN" altLang="en-US" sz="1600">
              <a:solidFill>
                <a:schemeClr val="accent2"/>
              </a:solidFill>
            </a:endParaRPr>
          </a:p>
          <a:p>
            <a:r>
              <a:rPr lang="zh-CN" altLang="en-US" sz="1600">
                <a:solidFill>
                  <a:schemeClr val="accent2"/>
                </a:solidFill>
              </a:rPr>
              <a:t>析</a:t>
            </a:r>
            <a:endParaRPr lang="zh-CN" altLang="en-US" sz="1600">
              <a:solidFill>
                <a:schemeClr val="accent2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589260" y="1598295"/>
            <a:ext cx="1248410" cy="262255"/>
            <a:chOff x="9438486" y="1195734"/>
            <a:chExt cx="916006" cy="276999"/>
          </a:xfrm>
        </p:grpSpPr>
        <p:sp>
          <p:nvSpPr>
            <p:cNvPr id="21" name="圆角矩形 20"/>
            <p:cNvSpPr/>
            <p:nvPr/>
          </p:nvSpPr>
          <p:spPr>
            <a:xfrm>
              <a:off x="9438486" y="1195734"/>
              <a:ext cx="916006" cy="27699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sz="1400" dirty="0" smtClean="0"/>
                <a:t>2016.08.15</a:t>
              </a:r>
              <a:endParaRPr lang="zh-CN" altLang="en-US" sz="1400" dirty="0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823" y="1251000"/>
              <a:ext cx="167006" cy="1670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09140" y="694901"/>
          <a:ext cx="84791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102"/>
                <a:gridCol w="911860"/>
                <a:gridCol w="1696921"/>
                <a:gridCol w="3883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其他信息</a:t>
                      </a: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每次调用的实时耗时曲线图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API1(</a:t>
                      </a:r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活动状态</a:t>
                      </a: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API2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API6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719286" y="1195734"/>
            <a:ext cx="3791961" cy="2465595"/>
            <a:chOff x="3531326" y="416224"/>
            <a:chExt cx="5756364" cy="4573835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4014651" y="4458789"/>
              <a:ext cx="483325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4014651" y="600891"/>
              <a:ext cx="43543" cy="3857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339840" y="4345577"/>
              <a:ext cx="0" cy="1132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116286" y="4336869"/>
              <a:ext cx="0" cy="1132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476309" y="4354286"/>
              <a:ext cx="0" cy="1132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036422" y="3448594"/>
              <a:ext cx="9144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36422" y="2338251"/>
              <a:ext cx="9144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058195" y="416224"/>
              <a:ext cx="1250275" cy="51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耗时</a:t>
              </a:r>
              <a:r>
                <a:rPr lang="en-US" altLang="zh-CN" sz="1200" dirty="0" smtClean="0"/>
                <a:t>/</a:t>
              </a:r>
              <a:r>
                <a:rPr lang="en-US" altLang="zh-CN" sz="1200" dirty="0" err="1" smtClean="0"/>
                <a:t>ms</a:t>
              </a:r>
              <a:endParaRPr lang="zh-CN" altLang="en-US" sz="1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86204" y="4476208"/>
              <a:ext cx="1001486" cy="51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次数</a:t>
              </a:r>
              <a:r>
                <a:rPr lang="en-US" altLang="zh-CN" sz="1200" dirty="0" smtClean="0"/>
                <a:t>/t</a:t>
              </a:r>
              <a:endParaRPr lang="zh-CN" altLang="en-US" sz="1200" dirty="0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058194" y="1245325"/>
              <a:ext cx="9144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>
            <a:xfrm>
              <a:off x="4005943" y="2255511"/>
              <a:ext cx="4676503" cy="2185860"/>
            </a:xfrm>
            <a:custGeom>
              <a:avLst/>
              <a:gdLst>
                <a:gd name="connsiteX0" fmla="*/ 0 w 4676503"/>
                <a:gd name="connsiteY0" fmla="*/ 2185860 h 2185860"/>
                <a:gd name="connsiteX1" fmla="*/ 252548 w 4676503"/>
                <a:gd name="connsiteY1" fmla="*/ 1976855 h 2185860"/>
                <a:gd name="connsiteX2" fmla="*/ 400594 w 4676503"/>
                <a:gd name="connsiteY2" fmla="*/ 2133609 h 2185860"/>
                <a:gd name="connsiteX3" fmla="*/ 679268 w 4676503"/>
                <a:gd name="connsiteY3" fmla="*/ 1915895 h 2185860"/>
                <a:gd name="connsiteX4" fmla="*/ 931817 w 4676503"/>
                <a:gd name="connsiteY4" fmla="*/ 2063940 h 2185860"/>
                <a:gd name="connsiteX5" fmla="*/ 1184366 w 4676503"/>
                <a:gd name="connsiteY5" fmla="*/ 870866 h 2185860"/>
                <a:gd name="connsiteX6" fmla="*/ 1428206 w 4676503"/>
                <a:gd name="connsiteY6" fmla="*/ 1889769 h 2185860"/>
                <a:gd name="connsiteX7" fmla="*/ 1680754 w 4676503"/>
                <a:gd name="connsiteY7" fmla="*/ 1619803 h 2185860"/>
                <a:gd name="connsiteX8" fmla="*/ 1889760 w 4676503"/>
                <a:gd name="connsiteY8" fmla="*/ 1698180 h 2185860"/>
                <a:gd name="connsiteX9" fmla="*/ 2002971 w 4676503"/>
                <a:gd name="connsiteY9" fmla="*/ 1611095 h 2185860"/>
                <a:gd name="connsiteX10" fmla="*/ 2211977 w 4676503"/>
                <a:gd name="connsiteY10" fmla="*/ 1706889 h 2185860"/>
                <a:gd name="connsiteX11" fmla="*/ 2464526 w 4676503"/>
                <a:gd name="connsiteY11" fmla="*/ 1698180 h 2185860"/>
                <a:gd name="connsiteX12" fmla="*/ 2812868 w 4676503"/>
                <a:gd name="connsiteY12" fmla="*/ 9 h 2185860"/>
                <a:gd name="connsiteX13" fmla="*/ 3143794 w 4676503"/>
                <a:gd name="connsiteY13" fmla="*/ 1672055 h 2185860"/>
                <a:gd name="connsiteX14" fmla="*/ 3518263 w 4676503"/>
                <a:gd name="connsiteY14" fmla="*/ 1515300 h 2185860"/>
                <a:gd name="connsiteX15" fmla="*/ 3831771 w 4676503"/>
                <a:gd name="connsiteY15" fmla="*/ 1776558 h 2185860"/>
                <a:gd name="connsiteX16" fmla="*/ 4127863 w 4676503"/>
                <a:gd name="connsiteY16" fmla="*/ 1419506 h 2185860"/>
                <a:gd name="connsiteX17" fmla="*/ 4519748 w 4676503"/>
                <a:gd name="connsiteY17" fmla="*/ 1698180 h 2185860"/>
                <a:gd name="connsiteX18" fmla="*/ 4676503 w 4676503"/>
                <a:gd name="connsiteY18" fmla="*/ 1463049 h 2185860"/>
                <a:gd name="connsiteX19" fmla="*/ 4676503 w 4676503"/>
                <a:gd name="connsiteY19" fmla="*/ 1463049 h 218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76503" h="2185860">
                  <a:moveTo>
                    <a:pt x="0" y="2185860"/>
                  </a:moveTo>
                  <a:cubicBezTo>
                    <a:pt x="92891" y="2085711"/>
                    <a:pt x="185782" y="1985563"/>
                    <a:pt x="252548" y="1976855"/>
                  </a:cubicBezTo>
                  <a:cubicBezTo>
                    <a:pt x="319314" y="1968146"/>
                    <a:pt x="329474" y="2143769"/>
                    <a:pt x="400594" y="2133609"/>
                  </a:cubicBezTo>
                  <a:cubicBezTo>
                    <a:pt x="471714" y="2123449"/>
                    <a:pt x="590731" y="1927506"/>
                    <a:pt x="679268" y="1915895"/>
                  </a:cubicBezTo>
                  <a:cubicBezTo>
                    <a:pt x="767805" y="1904284"/>
                    <a:pt x="847634" y="2238111"/>
                    <a:pt x="931817" y="2063940"/>
                  </a:cubicBezTo>
                  <a:cubicBezTo>
                    <a:pt x="1016000" y="1889769"/>
                    <a:pt x="1101635" y="899894"/>
                    <a:pt x="1184366" y="870866"/>
                  </a:cubicBezTo>
                  <a:cubicBezTo>
                    <a:pt x="1267098" y="841837"/>
                    <a:pt x="1345475" y="1764946"/>
                    <a:pt x="1428206" y="1889769"/>
                  </a:cubicBezTo>
                  <a:cubicBezTo>
                    <a:pt x="1510937" y="2014592"/>
                    <a:pt x="1603828" y="1651735"/>
                    <a:pt x="1680754" y="1619803"/>
                  </a:cubicBezTo>
                  <a:cubicBezTo>
                    <a:pt x="1757680" y="1587871"/>
                    <a:pt x="1836057" y="1699631"/>
                    <a:pt x="1889760" y="1698180"/>
                  </a:cubicBezTo>
                  <a:cubicBezTo>
                    <a:pt x="1943463" y="1696729"/>
                    <a:pt x="1949268" y="1609644"/>
                    <a:pt x="2002971" y="1611095"/>
                  </a:cubicBezTo>
                  <a:cubicBezTo>
                    <a:pt x="2056674" y="1612546"/>
                    <a:pt x="2135051" y="1692375"/>
                    <a:pt x="2211977" y="1706889"/>
                  </a:cubicBezTo>
                  <a:cubicBezTo>
                    <a:pt x="2288903" y="1721403"/>
                    <a:pt x="2364378" y="1982660"/>
                    <a:pt x="2464526" y="1698180"/>
                  </a:cubicBezTo>
                  <a:cubicBezTo>
                    <a:pt x="2564674" y="1413700"/>
                    <a:pt x="2699657" y="4363"/>
                    <a:pt x="2812868" y="9"/>
                  </a:cubicBezTo>
                  <a:cubicBezTo>
                    <a:pt x="2926079" y="-4345"/>
                    <a:pt x="3026228" y="1419507"/>
                    <a:pt x="3143794" y="1672055"/>
                  </a:cubicBezTo>
                  <a:cubicBezTo>
                    <a:pt x="3261360" y="1924603"/>
                    <a:pt x="3403600" y="1497883"/>
                    <a:pt x="3518263" y="1515300"/>
                  </a:cubicBezTo>
                  <a:cubicBezTo>
                    <a:pt x="3632926" y="1532717"/>
                    <a:pt x="3730171" y="1792524"/>
                    <a:pt x="3831771" y="1776558"/>
                  </a:cubicBezTo>
                  <a:cubicBezTo>
                    <a:pt x="3933371" y="1760592"/>
                    <a:pt x="4013200" y="1432569"/>
                    <a:pt x="4127863" y="1419506"/>
                  </a:cubicBezTo>
                  <a:cubicBezTo>
                    <a:pt x="4242526" y="1406443"/>
                    <a:pt x="4428308" y="1690923"/>
                    <a:pt x="4519748" y="1698180"/>
                  </a:cubicBezTo>
                  <a:cubicBezTo>
                    <a:pt x="4611188" y="1705437"/>
                    <a:pt x="4676503" y="1463049"/>
                    <a:pt x="4676503" y="1463049"/>
                  </a:cubicBezTo>
                  <a:lnTo>
                    <a:pt x="4676503" y="146304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31326" y="808815"/>
              <a:ext cx="61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763366" y="1195734"/>
            <a:ext cx="20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API1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9239794" y="1107847"/>
            <a:ext cx="1248506" cy="276999"/>
            <a:chOff x="9438486" y="1195734"/>
            <a:chExt cx="916006" cy="276999"/>
          </a:xfrm>
        </p:grpSpPr>
        <p:sp>
          <p:nvSpPr>
            <p:cNvPr id="21" name="圆角矩形 20"/>
            <p:cNvSpPr/>
            <p:nvPr/>
          </p:nvSpPr>
          <p:spPr>
            <a:xfrm>
              <a:off x="9438486" y="1195734"/>
              <a:ext cx="916006" cy="27699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2016.08.15</a:t>
              </a:r>
              <a:endParaRPr lang="zh-CN" altLang="en-US" sz="1400" dirty="0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823" y="1251000"/>
              <a:ext cx="167006" cy="167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演示</Application>
  <PresentationFormat>宽屏</PresentationFormat>
  <Paragraphs>77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monitor-web-design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Roidder</dc:creator>
  <cp:lastModifiedBy>Roidder</cp:lastModifiedBy>
  <cp:revision>11</cp:revision>
  <dcterms:created xsi:type="dcterms:W3CDTF">2016-08-12T05:55:00Z</dcterms:created>
  <dcterms:modified xsi:type="dcterms:W3CDTF">2016-08-15T02:26:13Z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