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6"/>
  </p:handoutMasterIdLst>
  <p:sldIdLst>
    <p:sldId id="256" r:id="rId4"/>
    <p:sldId id="258" r:id="rId6"/>
    <p:sldId id="259" r:id="rId7"/>
    <p:sldId id="260" r:id="rId8"/>
    <p:sldId id="261" r:id="rId9"/>
    <p:sldId id="262" r:id="rId10"/>
    <p:sldId id="265" r:id="rId11"/>
    <p:sldId id="263" r:id="rId12"/>
    <p:sldId id="264" r:id="rId13"/>
    <p:sldId id="266" r:id="rId14"/>
    <p:sldId id="267" r:id="rId15"/>
  </p:sldIdLst>
  <p:sldSz cx="7559675" cy="1069149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58" userDrawn="1">
          <p15:clr>
            <a:srgbClr val="A4A3A4"/>
          </p15:clr>
        </p15:guide>
        <p15:guide id="1" orient="horz" pos="3369" userDrawn="1">
          <p15:clr>
            <a:srgbClr val="A4A3A4"/>
          </p15:clr>
        </p15:guide>
        <p15:guide id="2" pos="23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B1F"/>
    <a:srgbClr val="5D4135"/>
    <a:srgbClr val="6D4D46"/>
    <a:srgbClr val="CD7E54"/>
    <a:srgbClr val="5E777E"/>
    <a:srgbClr val="6D595A"/>
    <a:srgbClr val="1E1111"/>
    <a:srgbClr val="704D45"/>
    <a:srgbClr val="D38C3C"/>
    <a:srgbClr val="603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3368"/>
        <p:guide pos="2358"/>
        <p:guide orient="horz" pos="3369"/>
        <p:guide pos="23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1572" y="1279525"/>
            <a:ext cx="244250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000" y="2062666"/>
            <a:ext cx="5670000" cy="3409813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96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000" y="5616036"/>
            <a:ext cx="5670000" cy="2581544"/>
          </a:xfrm>
        </p:spPr>
        <p:txBody>
          <a:bodyPr>
            <a:normAutofit/>
          </a:bodyPr>
          <a:lstStyle>
            <a:lvl1pPr marL="0" indent="0" algn="ctr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19750" y="859926"/>
            <a:ext cx="6520500" cy="866714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000" y="2062666"/>
            <a:ext cx="5670000" cy="3409813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96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000" y="5616036"/>
            <a:ext cx="5670000" cy="2581544"/>
          </a:xfrm>
        </p:spPr>
        <p:txBody>
          <a:bodyPr>
            <a:normAutofit/>
          </a:bodyPr>
          <a:lstStyle>
            <a:lvl1pPr marL="0" indent="0" algn="ctr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25" y="402949"/>
            <a:ext cx="6520500" cy="2066722"/>
          </a:xfrm>
        </p:spPr>
        <p:txBody>
          <a:bodyPr anchor="ctr" anchorCtr="0">
            <a:normAutofit/>
          </a:bodyPr>
          <a:lstStyle>
            <a:lvl1pPr>
              <a:defRPr sz="364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25" y="2846382"/>
            <a:ext cx="6520500" cy="6784290"/>
          </a:xfrm>
        </p:spPr>
        <p:txBody>
          <a:bodyPr>
            <a:normAutofit/>
          </a:bodyPr>
          <a:lstStyle>
            <a:lvl1pPr>
              <a:defRPr sz="231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98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5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4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12" y="5848201"/>
            <a:ext cx="6103519" cy="1265279"/>
          </a:xfrm>
        </p:spPr>
        <p:txBody>
          <a:bodyPr anchor="b">
            <a:noAutofit/>
          </a:bodyPr>
          <a:lstStyle>
            <a:lvl1pPr>
              <a:defRPr sz="496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12" y="7187621"/>
            <a:ext cx="4539937" cy="1009621"/>
          </a:xfrm>
        </p:spPr>
        <p:txBody>
          <a:bodyPr>
            <a:noAutofit/>
          </a:bodyPr>
          <a:lstStyle>
            <a:lvl1pPr marL="0" indent="0">
              <a:buNone/>
              <a:defRPr sz="1985">
                <a:solidFill>
                  <a:schemeClr val="bg1">
                    <a:lumMod val="50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25" y="402949"/>
            <a:ext cx="6520500" cy="2066722"/>
          </a:xfrm>
        </p:spPr>
        <p:txBody>
          <a:bodyPr>
            <a:normAutofit/>
          </a:bodyPr>
          <a:lstStyle>
            <a:lvl1pPr>
              <a:defRPr sz="364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1625" y="2846382"/>
            <a:ext cx="3213000" cy="678429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31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198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165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4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4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9125" y="2846382"/>
            <a:ext cx="3213000" cy="678429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315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5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5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5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35" y="569276"/>
            <a:ext cx="6520500" cy="2066722"/>
          </a:xfrm>
        </p:spPr>
        <p:txBody>
          <a:bodyPr/>
          <a:lstStyle>
            <a:lvl1pPr>
              <a:defRPr sz="364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35" y="2720617"/>
            <a:ext cx="3198234" cy="1284584"/>
          </a:xfrm>
        </p:spPr>
        <p:txBody>
          <a:bodyPr anchor="b"/>
          <a:lstStyle>
            <a:lvl1pPr marL="0" indent="0">
              <a:buNone/>
              <a:defRPr sz="1985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35" y="4078068"/>
            <a:ext cx="3198234" cy="55724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27250" y="2720617"/>
            <a:ext cx="3213985" cy="1284584"/>
          </a:xfrm>
        </p:spPr>
        <p:txBody>
          <a:bodyPr anchor="b"/>
          <a:lstStyle>
            <a:lvl1pPr marL="0" indent="0">
              <a:buNone/>
              <a:defRPr sz="1985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27250" y="4078068"/>
            <a:ext cx="3213985" cy="5572406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50" y="4312888"/>
            <a:ext cx="6520500" cy="2066722"/>
          </a:xfrm>
        </p:spPr>
        <p:txBody>
          <a:bodyPr>
            <a:normAutofit/>
          </a:bodyPr>
          <a:lstStyle>
            <a:lvl1pPr algn="ctr">
              <a:defRPr sz="364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34" y="198009"/>
            <a:ext cx="2582752" cy="2494916"/>
          </a:xfrm>
        </p:spPr>
        <p:txBody>
          <a:bodyPr anchor="ctr" anchorCtr="0">
            <a:normAutofit/>
          </a:bodyPr>
          <a:lstStyle>
            <a:lvl1pPr>
              <a:defRPr sz="2645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4488" y="1194844"/>
            <a:ext cx="3607231" cy="7942890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89760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3870" indent="0">
              <a:buNone/>
              <a:defRPr sz="165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184" y="3207749"/>
            <a:ext cx="2582752" cy="594275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325"/>
            </a:lvl1pPr>
            <a:lvl2pPr marL="377825" indent="0">
              <a:buNone/>
              <a:defRPr sz="1155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APRENDA TOCAR GUITARRA - ANDERSON NUNES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25" y="402949"/>
            <a:ext cx="6520500" cy="2066722"/>
          </a:xfrm>
        </p:spPr>
        <p:txBody>
          <a:bodyPr anchor="ctr" anchorCtr="0">
            <a:normAutofit/>
          </a:bodyPr>
          <a:lstStyle>
            <a:lvl1pPr>
              <a:defRPr sz="364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25" y="2846382"/>
            <a:ext cx="6520500" cy="6784290"/>
          </a:xfrm>
        </p:spPr>
        <p:txBody>
          <a:bodyPr>
            <a:normAutofit/>
          </a:bodyPr>
          <a:lstStyle>
            <a:lvl1pPr>
              <a:defRPr sz="231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98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5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4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1954" y="569276"/>
            <a:ext cx="948296" cy="9061396"/>
          </a:xfrm>
        </p:spPr>
        <p:txBody>
          <a:bodyPr vert="eaVert">
            <a:normAutofit/>
          </a:bodyPr>
          <a:lstStyle>
            <a:lvl1pPr>
              <a:defRPr sz="364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50" y="569276"/>
            <a:ext cx="5506273" cy="90613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19750" y="859926"/>
            <a:ext cx="6520500" cy="866714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12" y="5848201"/>
            <a:ext cx="6103519" cy="1265279"/>
          </a:xfrm>
        </p:spPr>
        <p:txBody>
          <a:bodyPr anchor="b">
            <a:noAutofit/>
          </a:bodyPr>
          <a:lstStyle>
            <a:lvl1pPr>
              <a:defRPr sz="496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12" y="7187621"/>
            <a:ext cx="4539937" cy="1009621"/>
          </a:xfrm>
        </p:spPr>
        <p:txBody>
          <a:bodyPr>
            <a:noAutofit/>
          </a:bodyPr>
          <a:lstStyle>
            <a:lvl1pPr marL="0" indent="0">
              <a:buNone/>
              <a:defRPr sz="1985">
                <a:solidFill>
                  <a:schemeClr val="bg1">
                    <a:lumMod val="50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25" y="402949"/>
            <a:ext cx="6520500" cy="2066722"/>
          </a:xfrm>
        </p:spPr>
        <p:txBody>
          <a:bodyPr>
            <a:normAutofit/>
          </a:bodyPr>
          <a:lstStyle>
            <a:lvl1pPr>
              <a:defRPr sz="364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1625" y="2846382"/>
            <a:ext cx="3213000" cy="678429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31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198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165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4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4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9125" y="2846382"/>
            <a:ext cx="3213000" cy="678429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315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5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5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5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35" y="569276"/>
            <a:ext cx="6520500" cy="2066722"/>
          </a:xfrm>
        </p:spPr>
        <p:txBody>
          <a:bodyPr/>
          <a:lstStyle>
            <a:lvl1pPr>
              <a:defRPr sz="364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35" y="2720617"/>
            <a:ext cx="3198234" cy="1284584"/>
          </a:xfrm>
        </p:spPr>
        <p:txBody>
          <a:bodyPr anchor="b"/>
          <a:lstStyle>
            <a:lvl1pPr marL="0" indent="0">
              <a:buNone/>
              <a:defRPr sz="1985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35" y="4078068"/>
            <a:ext cx="3198234" cy="55724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27250" y="2720617"/>
            <a:ext cx="3213985" cy="1284584"/>
          </a:xfrm>
        </p:spPr>
        <p:txBody>
          <a:bodyPr anchor="b"/>
          <a:lstStyle>
            <a:lvl1pPr marL="0" indent="0">
              <a:buNone/>
              <a:defRPr sz="1985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27250" y="4078068"/>
            <a:ext cx="3213985" cy="5572406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50" y="4312888"/>
            <a:ext cx="6520500" cy="2066722"/>
          </a:xfrm>
        </p:spPr>
        <p:txBody>
          <a:bodyPr>
            <a:normAutofit/>
          </a:bodyPr>
          <a:lstStyle>
            <a:lvl1pPr algn="ctr">
              <a:defRPr sz="364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34" y="198009"/>
            <a:ext cx="2582752" cy="2494916"/>
          </a:xfrm>
        </p:spPr>
        <p:txBody>
          <a:bodyPr anchor="ctr" anchorCtr="0">
            <a:normAutofit/>
          </a:bodyPr>
          <a:lstStyle>
            <a:lvl1pPr>
              <a:defRPr sz="2645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4488" y="1194844"/>
            <a:ext cx="3607231" cy="7942890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89760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3870" indent="0">
              <a:buNone/>
              <a:defRPr sz="165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184" y="3207749"/>
            <a:ext cx="2582752" cy="594275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325"/>
            </a:lvl1pPr>
            <a:lvl2pPr marL="377825" indent="0">
              <a:buNone/>
              <a:defRPr sz="1155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APRENDA TOCAR GUITARRA - ANDERSON NUNES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1954" y="569276"/>
            <a:ext cx="948296" cy="9061396"/>
          </a:xfrm>
        </p:spPr>
        <p:txBody>
          <a:bodyPr vert="eaVert">
            <a:normAutofit/>
          </a:bodyPr>
          <a:lstStyle>
            <a:lvl1pPr>
              <a:defRPr sz="364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50" y="569276"/>
            <a:ext cx="5506273" cy="90613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50" y="569276"/>
            <a:ext cx="6520500" cy="2066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50" y="2846382"/>
            <a:ext cx="6520500" cy="6784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50" y="9910359"/>
            <a:ext cx="1701000" cy="569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9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50" y="9910359"/>
            <a:ext cx="2551500" cy="569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250" y="9910359"/>
            <a:ext cx="1701000" cy="569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756285" rtl="0" eaLnBrk="1" latinLnBrk="0" hangingPunct="1">
        <a:lnSpc>
          <a:spcPct val="90000"/>
        </a:lnSpc>
        <a:spcBef>
          <a:spcPct val="0"/>
        </a:spcBef>
        <a:buNone/>
        <a:defRPr sz="3305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756285" rtl="0" eaLnBrk="1" fontAlgn="auto" latinLnBrk="0" hangingPunct="1">
        <a:lnSpc>
          <a:spcPct val="90000"/>
        </a:lnSpc>
        <a:spcBef>
          <a:spcPct val="166000"/>
        </a:spcBef>
        <a:spcAft>
          <a:spcPts val="0"/>
        </a:spcAft>
        <a:buClrTx/>
        <a:buSzTx/>
        <a:buFont typeface="Arial" panose="020B0604020202020204" pitchFamily="34" charset="0"/>
        <a:buNone/>
        <a:defRPr sz="2315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56705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985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94488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655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32270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70116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07899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822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50" y="569276"/>
            <a:ext cx="6520500" cy="2066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50" y="2846382"/>
            <a:ext cx="6520500" cy="6784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50" y="9910359"/>
            <a:ext cx="1701000" cy="569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9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50" y="9910359"/>
            <a:ext cx="2551500" cy="569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250" y="9910359"/>
            <a:ext cx="1701000" cy="569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56285" rtl="0" eaLnBrk="1" latinLnBrk="0" hangingPunct="1">
        <a:lnSpc>
          <a:spcPct val="90000"/>
        </a:lnSpc>
        <a:spcBef>
          <a:spcPct val="0"/>
        </a:spcBef>
        <a:buNone/>
        <a:defRPr sz="3305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756285" rtl="0" eaLnBrk="1" fontAlgn="auto" latinLnBrk="0" hangingPunct="1">
        <a:lnSpc>
          <a:spcPct val="90000"/>
        </a:lnSpc>
        <a:spcBef>
          <a:spcPct val="166000"/>
        </a:spcBef>
        <a:spcAft>
          <a:spcPts val="0"/>
        </a:spcAft>
        <a:buClrTx/>
        <a:buSzTx/>
        <a:buFont typeface="Arial" panose="020B0604020202020204" pitchFamily="34" charset="0"/>
        <a:buNone/>
        <a:defRPr sz="2315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56705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985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94488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655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32270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70116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07899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822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tângulo 1"/>
          <p:cNvSpPr/>
          <p:nvPr/>
        </p:nvSpPr>
        <p:spPr>
          <a:xfrm>
            <a:off x="0" y="-24130"/>
            <a:ext cx="7559675" cy="107156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4" name="Imagem 3" descr="guitarTe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42415"/>
            <a:ext cx="7583170" cy="758317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0" y="-24130"/>
            <a:ext cx="7583170" cy="1565910"/>
          </a:xfrm>
          <a:prstGeom prst="rect">
            <a:avLst/>
          </a:prstGeom>
          <a:solidFill>
            <a:srgbClr val="161B1F"/>
          </a:solidFill>
        </p:spPr>
        <p:txBody>
          <a:bodyPr wrap="square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pt-BR" altLang="en-US" sz="3200" b="1" cap="all">
                <a:solidFill>
                  <a:schemeClr val="bg1"/>
                </a:solidFill>
                <a:uFillTx/>
              </a:rPr>
              <a:t>Como Aprender a Tocar Guitarra para Iniciantes</a:t>
            </a:r>
            <a:endParaRPr lang="pt-BR" altLang="en-US" sz="3200" b="1" cap="all">
              <a:solidFill>
                <a:schemeClr val="bg1"/>
              </a:solidFill>
              <a:uFillTx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0" y="9125585"/>
            <a:ext cx="7583170" cy="1565910"/>
          </a:xfrm>
          <a:prstGeom prst="rect">
            <a:avLst/>
          </a:prstGeom>
          <a:solidFill>
            <a:srgbClr val="161B1F"/>
          </a:solidFill>
        </p:spPr>
        <p:txBody>
          <a:bodyPr wrap="square" rtlCol="0" anchor="ctr" anchorCtr="0">
            <a:noAutofit/>
          </a:bodyPr>
          <a:p>
            <a:pPr algn="ctr">
              <a:lnSpc>
                <a:spcPct val="70000"/>
              </a:lnSpc>
            </a:pPr>
            <a:r>
              <a:rPr lang="pt-BR" altLang="en-US" sz="2400" b="1" cap="all">
                <a:ln>
                  <a:noFill/>
                </a:ln>
                <a:solidFill>
                  <a:schemeClr val="bg1"/>
                </a:solidFill>
                <a:uFillTx/>
              </a:rPr>
              <a:t>IA Generative por Anderson Nunes</a:t>
            </a:r>
            <a:endParaRPr lang="pt-BR" altLang="en-US" sz="2400" b="1" cap="all">
              <a:ln>
                <a:noFill/>
              </a:ln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tângulo 5"/>
          <p:cNvSpPr/>
          <p:nvPr/>
        </p:nvSpPr>
        <p:spPr>
          <a:xfrm>
            <a:off x="-37465" y="0"/>
            <a:ext cx="7597775" cy="10691495"/>
          </a:xfrm>
          <a:prstGeom prst="rect">
            <a:avLst/>
          </a:prstGeom>
          <a:solidFill>
            <a:srgbClr val="161B1F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pt-BR" altLang="en-US"/>
            </a:br>
            <a:endParaRPr lang="pt-BR" altLang="en-US"/>
          </a:p>
        </p:txBody>
      </p:sp>
      <p:sp>
        <p:nvSpPr>
          <p:cNvPr id="8" name="Caixa de Texto 7"/>
          <p:cNvSpPr txBox="1"/>
          <p:nvPr/>
        </p:nvSpPr>
        <p:spPr>
          <a:xfrm>
            <a:off x="1139825" y="4283075"/>
            <a:ext cx="5179060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5400" b="1">
                <a:solidFill>
                  <a:schemeClr val="bg1"/>
                </a:solidFill>
              </a:rPr>
              <a:t>Agradecimentos</a:t>
            </a:r>
            <a:endParaRPr lang="pt-BR" altLang="en-US" sz="4000" b="1">
              <a:solidFill>
                <a:schemeClr val="bg1"/>
              </a:solidFill>
            </a:endParaRPr>
          </a:p>
          <a:p>
            <a:pPr algn="ctr"/>
            <a:endParaRPr lang="pt-BR" altLang="en-US" sz="4000" b="1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39190" y="5346065"/>
            <a:ext cx="5179695" cy="168910"/>
          </a:xfrm>
          <a:prstGeom prst="rect">
            <a:avLst/>
          </a:prstGeom>
          <a:gradFill>
            <a:gsLst>
              <a:gs pos="4000">
                <a:srgbClr val="D6E6F5">
                  <a:alpha val="100000"/>
                </a:srgb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124075" y="9910445"/>
            <a:ext cx="2931795" cy="568960"/>
          </a:xfrm>
        </p:spPr>
        <p:txBody>
          <a:bodyPr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160020" y="513080"/>
            <a:ext cx="7167880" cy="9397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90000"/>
              </a:lnSpc>
            </a:pPr>
            <a:r>
              <a:rPr lang="pt-BR" altLang="en-US" sz="3200"/>
              <a:t>Agradecimentos Especiais</a:t>
            </a:r>
            <a:endParaRPr lang="pt-BR" altLang="en-US" sz="3200"/>
          </a:p>
          <a:p>
            <a:pPr>
              <a:lnSpc>
                <a:spcPct val="90000"/>
              </a:lnSpc>
            </a:pPr>
            <a:endParaRPr lang="pt-BR" altLang="en-US"/>
          </a:p>
          <a:p>
            <a:pPr>
              <a:lnSpc>
                <a:spcPct val="90000"/>
              </a:lnSpc>
            </a:pPr>
            <a:r>
              <a:rPr lang="pt-BR" altLang="en-US" sz="2400"/>
              <a:t>Agradecemos a todos os professores de guitarra que compartilharam seu conhecimento e sabedoria, nos guiando com paciência e dedicação ao longo dos anos.</a:t>
            </a:r>
            <a:endParaRPr lang="pt-BR" altLang="en-US" sz="2400"/>
          </a:p>
          <a:p>
            <a:pPr>
              <a:lnSpc>
                <a:spcPct val="90000"/>
              </a:lnSpc>
            </a:pPr>
            <a:endParaRPr lang="pt-BR" altLang="en-US" sz="2400"/>
          </a:p>
          <a:p>
            <a:pPr>
              <a:lnSpc>
                <a:spcPct val="90000"/>
              </a:lnSpc>
            </a:pPr>
            <a:r>
              <a:rPr lang="pt-BR" altLang="en-US" sz="2400"/>
              <a:t>Um agradecimento especial a todas as comunidades online, fóruns e grupos de redes sociais que fornecem um espaço de apoio e encorajamento para guitarristas de todos os níveis. Sua contribuição é inestimável.</a:t>
            </a:r>
            <a:endParaRPr lang="pt-BR" altLang="en-US" sz="2400"/>
          </a:p>
          <a:p>
            <a:pPr>
              <a:lnSpc>
                <a:spcPct val="90000"/>
              </a:lnSpc>
            </a:pPr>
            <a:endParaRPr lang="pt-BR" altLang="en-US" sz="2400"/>
          </a:p>
          <a:p>
            <a:pPr>
              <a:lnSpc>
                <a:spcPct val="90000"/>
              </a:lnSpc>
            </a:pPr>
            <a:r>
              <a:rPr lang="pt-BR" altLang="en-US" sz="2400"/>
              <a:t>Gostaríamos de reconhecer o trabalho dos desenvolvedores de aplicativos de aprendizado de guitarra, que tornaram a prática mais acessível e interativa para todos os alunos.</a:t>
            </a:r>
            <a:endParaRPr lang="pt-BR" altLang="en-US" sz="2400"/>
          </a:p>
          <a:p>
            <a:pPr>
              <a:lnSpc>
                <a:spcPct val="90000"/>
              </a:lnSpc>
            </a:pPr>
            <a:endParaRPr lang="pt-BR" altLang="en-US" sz="2400"/>
          </a:p>
          <a:p>
            <a:pPr>
              <a:lnSpc>
                <a:spcPct val="90000"/>
              </a:lnSpc>
            </a:pPr>
            <a:r>
              <a:rPr lang="pt-BR" altLang="en-US" sz="2400"/>
              <a:t>Agradeço à minha família e amigos pelo apoio constante e incentivo durante o processo de criação deste e-book. Sua paciência e compreensão foram essenciais.</a:t>
            </a:r>
            <a:endParaRPr lang="pt-BR" altLang="en-US" sz="2400"/>
          </a:p>
          <a:p>
            <a:pPr>
              <a:lnSpc>
                <a:spcPct val="90000"/>
              </a:lnSpc>
            </a:pPr>
            <a:endParaRPr lang="pt-BR" altLang="en-US" sz="2400"/>
          </a:p>
          <a:p>
            <a:pPr>
              <a:lnSpc>
                <a:spcPct val="90000"/>
              </a:lnSpc>
            </a:pPr>
            <a:r>
              <a:rPr lang="pt-BR" altLang="en-US" sz="2400"/>
              <a:t>Por último, mas não menos importante, agradeço a você, leitor, por escolher este e-book como seu guia para aprender a tocar guitarra. Sua paixão pela música é a verdadeira inspiração para este trabalho. Espero que você encontre alegria e satisfação em cada nota que tocar e que este e-book o ajude a alcançar seus objetivos musicais.</a:t>
            </a:r>
            <a:endParaRPr lang="pt-BR" altLang="en-US"/>
          </a:p>
          <a:p>
            <a:pPr>
              <a:lnSpc>
                <a:spcPct val="90000"/>
              </a:lnSpc>
            </a:pP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635" y="635"/>
            <a:ext cx="7558405" cy="21739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000" b="1">
                <a:solidFill>
                  <a:schemeClr val="tx1"/>
                </a:solidFill>
                <a:uFillTx/>
              </a:rPr>
              <a:t> Introdução</a:t>
            </a:r>
            <a:endParaRPr lang="pt-BR" altLang="en-US" sz="4000" b="1">
              <a:solidFill>
                <a:schemeClr val="tx1"/>
              </a:solidFill>
              <a:uFillTx/>
            </a:endParaRPr>
          </a:p>
          <a:p>
            <a:endParaRPr lang="pt-BR" altLang="en-US" sz="4000" b="1">
              <a:solidFill>
                <a:schemeClr val="tx1"/>
              </a:solidFill>
              <a:uFillTx/>
            </a:endParaRPr>
          </a:p>
          <a:p>
            <a:pPr algn="just"/>
            <a:r>
              <a:rPr lang="pt-BR" altLang="en-US" sz="2400"/>
              <a:t>Bem-vindo ao "Aprendizado de Guitarra Aprimorado pela Tecnologia para Iniciantes"!</a:t>
            </a:r>
            <a:endParaRPr lang="pt-BR" altLang="en-US" sz="2400"/>
          </a:p>
          <a:p>
            <a:pPr algn="just"/>
            <a:endParaRPr lang="pt-BR" altLang="en-US" sz="2400"/>
          </a:p>
          <a:p>
            <a:pPr algn="just"/>
            <a:r>
              <a:rPr lang="pt-BR" altLang="en-US" sz="2400"/>
              <a:t>Estamos muito felizes por você ter decidido embarcar nesta jornada para aprender a tocar guitarra. Este e-book foi criado especialmente para iniciantes e combina métodos tradicionais de ensino de guitarra com as mais recentes tecnologias para tornar seu aprendizado mais eficiente e agradável.</a:t>
            </a:r>
            <a:endParaRPr lang="pt-BR" altLang="en-US" sz="2400"/>
          </a:p>
          <a:p>
            <a:pPr algn="just"/>
            <a:endParaRPr lang="pt-BR" altLang="en-US" sz="2400"/>
          </a:p>
          <a:p>
            <a:pPr algn="just"/>
            <a:endParaRPr lang="pt-BR" altLang="en-US" sz="2400"/>
          </a:p>
          <a:p>
            <a:pPr algn="just"/>
            <a:endParaRPr lang="pt-BR" altLang="en-US" sz="2400"/>
          </a:p>
          <a:p>
            <a:pPr algn="just"/>
            <a:r>
              <a:rPr lang="pt-BR" altLang="en-US" sz="2400"/>
              <a:t>Mensagem de Boas-Vindas:</a:t>
            </a:r>
            <a:endParaRPr lang="pt-BR" altLang="en-US" sz="2400"/>
          </a:p>
          <a:p>
            <a:pPr algn="just"/>
            <a:endParaRPr lang="pt-BR" altLang="en-US" sz="2400"/>
          </a:p>
          <a:p>
            <a:pPr algn="just"/>
            <a:r>
              <a:rPr lang="pt-BR" altLang="en-US" sz="2400"/>
              <a:t>Parabéns por dar o primeiro passo no mundo da guitarra! Aprender a tocar um instrumento musical é uma experiência gratificante que proporciona alegria e satisfação pessoal. Com a ajuda deste e-book, você descobrirá técnicas e dicas que facilitarão seu progresso, além de se beneficiar de ferramentas tecnológicas que otimizarão sua prática.</a:t>
            </a:r>
            <a:endParaRPr lang="pt-BR" altLang="en-US" sz="2400"/>
          </a:p>
          <a:p>
            <a:pPr algn="just"/>
            <a:endParaRPr lang="pt-BR" altLang="en-US" sz="2400"/>
          </a:p>
          <a:p>
            <a:pPr algn="just"/>
            <a:endParaRPr lang="pt-BR" altLang="en-US" sz="2400"/>
          </a:p>
          <a:p>
            <a:pPr algn="just"/>
            <a:endParaRPr lang="pt-BR" altLang="en-US" sz="2400"/>
          </a:p>
          <a:p>
            <a:pPr algn="just"/>
            <a:endParaRPr lang="pt-BR" altLang="en-US" sz="2400"/>
          </a:p>
          <a:p>
            <a:pPr algn="just"/>
            <a:endParaRPr lang="pt-BR" altLang="en-US" sz="2400"/>
          </a:p>
          <a:p>
            <a:pPr algn="just"/>
            <a:endParaRPr lang="pt-BR" altLang="en-US" sz="2400"/>
          </a:p>
          <a:p>
            <a:pPr algn="just"/>
            <a:endParaRPr lang="pt-BR" altLang="en-US" sz="2400"/>
          </a:p>
          <a:p>
            <a:pPr algn="just"/>
            <a:endParaRPr lang="pt-BR" altLang="en-US" sz="2400"/>
          </a:p>
          <a:p>
            <a:pPr algn="just"/>
            <a:endParaRPr lang="pt-BR" altLang="en-US" sz="2400"/>
          </a:p>
          <a:p>
            <a:endParaRPr lang="pt-BR" altLang="en-US" sz="2000"/>
          </a:p>
          <a:p>
            <a:endParaRPr lang="pt-BR" altLang="en-US" sz="200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98425" y="0"/>
            <a:ext cx="7372350" cy="1069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pt-BR" altLang="en-US" sz="2400">
                <a:sym typeface="+mn-ea"/>
              </a:rPr>
              <a:t>Visão Geral do Conteúdo:</a:t>
            </a:r>
            <a:endParaRPr lang="pt-BR" altLang="en-US" sz="2400"/>
          </a:p>
          <a:p>
            <a:pPr algn="just">
              <a:lnSpc>
                <a:spcPct val="30000"/>
              </a:lnSpc>
            </a:pPr>
            <a:endParaRPr lang="pt-BR" altLang="en-US" sz="2400"/>
          </a:p>
          <a:p>
            <a:pPr algn="just"/>
            <a:r>
              <a:rPr lang="pt-BR" altLang="en-US" sz="2400">
                <a:sym typeface="+mn-ea"/>
              </a:rPr>
              <a:t>Neste e-book, você encontrará:</a:t>
            </a:r>
            <a:endParaRPr lang="pt-BR" altLang="en-US" sz="2400">
              <a:sym typeface="+mn-ea"/>
            </a:endParaRPr>
          </a:p>
          <a:p>
            <a:pPr algn="just">
              <a:lnSpc>
                <a:spcPct val="40000"/>
              </a:lnSpc>
            </a:pPr>
            <a:endParaRPr lang="pt-BR" altLang="en-US" sz="2400">
              <a:sym typeface="+mn-ea"/>
            </a:endParaRPr>
          </a:p>
          <a:p>
            <a:pPr algn="just"/>
            <a:r>
              <a:rPr lang="pt-BR" altLang="en-US" sz="2400" b="1">
                <a:sym typeface="+mn-ea"/>
              </a:rPr>
              <a:t>Os Fundamentos da Guitarra: </a:t>
            </a:r>
            <a:r>
              <a:rPr lang="pt-BR" altLang="en-US" sz="2400">
                <a:sym typeface="+mn-ea"/>
              </a:rPr>
              <a:t>Conhecimento essencial sobre as partes da guitarra e como escolher o instrumento certo.</a:t>
            </a:r>
            <a:endParaRPr lang="pt-BR" altLang="en-US" sz="2400"/>
          </a:p>
          <a:p>
            <a:pPr algn="just"/>
            <a:r>
              <a:rPr lang="pt-BR" altLang="en-US" sz="2400" b="1">
                <a:sym typeface="+mn-ea"/>
              </a:rPr>
              <a:t>Acessórios Necessários:</a:t>
            </a:r>
            <a:r>
              <a:rPr lang="pt-BR" altLang="en-US" sz="2400">
                <a:sym typeface="+mn-ea"/>
              </a:rPr>
              <a:t> Uma introdução aos itens que todo guitarrista iniciante deve ter.</a:t>
            </a:r>
            <a:endParaRPr lang="pt-BR" altLang="en-US" sz="2400"/>
          </a:p>
          <a:p>
            <a:pPr algn="just"/>
            <a:r>
              <a:rPr lang="pt-BR" altLang="en-US" sz="2400" b="1">
                <a:sym typeface="+mn-ea"/>
              </a:rPr>
              <a:t>Afinação e Tablaturas:</a:t>
            </a:r>
            <a:r>
              <a:rPr lang="pt-BR" altLang="en-US" sz="2400">
                <a:sym typeface="+mn-ea"/>
              </a:rPr>
              <a:t> Guias práticos para afinar sua guitarra e entender tablaturas e acordes básicos.</a:t>
            </a:r>
            <a:endParaRPr lang="pt-BR" altLang="en-US" sz="2400"/>
          </a:p>
          <a:p>
            <a:pPr algn="just"/>
            <a:r>
              <a:rPr lang="pt-BR" altLang="en-US" sz="2400" b="1">
                <a:sym typeface="+mn-ea"/>
              </a:rPr>
              <a:t>Padrões de Batida e Primeiras Músicas:</a:t>
            </a:r>
            <a:r>
              <a:rPr lang="pt-BR" altLang="en-US" sz="2400">
                <a:sym typeface="+mn-ea"/>
              </a:rPr>
              <a:t> Dicas sobre batidas e sugestões de músicas fáceis para começar a tocar.</a:t>
            </a:r>
            <a:endParaRPr lang="pt-BR" altLang="en-US" sz="2400"/>
          </a:p>
          <a:p>
            <a:pPr algn="just"/>
            <a:r>
              <a:rPr lang="pt-BR" altLang="en-US" sz="2400" b="1">
                <a:sym typeface="+mn-ea"/>
              </a:rPr>
              <a:t>Prática de Escalas e Técnicas de Fingerstyle:</a:t>
            </a:r>
            <a:r>
              <a:rPr lang="pt-BR" altLang="en-US" sz="2400">
                <a:sym typeface="+mn-ea"/>
              </a:rPr>
              <a:t> Exercícios para fortalecer seus dedos e introdução a técnicas mais avançadas.</a:t>
            </a:r>
            <a:endParaRPr lang="pt-BR" altLang="en-US" sz="2400"/>
          </a:p>
          <a:p>
            <a:pPr algn="just"/>
            <a:r>
              <a:rPr lang="pt-BR" altLang="en-US" sz="2400" b="1">
                <a:sym typeface="+mn-ea"/>
              </a:rPr>
              <a:t>Aplicativos e Comunidades Online: </a:t>
            </a:r>
            <a:r>
              <a:rPr lang="pt-BR" altLang="en-US" sz="2400">
                <a:sym typeface="+mn-ea"/>
              </a:rPr>
              <a:t>Recomendações de aplicativos úteis e como participar de comunidades de guitarristas para suporte e motivação.</a:t>
            </a:r>
            <a:endParaRPr lang="pt-BR" altLang="en-US" sz="2400"/>
          </a:p>
          <a:p>
            <a:pPr algn="just"/>
            <a:r>
              <a:rPr lang="pt-BR" altLang="en-US" sz="2400">
                <a:sym typeface="+mn-ea"/>
              </a:rPr>
              <a:t>Importância de Combinar Métodos Tradicionais com Tecnologia:</a:t>
            </a:r>
            <a:endParaRPr lang="pt-BR" altLang="en-US" sz="2400"/>
          </a:p>
          <a:p>
            <a:pPr algn="just">
              <a:lnSpc>
                <a:spcPct val="50000"/>
              </a:lnSpc>
            </a:pPr>
            <a:endParaRPr lang="pt-BR" altLang="en-US" sz="2400">
              <a:sym typeface="+mn-ea"/>
            </a:endParaRPr>
          </a:p>
          <a:p>
            <a:pPr algn="just"/>
            <a:endParaRPr lang="pt-BR" altLang="en-US" sz="2400"/>
          </a:p>
          <a:p>
            <a:pPr algn="just"/>
            <a:endParaRPr lang="pt-BR" altLang="en-US" sz="2400"/>
          </a:p>
          <a:p>
            <a:pPr algn="just"/>
            <a:endParaRPr lang="pt-BR" altLang="en-US" sz="2400"/>
          </a:p>
          <a:p>
            <a:pPr algn="just"/>
            <a:endParaRPr lang="pt-BR" altLang="en-US" sz="240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98425" y="596265"/>
            <a:ext cx="7372350" cy="9790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pt-BR" altLang="en-US" sz="2400">
                <a:sym typeface="+mn-ea"/>
              </a:rPr>
              <a:t>O aprendizado tradicional de guitarra envolve muito prática, repetição e, muitas vezes, orientação de um professor. Esses métodos são extremamente eficazes e formam a base do aprendizado de qualquer instrumento. No entanto, com o avanço da tecnologia, temos à disposição uma variedade de recursos digitais que podem complementar e potencializar seu aprendizado.</a:t>
            </a:r>
            <a:endParaRPr lang="pt-BR" altLang="en-US" sz="2400">
              <a:sym typeface="+mn-ea"/>
            </a:endParaRPr>
          </a:p>
          <a:p>
            <a:pPr algn="just"/>
            <a:endParaRPr lang="pt-BR" altLang="en-US" sz="2400">
              <a:sym typeface="+mn-ea"/>
            </a:endParaRPr>
          </a:p>
          <a:p>
            <a:pPr algn="just"/>
            <a:r>
              <a:rPr lang="pt-BR" altLang="en-US" sz="2400">
                <a:sym typeface="+mn-ea"/>
              </a:rPr>
              <a:t>Aplicativos de afinação, tutoriais em vídeo, metronomos digitais, programas de aprendizado interativo e comunidades online são apenas algumas das ferramentas tecnológicas que facilitam o aprendizado. Integrar essas tecnologias ao seu dia a dia de prática pode acelerar seu progresso, proporcionar feedback em tempo real e manter sua motivação em alta.</a:t>
            </a:r>
            <a:endParaRPr lang="pt-BR" altLang="en-US" sz="2400"/>
          </a:p>
          <a:p>
            <a:pPr algn="just"/>
            <a:endParaRPr lang="pt-BR" altLang="en-US" sz="2400"/>
          </a:p>
          <a:p>
            <a:pPr algn="just"/>
            <a:r>
              <a:rPr lang="pt-BR" altLang="en-US" sz="2400">
                <a:sym typeface="+mn-ea"/>
              </a:rPr>
              <a:t>A combinação de métodos tradicionais com tecnologia oferece o melhor dos dois mundos: a profundidade e a solidez dos métodos clássicos com a praticidade e o engajamento das ferramentas modernas.</a:t>
            </a:r>
            <a:endParaRPr lang="pt-BR" altLang="en-US" sz="2400"/>
          </a:p>
          <a:p>
            <a:pPr algn="just"/>
            <a:endParaRPr lang="pt-BR" altLang="en-US" sz="240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tângulo 5"/>
          <p:cNvSpPr/>
          <p:nvPr/>
        </p:nvSpPr>
        <p:spPr>
          <a:xfrm>
            <a:off x="-64770" y="0"/>
            <a:ext cx="7649845" cy="10691495"/>
          </a:xfrm>
          <a:prstGeom prst="rect">
            <a:avLst/>
          </a:prstGeom>
          <a:solidFill>
            <a:srgbClr val="161B1F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pt-BR" altLang="en-US"/>
            </a:br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2083435" y="2484120"/>
            <a:ext cx="35242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800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01</a:t>
            </a:r>
            <a:endParaRPr lang="pt-BR" altLang="en-US" sz="18000">
              <a:ln w="22225">
                <a:solidFill>
                  <a:schemeClr val="bg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1556385" y="5821045"/>
            <a:ext cx="4763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4000" b="1">
                <a:solidFill>
                  <a:schemeClr val="bg1"/>
                </a:solidFill>
              </a:rPr>
              <a:t>O Básico da Guitarra</a:t>
            </a:r>
            <a:endParaRPr lang="pt-BR" altLang="en-US" sz="4000" b="1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489075" y="6637020"/>
            <a:ext cx="4830445" cy="109220"/>
          </a:xfrm>
          <a:prstGeom prst="rect">
            <a:avLst/>
          </a:prstGeom>
          <a:gradFill>
            <a:gsLst>
              <a:gs pos="4000">
                <a:srgbClr val="D6E6F5">
                  <a:alpha val="100000"/>
                </a:srgb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866775" y="494030"/>
            <a:ext cx="46945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000" b="1"/>
              <a:t>O Básico da Guitarra</a:t>
            </a:r>
            <a:endParaRPr lang="pt-BR" altLang="en-US" sz="4000" b="1"/>
          </a:p>
        </p:txBody>
      </p:sp>
      <p:sp>
        <p:nvSpPr>
          <p:cNvPr id="5" name="Retângulo 4"/>
          <p:cNvSpPr/>
          <p:nvPr/>
        </p:nvSpPr>
        <p:spPr>
          <a:xfrm rot="5400000" flipV="1">
            <a:off x="126365" y="488950"/>
            <a:ext cx="1229360" cy="250825"/>
          </a:xfrm>
          <a:prstGeom prst="rect">
            <a:avLst/>
          </a:prstGeom>
          <a:gradFill>
            <a:gsLst>
              <a:gs pos="4000">
                <a:srgbClr val="D6E6F5">
                  <a:alpha val="100000"/>
                </a:srgb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866775" y="2454910"/>
            <a:ext cx="5826125" cy="536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3200" b="1"/>
              <a:t>Partes de uma Guitarra</a:t>
            </a:r>
            <a:endParaRPr lang="pt-BR" altLang="en-US" sz="3200" b="1"/>
          </a:p>
          <a:p>
            <a:endParaRPr lang="pt-BR" altLang="en-US"/>
          </a:p>
          <a:p>
            <a:endParaRPr lang="pt-BR" altLang="en-US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pt-BR" altLang="en-US" b="1"/>
              <a:t>Corpo:</a:t>
            </a:r>
            <a:r>
              <a:rPr lang="pt-BR" altLang="en-US"/>
              <a:t> A parte principal da guitarra.</a:t>
            </a:r>
            <a:endParaRPr lang="pt-BR" altLang="en-US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pt-BR" altLang="en-US" b="1"/>
              <a:t>Braço:</a:t>
            </a:r>
            <a:r>
              <a:rPr lang="pt-BR" altLang="en-US"/>
              <a:t> A parte longa e fina onde você pressiona as cordas.</a:t>
            </a:r>
            <a:endParaRPr lang="pt-BR" altLang="en-US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pt-BR" altLang="en-US" b="1"/>
              <a:t>Cabeçote:</a:t>
            </a:r>
            <a:r>
              <a:rPr lang="pt-BR" altLang="en-US"/>
              <a:t> A parte superior da guitarra com as tarraxas.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 sz="2400" b="1"/>
              <a:t>Escolhendo a Guitarra Certa</a:t>
            </a:r>
            <a:endParaRPr lang="pt-BR" altLang="en-US" sz="2400" b="1"/>
          </a:p>
          <a:p>
            <a:endParaRPr lang="pt-BR" altLang="en-US" sz="2400" b="1"/>
          </a:p>
          <a:p>
            <a:endParaRPr lang="pt-BR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en-US" b="1"/>
              <a:t>Acústica vs. Elétrica:</a:t>
            </a:r>
            <a:r>
              <a:rPr lang="pt-BR" altLang="en-US"/>
              <a:t> Guitarras acústicas são ótimas para iniciantes devido à sua simplicidade. Guitarras elétricas requerem um amplificador, mas são mais fáceis de tocar devido às cordas mais leves.</a:t>
            </a:r>
            <a:endParaRPr lang="pt-BR" alt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2038985" y="9910445"/>
            <a:ext cx="3016885" cy="568960"/>
          </a:xfrm>
        </p:spPr>
        <p:txBody>
          <a:bodyPr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 descr="violã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720" y="2449830"/>
            <a:ext cx="5435600" cy="579120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814705" y="689928"/>
            <a:ext cx="5928995" cy="7067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pt-BR" altLang="en-US" sz="4000" b="1">
                <a:sym typeface="+mn-ea"/>
              </a:rPr>
              <a:t>Partes de uma Guitarra</a:t>
            </a:r>
            <a:endParaRPr lang="pt-BR" altLang="en-US" sz="400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671320" y="9910445"/>
            <a:ext cx="3384550" cy="569595"/>
          </a:xfrm>
        </p:spPr>
        <p:txBody>
          <a:bodyPr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tângulo 5"/>
          <p:cNvSpPr/>
          <p:nvPr/>
        </p:nvSpPr>
        <p:spPr>
          <a:xfrm>
            <a:off x="-19685" y="0"/>
            <a:ext cx="7579995" cy="10691495"/>
          </a:xfrm>
          <a:prstGeom prst="rect">
            <a:avLst/>
          </a:prstGeom>
          <a:solidFill>
            <a:srgbClr val="161B1F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pt-BR" altLang="en-US"/>
            </a:br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2083435" y="2484120"/>
            <a:ext cx="35242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800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02</a:t>
            </a:r>
            <a:endParaRPr lang="pt-BR" altLang="en-US" sz="18000">
              <a:ln w="22225">
                <a:solidFill>
                  <a:schemeClr val="bg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1556385" y="5821045"/>
            <a:ext cx="4763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4000" b="1">
                <a:solidFill>
                  <a:schemeClr val="bg1"/>
                </a:solidFill>
              </a:rPr>
              <a:t>Acessórios Essenciais</a:t>
            </a:r>
            <a:endParaRPr lang="pt-BR" altLang="en-US" sz="4000" b="1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489075" y="6637020"/>
            <a:ext cx="4830445" cy="109220"/>
          </a:xfrm>
          <a:prstGeom prst="rect">
            <a:avLst/>
          </a:prstGeom>
          <a:gradFill>
            <a:gsLst>
              <a:gs pos="4000">
                <a:srgbClr val="D6E6F5">
                  <a:alpha val="100000"/>
                </a:srgb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866775" y="494030"/>
            <a:ext cx="46945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000" b="1"/>
              <a:t>Acessórios Essenciais</a:t>
            </a:r>
            <a:endParaRPr lang="pt-BR" altLang="en-US" sz="4000" b="1"/>
          </a:p>
        </p:txBody>
      </p:sp>
      <p:sp>
        <p:nvSpPr>
          <p:cNvPr id="5" name="Retângulo 4"/>
          <p:cNvSpPr/>
          <p:nvPr/>
        </p:nvSpPr>
        <p:spPr>
          <a:xfrm rot="5400000" flipV="1">
            <a:off x="126365" y="488950"/>
            <a:ext cx="1229360" cy="250825"/>
          </a:xfrm>
          <a:prstGeom prst="rect">
            <a:avLst/>
          </a:prstGeom>
          <a:gradFill>
            <a:gsLst>
              <a:gs pos="4000">
                <a:srgbClr val="D6E6F5">
                  <a:alpha val="100000"/>
                </a:srgb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866775" y="2454910"/>
            <a:ext cx="6159500" cy="5250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3200" b="1"/>
              <a:t>Acessórios</a:t>
            </a:r>
            <a:endParaRPr lang="pt-BR" altLang="en-US"/>
          </a:p>
          <a:p>
            <a:endParaRPr lang="pt-BR" altLang="en-US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pt-BR" altLang="en-US" b="1"/>
              <a:t>Palhetas:</a:t>
            </a:r>
            <a:r>
              <a:rPr lang="pt-BR" altLang="en-US"/>
              <a:t> Diferentes espessuras para diferentes estilos de tocar.</a:t>
            </a:r>
            <a:endParaRPr lang="pt-BR" altLang="en-US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pt-BR" altLang="en-US" b="1"/>
              <a:t>Correias:</a:t>
            </a:r>
            <a:r>
              <a:rPr lang="pt-BR" altLang="en-US"/>
              <a:t> Para tocar em pé.</a:t>
            </a:r>
            <a:endParaRPr lang="pt-BR" altLang="en-US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pt-BR" altLang="en-US" b="1"/>
              <a:t>Afinadores: </a:t>
            </a:r>
            <a:r>
              <a:rPr lang="pt-BR" altLang="en-US"/>
              <a:t>Afinadores de presilha ou aplicativos de afinação são essenciais para iniciantes.</a:t>
            </a:r>
            <a:endParaRPr lang="pt-BR" altLang="en-US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pt-BR" altLang="en-US"/>
          </a:p>
          <a:p>
            <a:pPr indent="0">
              <a:lnSpc>
                <a:spcPct val="140000"/>
              </a:lnSpc>
              <a:buNone/>
            </a:pPr>
            <a:r>
              <a:rPr lang="pt-BR" altLang="en-US" sz="2400" b="1"/>
              <a:t>Usando um Aplicativo de Afinador de Guitarra:</a:t>
            </a:r>
            <a:endParaRPr lang="pt-BR" altLang="en-US" sz="2400" b="1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pt-BR" altLang="en-US"/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pt-BR" altLang="en-US"/>
              <a:t>Baixe um aplicativo de afinador (por exemplo, Fender Tune).</a:t>
            </a:r>
            <a:endParaRPr lang="pt-BR" altLang="en-US"/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pt-BR" altLang="en-US"/>
              <a:t>Abra o aplicativo e toque uma corda.</a:t>
            </a:r>
            <a:endParaRPr lang="pt-BR" altLang="en-US"/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pt-BR" altLang="en-US"/>
              <a:t>Ajuste a tarraxa até que o aplicativo mostre a nota correta.</a:t>
            </a:r>
            <a:endParaRPr lang="pt-BR" altLang="en-US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2099945" y="9910445"/>
            <a:ext cx="2955925" cy="568960"/>
          </a:xfrm>
        </p:spPr>
        <p:txBody>
          <a:bodyPr/>
          <a:p>
            <a:r>
              <a:rPr lang="en-US"/>
              <a:t>APRENDA TOCAR GUITARRA - ANDERSON NUNES</a:t>
            </a:r>
            <a:endParaRPr lang="en-US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4774</Words>
  <Application>WPS Presentation</Application>
  <PresentationFormat>宽屏</PresentationFormat>
  <Paragraphs>141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 </vt:lpstr>
      <vt:lpstr>PowerPoint 演示文稿</vt:lpstr>
      <vt:lpstr>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Nunes</dc:creator>
  <cp:lastModifiedBy>Anderson Nunes</cp:lastModifiedBy>
  <cp:revision>10</cp:revision>
  <dcterms:created xsi:type="dcterms:W3CDTF">2024-05-21T13:38:00Z</dcterms:created>
  <dcterms:modified xsi:type="dcterms:W3CDTF">2024-05-29T14:43:20Z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1046-12.2.0.16909</vt:lpwstr>
  </property>
  <property fmtid="{D5CDD505-2E9C-101B-9397-08002B2CF9AE}" pid="3" name="ICV">
    <vt:lpwstr>039E4B72E15A444393F1DBE772D1DE11_11</vt:lpwstr>
  </property>
</Properties>
</file>