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395f68af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395f68af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395f68af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395f68af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395f68af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395f68af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395f68af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395f68af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395f68af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395f68af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395f68af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395f68af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395f68af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395f68af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395f68af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395f68af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a:effectLst>
            <a:outerShdw blurRad="57150" rotWithShape="0" algn="bl" dir="21540000" dist="19050">
              <a:srgbClr val="000000"/>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sz="4300"/>
              <a:t>Descriptive Analytics</a:t>
            </a:r>
            <a:endParaRPr sz="43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a:t>
            </a:r>
            <a:r>
              <a:rPr lang="en" sz="2900" u="sng"/>
              <a:t>Nungo Tshidzumba</a:t>
            </a:r>
            <a:endParaRPr sz="290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a:effectLst>
            <a:outerShdw blurRad="57150" rotWithShape="0" algn="bl" dir="21540000" dist="19050">
              <a:srgbClr val="000000"/>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en" sz="3700"/>
              <a:t>Agenda</a:t>
            </a:r>
            <a:endParaRPr sz="3700"/>
          </a:p>
        </p:txBody>
      </p:sp>
      <p:sp>
        <p:nvSpPr>
          <p:cNvPr id="70" name="Google Shape;70;p14"/>
          <p:cNvSpPr txBox="1"/>
          <p:nvPr>
            <p:ph idx="1" type="body"/>
          </p:nvPr>
        </p:nvSpPr>
        <p:spPr>
          <a:xfrm>
            <a:off x="174025" y="2752475"/>
            <a:ext cx="4960800" cy="2266800"/>
          </a:xfrm>
          <a:prstGeom prst="rect">
            <a:avLst/>
          </a:prstGeom>
          <a:effectLst>
            <a:outerShdw blurRad="57150" rotWithShape="0" algn="bl" dir="21540000" dist="19050">
              <a:srgbClr val="000000"/>
            </a:outerShdw>
          </a:effectLst>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Use fully cleansed da</a:t>
            </a:r>
            <a:r>
              <a:rPr lang="en"/>
              <a:t>taset memo provided</a:t>
            </a:r>
            <a:endParaRPr/>
          </a:p>
          <a:p>
            <a:pPr indent="-342900" lvl="0" marL="457200" rtl="0" algn="l">
              <a:spcBef>
                <a:spcPts val="0"/>
              </a:spcBef>
              <a:spcAft>
                <a:spcPts val="0"/>
              </a:spcAft>
              <a:buSzPts val="1800"/>
              <a:buChar char="❖"/>
            </a:pPr>
            <a:r>
              <a:rPr lang="en"/>
              <a:t>Frequent flyer behavior</a:t>
            </a:r>
            <a:endParaRPr/>
          </a:p>
          <a:p>
            <a:pPr indent="-342900" lvl="0" marL="457200" rtl="0" algn="l">
              <a:spcBef>
                <a:spcPts val="0"/>
              </a:spcBef>
              <a:spcAft>
                <a:spcPts val="0"/>
              </a:spcAft>
              <a:buSzPts val="1800"/>
              <a:buChar char="❖"/>
            </a:pPr>
            <a:r>
              <a:rPr lang="en"/>
              <a:t>Average add-on spend by inquiry type</a:t>
            </a:r>
            <a:endParaRPr/>
          </a:p>
          <a:p>
            <a:pPr indent="-342900" lvl="0" marL="457200" rtl="0" algn="l">
              <a:spcBef>
                <a:spcPts val="0"/>
              </a:spcBef>
              <a:spcAft>
                <a:spcPts val="0"/>
              </a:spcAft>
              <a:buSzPts val="1800"/>
              <a:buChar char="❖"/>
            </a:pPr>
            <a:r>
              <a:rPr lang="en"/>
              <a:t>Flight delays by airport</a:t>
            </a:r>
            <a:endParaRPr/>
          </a:p>
          <a:p>
            <a:pPr indent="-342900" lvl="0" marL="457200" rtl="0" algn="l">
              <a:spcBef>
                <a:spcPts val="0"/>
              </a:spcBef>
              <a:spcAft>
                <a:spcPts val="0"/>
              </a:spcAft>
              <a:buSzPts val="1800"/>
              <a:buChar char="❖"/>
            </a:pPr>
            <a:r>
              <a:rPr lang="en"/>
              <a:t>Lounge usage by frequent flyers</a:t>
            </a:r>
            <a:endParaRPr/>
          </a:p>
          <a:p>
            <a:pPr indent="-342900" lvl="0" marL="457200" rtl="0" algn="l">
              <a:spcBef>
                <a:spcPts val="0"/>
              </a:spcBef>
              <a:spcAft>
                <a:spcPts val="0"/>
              </a:spcAft>
              <a:buSzPts val="1800"/>
              <a:buChar char="❖"/>
            </a:pPr>
            <a:r>
              <a:rPr lang="en"/>
              <a:t>Top 10 flight routes by frequency</a:t>
            </a:r>
            <a:endParaRPr/>
          </a:p>
          <a:p>
            <a:pPr indent="-342900" lvl="0" marL="457200" rtl="0" algn="l">
              <a:spcBef>
                <a:spcPts val="0"/>
              </a:spcBef>
              <a:spcAft>
                <a:spcPts val="0"/>
              </a:spcAft>
              <a:buSzPts val="1800"/>
              <a:buChar char="❖"/>
            </a:pPr>
            <a:r>
              <a:rPr lang="en"/>
              <a:t>M</a:t>
            </a:r>
            <a:r>
              <a:rPr lang="en"/>
              <a:t>onthly</a:t>
            </a:r>
            <a:r>
              <a:rPr lang="en"/>
              <a:t> add-on spend trends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a:effectLst>
            <a:outerShdw blurRad="57150" rotWithShape="0" algn="bl" dir="21540000" dist="19050">
              <a:srgbClr val="000000"/>
            </a:outerShdw>
          </a:effectLst>
        </p:spPr>
        <p:txBody>
          <a:bodyPr anchorCtr="0" anchor="b" bIns="91425" lIns="91425" spcFirstLastPara="1" rIns="91425" wrap="square" tIns="91425">
            <a:noAutofit/>
          </a:bodyPr>
          <a:lstStyle/>
          <a:p>
            <a:pPr indent="0" lvl="0" marL="0" rtl="0" algn="l">
              <a:spcBef>
                <a:spcPts val="0"/>
              </a:spcBef>
              <a:spcAft>
                <a:spcPts val="0"/>
              </a:spcAft>
              <a:buNone/>
            </a:pPr>
            <a:r>
              <a:rPr b="1" lang="en" sz="3400"/>
              <a:t>Upload and read cleansed data</a:t>
            </a:r>
            <a:endParaRPr b="1" sz="3400"/>
          </a:p>
        </p:txBody>
      </p:sp>
      <p:sp>
        <p:nvSpPr>
          <p:cNvPr id="76" name="Google Shape;76;p15"/>
          <p:cNvSpPr txBox="1"/>
          <p:nvPr>
            <p:ph idx="1" type="body"/>
          </p:nvPr>
        </p:nvSpPr>
        <p:spPr>
          <a:xfrm>
            <a:off x="387900" y="1489824"/>
            <a:ext cx="8368200" cy="3078900"/>
          </a:xfrm>
          <a:prstGeom prst="rect">
            <a:avLst/>
          </a:prstGeom>
          <a:effectLst>
            <a:outerShdw blurRad="57150" rotWithShape="0" algn="bl" dir="21540000" dist="19050">
              <a:srgbClr val="000000"/>
            </a:outerShdw>
          </a:effectLst>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This is from the _Delta Airlines Loyalty Customer Cleansed Data excel file</a:t>
            </a:r>
            <a:endParaRPr sz="2500"/>
          </a:p>
          <a:p>
            <a:pPr indent="-387350" lvl="0" marL="457200" rtl="0" algn="l">
              <a:spcBef>
                <a:spcPts val="0"/>
              </a:spcBef>
              <a:spcAft>
                <a:spcPts val="0"/>
              </a:spcAft>
              <a:buSzPts val="2500"/>
              <a:buChar char="●"/>
            </a:pPr>
            <a:r>
              <a:rPr lang="en" sz="2500"/>
              <a:t>For this Descriptive Analysis, we will focus on the Frequent Flier Sheet</a:t>
            </a:r>
            <a:endParaRPr sz="2500"/>
          </a:p>
          <a:p>
            <a:pPr indent="-387350" lvl="0" marL="457200" rtl="0" algn="l">
              <a:spcBef>
                <a:spcPts val="0"/>
              </a:spcBef>
              <a:spcAft>
                <a:spcPts val="0"/>
              </a:spcAft>
              <a:buSzPts val="2500"/>
              <a:buChar char="●"/>
            </a:pPr>
            <a:r>
              <a:rPr lang="en" sz="2500"/>
              <a:t>We will be using Python and Jupyter Notebook for this visualisation</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a:effectLst>
            <a:outerShdw blurRad="57150" rotWithShape="0" algn="bl" dir="21540000" dist="19050">
              <a:srgbClr val="000000"/>
            </a:outerShdw>
          </a:effectLst>
        </p:spPr>
        <p:txBody>
          <a:bodyPr anchorCtr="0" anchor="b" bIns="91425" lIns="91425" spcFirstLastPara="1" rIns="91425" wrap="square" tIns="91425">
            <a:normAutofit/>
          </a:bodyPr>
          <a:lstStyle/>
          <a:p>
            <a:pPr indent="0" lvl="0" marL="0" rtl="0" algn="l">
              <a:spcBef>
                <a:spcPts val="0"/>
              </a:spcBef>
              <a:spcAft>
                <a:spcPts val="0"/>
              </a:spcAft>
              <a:buNone/>
            </a:pPr>
            <a:r>
              <a:rPr lang="en"/>
              <a:t>Frequent Flyer Behavior</a:t>
            </a:r>
            <a:endParaRPr/>
          </a:p>
        </p:txBody>
      </p:sp>
      <p:sp>
        <p:nvSpPr>
          <p:cNvPr id="82" name="Google Shape;82;p16"/>
          <p:cNvSpPr txBox="1"/>
          <p:nvPr>
            <p:ph idx="1" type="body"/>
          </p:nvPr>
        </p:nvSpPr>
        <p:spPr>
          <a:xfrm>
            <a:off x="387900" y="1489825"/>
            <a:ext cx="3378300" cy="2952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highlight>
                  <a:schemeClr val="accent1"/>
                </a:highlight>
              </a:rPr>
              <a:t>This chart highlights the inquiry types made by the top 10 frequent flyers. By analyzing the volume of inquiries per frequent flyer, we gain insights into customer behavior patterns, identifying potential service opportunities and areas where frequent flyers may require additional attention or support.</a:t>
            </a:r>
            <a:endParaRPr>
              <a:highlight>
                <a:schemeClr val="accent1"/>
              </a:highlight>
            </a:endParaRPr>
          </a:p>
        </p:txBody>
      </p:sp>
      <p:pic>
        <p:nvPicPr>
          <p:cNvPr id="83" name="Google Shape;83;p16"/>
          <p:cNvPicPr preferRelativeResize="0"/>
          <p:nvPr/>
        </p:nvPicPr>
        <p:blipFill>
          <a:blip r:embed="rId3">
            <a:alphaModFix/>
          </a:blip>
          <a:stretch>
            <a:fillRect/>
          </a:stretch>
        </p:blipFill>
        <p:spPr>
          <a:xfrm>
            <a:off x="3563025" y="1041525"/>
            <a:ext cx="5428575" cy="3967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a:effectLst>
            <a:outerShdw blurRad="57150" rotWithShape="0" algn="bl" dir="21540000" dist="19050">
              <a:srgbClr val="000000"/>
            </a:outerShdw>
          </a:effectLst>
        </p:spPr>
        <p:txBody>
          <a:bodyPr anchorCtr="0" anchor="b" bIns="91425" lIns="91425" spcFirstLastPara="1" rIns="91425" wrap="square" tIns="91425">
            <a:normAutofit/>
          </a:bodyPr>
          <a:lstStyle/>
          <a:p>
            <a:pPr indent="0" lvl="0" marL="0" rtl="0" algn="l">
              <a:spcBef>
                <a:spcPts val="0"/>
              </a:spcBef>
              <a:spcAft>
                <a:spcPts val="0"/>
              </a:spcAft>
              <a:buNone/>
            </a:pPr>
            <a:r>
              <a:rPr lang="en"/>
              <a:t>Average Add-On Spend by Inquiry Type</a:t>
            </a:r>
            <a:endParaRPr/>
          </a:p>
        </p:txBody>
      </p:sp>
      <p:sp>
        <p:nvSpPr>
          <p:cNvPr id="89" name="Google Shape;89;p17"/>
          <p:cNvSpPr txBox="1"/>
          <p:nvPr>
            <p:ph idx="1" type="body"/>
          </p:nvPr>
        </p:nvSpPr>
        <p:spPr>
          <a:xfrm>
            <a:off x="387900" y="1489825"/>
            <a:ext cx="3421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highlight>
                  <a:schemeClr val="accent1"/>
                </a:highlight>
              </a:rPr>
              <a:t>This bar chart displays the average add-on spend per inquiry type. By examining the relationship between customer inquiries and additional spending, this visualization uncovers which services or products are most likely to generate revenue, offering valuable insights into opportunities for targeted marketing or product development.</a:t>
            </a:r>
            <a:endParaRPr>
              <a:highlight>
                <a:schemeClr val="accent1"/>
              </a:highlight>
            </a:endParaRPr>
          </a:p>
        </p:txBody>
      </p:sp>
      <p:pic>
        <p:nvPicPr>
          <p:cNvPr id="90" name="Google Shape;90;p17"/>
          <p:cNvPicPr preferRelativeResize="0"/>
          <p:nvPr/>
        </p:nvPicPr>
        <p:blipFill>
          <a:blip r:embed="rId3">
            <a:alphaModFix/>
          </a:blip>
          <a:stretch>
            <a:fillRect/>
          </a:stretch>
        </p:blipFill>
        <p:spPr>
          <a:xfrm>
            <a:off x="3723425" y="1122583"/>
            <a:ext cx="5268175" cy="38488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a:effectLst>
            <a:outerShdw blurRad="57150" rotWithShape="0" algn="bl" dir="21540000" dist="19050">
              <a:srgbClr val="000000"/>
            </a:outerShdw>
          </a:effectLst>
        </p:spPr>
        <p:txBody>
          <a:bodyPr anchorCtr="0" anchor="b" bIns="91425" lIns="91425" spcFirstLastPara="1" rIns="91425" wrap="square" tIns="91425">
            <a:normAutofit/>
          </a:bodyPr>
          <a:lstStyle/>
          <a:p>
            <a:pPr indent="0" lvl="0" marL="0" rtl="0" algn="l">
              <a:spcBef>
                <a:spcPts val="0"/>
              </a:spcBef>
              <a:spcAft>
                <a:spcPts val="0"/>
              </a:spcAft>
              <a:buNone/>
            </a:pPr>
            <a:r>
              <a:rPr lang="en"/>
              <a:t>Flight Delays by Airport</a:t>
            </a:r>
            <a:endParaRPr/>
          </a:p>
        </p:txBody>
      </p:sp>
      <p:sp>
        <p:nvSpPr>
          <p:cNvPr id="96" name="Google Shape;96;p18"/>
          <p:cNvSpPr txBox="1"/>
          <p:nvPr>
            <p:ph idx="1" type="body"/>
          </p:nvPr>
        </p:nvSpPr>
        <p:spPr>
          <a:xfrm>
            <a:off x="387900" y="1489825"/>
            <a:ext cx="27045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highlight>
                  <a:schemeClr val="accent1"/>
                </a:highlight>
              </a:rPr>
              <a:t>This chart illustrates the top 10 airports with the highest average flight delays. By tracking delays by airport, Delta Airlines can identify operational inefficiencies and work to improve flight schedules, enhance customer satisfaction, and optimize their resource allocation at affected airports.</a:t>
            </a:r>
            <a:endParaRPr>
              <a:highlight>
                <a:schemeClr val="accent1"/>
              </a:highlight>
            </a:endParaRPr>
          </a:p>
        </p:txBody>
      </p:sp>
      <p:pic>
        <p:nvPicPr>
          <p:cNvPr id="97" name="Google Shape;97;p18"/>
          <p:cNvPicPr preferRelativeResize="0"/>
          <p:nvPr/>
        </p:nvPicPr>
        <p:blipFill>
          <a:blip r:embed="rId3">
            <a:alphaModFix/>
          </a:blip>
          <a:stretch>
            <a:fillRect/>
          </a:stretch>
        </p:blipFill>
        <p:spPr>
          <a:xfrm>
            <a:off x="3108300" y="1073600"/>
            <a:ext cx="5876250" cy="391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a:effectLst>
            <a:outerShdw blurRad="57150" rotWithShape="0" algn="bl" dir="21540000" dist="19050">
              <a:srgbClr val="000000"/>
            </a:outerShdw>
          </a:effectLst>
        </p:spPr>
        <p:txBody>
          <a:bodyPr anchorCtr="0" anchor="b" bIns="91425" lIns="91425" spcFirstLastPara="1" rIns="91425" wrap="square" tIns="91425">
            <a:normAutofit/>
          </a:bodyPr>
          <a:lstStyle/>
          <a:p>
            <a:pPr indent="0" lvl="0" marL="0" rtl="0" algn="l">
              <a:spcBef>
                <a:spcPts val="0"/>
              </a:spcBef>
              <a:spcAft>
                <a:spcPts val="0"/>
              </a:spcAft>
              <a:buNone/>
            </a:pPr>
            <a:r>
              <a:rPr lang="en"/>
              <a:t>Lounge Usage by Frequent Flyers</a:t>
            </a:r>
            <a:endParaRPr/>
          </a:p>
        </p:txBody>
      </p:sp>
      <p:sp>
        <p:nvSpPr>
          <p:cNvPr id="103" name="Google Shape;103;p19"/>
          <p:cNvSpPr txBox="1"/>
          <p:nvPr>
            <p:ph idx="1" type="body"/>
          </p:nvPr>
        </p:nvSpPr>
        <p:spPr>
          <a:xfrm>
            <a:off x="387900" y="1489825"/>
            <a:ext cx="34746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highlight>
                  <a:schemeClr val="accent1"/>
                </a:highlight>
              </a:rPr>
              <a:t>This visualization shows the frequency of lounge visits by the most loyal customers (frequent flyers). Understanding which frequent flyers use the lounge most often can help Delta enhance the customer experience, tailor loyalty programs, and provide exclusive offers to high-value passengers, boosting retention.</a:t>
            </a:r>
            <a:endParaRPr>
              <a:highlight>
                <a:schemeClr val="accent1"/>
              </a:highlight>
            </a:endParaRPr>
          </a:p>
        </p:txBody>
      </p:sp>
      <p:pic>
        <p:nvPicPr>
          <p:cNvPr id="104" name="Google Shape;104;p19"/>
          <p:cNvPicPr preferRelativeResize="0"/>
          <p:nvPr/>
        </p:nvPicPr>
        <p:blipFill>
          <a:blip r:embed="rId3">
            <a:alphaModFix/>
          </a:blip>
          <a:stretch>
            <a:fillRect/>
          </a:stretch>
        </p:blipFill>
        <p:spPr>
          <a:xfrm>
            <a:off x="4014900" y="1062925"/>
            <a:ext cx="4616775" cy="3928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 10 Flight Routes by Frequency</a:t>
            </a:r>
            <a:endParaRPr/>
          </a:p>
        </p:txBody>
      </p:sp>
      <p:sp>
        <p:nvSpPr>
          <p:cNvPr id="110" name="Google Shape;110;p20"/>
          <p:cNvSpPr txBox="1"/>
          <p:nvPr>
            <p:ph idx="1" type="body"/>
          </p:nvPr>
        </p:nvSpPr>
        <p:spPr>
          <a:xfrm>
            <a:off x="387900" y="1489825"/>
            <a:ext cx="37098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highlight>
                  <a:schemeClr val="accent1"/>
                </a:highlight>
              </a:rPr>
              <a:t>This bar chart ranks the top 10 most popular flight routes based on flight count. It reveals Delta's busiest and most frequently traveled routes, which are crucial for resource planning, network optimization, and targeted marketing campaigns to increase customer engagement on high-traffic routes.</a:t>
            </a:r>
            <a:endParaRPr>
              <a:highlight>
                <a:schemeClr val="accent1"/>
              </a:highlight>
            </a:endParaRPr>
          </a:p>
        </p:txBody>
      </p:sp>
      <p:pic>
        <p:nvPicPr>
          <p:cNvPr id="111" name="Google Shape;111;p20"/>
          <p:cNvPicPr preferRelativeResize="0"/>
          <p:nvPr/>
        </p:nvPicPr>
        <p:blipFill>
          <a:blip r:embed="rId3">
            <a:alphaModFix/>
          </a:blip>
          <a:stretch>
            <a:fillRect/>
          </a:stretch>
        </p:blipFill>
        <p:spPr>
          <a:xfrm>
            <a:off x="3915900" y="1144125"/>
            <a:ext cx="5075701" cy="3650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87900" y="458025"/>
            <a:ext cx="8368200" cy="686100"/>
          </a:xfrm>
          <a:prstGeom prst="rect">
            <a:avLst/>
          </a:prstGeom>
          <a:effectLst>
            <a:outerShdw blurRad="57150" rotWithShape="0" algn="bl" dir="21540000" dist="19050">
              <a:srgbClr val="000000"/>
            </a:outerShdw>
          </a:effectLst>
        </p:spPr>
        <p:txBody>
          <a:bodyPr anchorCtr="0" anchor="b" bIns="91425" lIns="91425" spcFirstLastPara="1" rIns="91425" wrap="square" tIns="91425">
            <a:normAutofit/>
          </a:bodyPr>
          <a:lstStyle/>
          <a:p>
            <a:pPr indent="0" lvl="0" marL="0" rtl="0" algn="l">
              <a:spcBef>
                <a:spcPts val="0"/>
              </a:spcBef>
              <a:spcAft>
                <a:spcPts val="0"/>
              </a:spcAft>
              <a:buNone/>
            </a:pPr>
            <a:r>
              <a:rPr lang="en"/>
              <a:t>Monthly Add-On Spend Trends</a:t>
            </a:r>
            <a:endParaRPr/>
          </a:p>
        </p:txBody>
      </p:sp>
      <p:sp>
        <p:nvSpPr>
          <p:cNvPr id="117" name="Google Shape;117;p21"/>
          <p:cNvSpPr txBox="1"/>
          <p:nvPr>
            <p:ph idx="1" type="body"/>
          </p:nvPr>
        </p:nvSpPr>
        <p:spPr>
          <a:xfrm>
            <a:off x="280875" y="1489825"/>
            <a:ext cx="32073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 </a:t>
            </a:r>
            <a:r>
              <a:rPr lang="en">
                <a:highlight>
                  <a:schemeClr val="accent1"/>
                </a:highlight>
              </a:rPr>
              <a:t>This line chart illustrates the trends in monthly add-on spending over time. By tracking how customer spending fluctuates month-to-month, Delta can assess the impact of seasonal variations, promotional periods, or specific events on customer behavior. This visualization provides actionable insights for optimizing pricing strategies, adjusting marketing efforts, and forecasting future revenue from add-ons</a:t>
            </a:r>
            <a:endParaRPr>
              <a:highlight>
                <a:schemeClr val="accent1"/>
              </a:highlight>
            </a:endParaRPr>
          </a:p>
        </p:txBody>
      </p:sp>
      <p:pic>
        <p:nvPicPr>
          <p:cNvPr id="118" name="Google Shape;118;p21"/>
          <p:cNvPicPr preferRelativeResize="0"/>
          <p:nvPr/>
        </p:nvPicPr>
        <p:blipFill>
          <a:blip r:embed="rId3">
            <a:alphaModFix/>
          </a:blip>
          <a:stretch>
            <a:fillRect/>
          </a:stretch>
        </p:blipFill>
        <p:spPr>
          <a:xfrm>
            <a:off x="3488175" y="1076675"/>
            <a:ext cx="5549849" cy="3803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