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
      <p:font typeface="Maven Pro"/>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19" Type="http://schemas.openxmlformats.org/officeDocument/2006/relationships/font" Target="fonts/MavenPro-regular.fntdata"/><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139e6c6661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139e6c6661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139e6c6661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139e6c6661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139e6c6661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139e6c6661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139e6c6661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139e6c6661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139e6c6661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139e6c6661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139e6c6661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139e6c6661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139e6c6661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3139e6c6661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139e6c6661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139e6c6661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a:effectLst>
            <a:outerShdw blurRad="57150" rotWithShape="0" algn="bl" dir="21540000" dist="19050">
              <a:srgbClr val="000000"/>
            </a:outerShdw>
          </a:effectLst>
        </p:spPr>
        <p:txBody>
          <a:bodyPr anchorCtr="0" anchor="ctr" bIns="91425" lIns="91425" spcFirstLastPara="1" rIns="91425" wrap="square" tIns="91425">
            <a:normAutofit/>
          </a:bodyPr>
          <a:lstStyle/>
          <a:p>
            <a:pPr indent="0" lvl="0" marL="0" rtl="0" algn="l">
              <a:spcBef>
                <a:spcPts val="0"/>
              </a:spcBef>
              <a:spcAft>
                <a:spcPts val="0"/>
              </a:spcAft>
              <a:buNone/>
            </a:pPr>
            <a:r>
              <a:rPr lang="en"/>
              <a:t>Modeling &amp; Understanding Relationships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a:t>
            </a:r>
            <a:r>
              <a:rPr lang="en" sz="2400"/>
              <a:t>Nungo Tshidzumba</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417650" y="287850"/>
            <a:ext cx="2375400" cy="1448700"/>
          </a:xfrm>
          <a:prstGeom prst="rect">
            <a:avLst/>
          </a:prstGeom>
          <a:effectLst>
            <a:outerShdw blurRad="57150" rotWithShape="0" algn="bl" dir="21540000" dist="19050">
              <a:srgbClr val="000000"/>
            </a:outerShdw>
          </a:effectLst>
        </p:spPr>
        <p:txBody>
          <a:bodyPr anchorCtr="0" anchor="ctr" bIns="91425" lIns="91425" spcFirstLastPara="1" rIns="91425" wrap="square" tIns="91425">
            <a:normAutofit/>
          </a:bodyPr>
          <a:lstStyle/>
          <a:p>
            <a:pPr indent="0" lvl="0" marL="0" rtl="0" algn="l">
              <a:spcBef>
                <a:spcPts val="0"/>
              </a:spcBef>
              <a:spcAft>
                <a:spcPts val="0"/>
              </a:spcAft>
              <a:buNone/>
            </a:pPr>
            <a:r>
              <a:rPr lang="en"/>
              <a:t>Agenda</a:t>
            </a:r>
            <a:endParaRPr/>
          </a:p>
        </p:txBody>
      </p:sp>
      <p:sp>
        <p:nvSpPr>
          <p:cNvPr id="284" name="Google Shape;284;p14"/>
          <p:cNvSpPr txBox="1"/>
          <p:nvPr/>
        </p:nvSpPr>
        <p:spPr>
          <a:xfrm>
            <a:off x="611650" y="1747300"/>
            <a:ext cx="4330800" cy="25557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lt1"/>
              </a:buClr>
              <a:buSzPts val="1400"/>
              <a:buFont typeface="Nunito"/>
              <a:buAutoNum type="arabicPeriod"/>
            </a:pPr>
            <a:r>
              <a:rPr b="1" lang="en">
                <a:solidFill>
                  <a:schemeClr val="lt1"/>
                </a:solidFill>
                <a:latin typeface="Nunito"/>
                <a:ea typeface="Nunito"/>
                <a:cs typeface="Nunito"/>
                <a:sym typeface="Nunito"/>
              </a:rPr>
              <a:t>Covariance Analysis</a:t>
            </a:r>
            <a:endParaRPr b="1">
              <a:solidFill>
                <a:schemeClr val="lt1"/>
              </a:solidFill>
              <a:latin typeface="Nunito"/>
              <a:ea typeface="Nunito"/>
              <a:cs typeface="Nunito"/>
              <a:sym typeface="Nunito"/>
            </a:endParaRPr>
          </a:p>
          <a:p>
            <a:pPr indent="-317500" lvl="0" marL="457200" rtl="0" algn="l">
              <a:lnSpc>
                <a:spcPct val="150000"/>
              </a:lnSpc>
              <a:spcBef>
                <a:spcPts val="0"/>
              </a:spcBef>
              <a:spcAft>
                <a:spcPts val="0"/>
              </a:spcAft>
              <a:buClr>
                <a:schemeClr val="lt1"/>
              </a:buClr>
              <a:buSzPts val="1400"/>
              <a:buFont typeface="Nunito"/>
              <a:buAutoNum type="arabicPeriod"/>
            </a:pPr>
            <a:r>
              <a:rPr b="1" lang="en">
                <a:solidFill>
                  <a:schemeClr val="lt1"/>
                </a:solidFill>
                <a:latin typeface="Nunito"/>
                <a:ea typeface="Nunito"/>
                <a:cs typeface="Nunito"/>
                <a:sym typeface="Nunito"/>
              </a:rPr>
              <a:t>Scatter Plot Visualisation</a:t>
            </a:r>
            <a:endParaRPr b="1">
              <a:solidFill>
                <a:schemeClr val="lt1"/>
              </a:solidFill>
              <a:latin typeface="Nunito"/>
              <a:ea typeface="Nunito"/>
              <a:cs typeface="Nunito"/>
              <a:sym typeface="Nunito"/>
            </a:endParaRPr>
          </a:p>
          <a:p>
            <a:pPr indent="-317500" lvl="0" marL="457200" rtl="0" algn="l">
              <a:lnSpc>
                <a:spcPct val="150000"/>
              </a:lnSpc>
              <a:spcBef>
                <a:spcPts val="0"/>
              </a:spcBef>
              <a:spcAft>
                <a:spcPts val="0"/>
              </a:spcAft>
              <a:buClr>
                <a:schemeClr val="lt1"/>
              </a:buClr>
              <a:buSzPts val="1400"/>
              <a:buFont typeface="Nunito"/>
              <a:buAutoNum type="arabicPeriod"/>
            </a:pPr>
            <a:r>
              <a:rPr b="1" lang="en">
                <a:solidFill>
                  <a:schemeClr val="lt1"/>
                </a:solidFill>
                <a:latin typeface="Nunito"/>
                <a:ea typeface="Nunito"/>
                <a:cs typeface="Nunito"/>
                <a:sym typeface="Nunito"/>
              </a:rPr>
              <a:t>Model Evaluation: Cross Validation</a:t>
            </a:r>
            <a:endParaRPr b="1">
              <a:solidFill>
                <a:schemeClr val="lt1"/>
              </a:solidFill>
              <a:latin typeface="Nunito"/>
              <a:ea typeface="Nunito"/>
              <a:cs typeface="Nunito"/>
              <a:sym typeface="Nunito"/>
            </a:endParaRPr>
          </a:p>
          <a:p>
            <a:pPr indent="-317500" lvl="0" marL="457200" rtl="0" algn="l">
              <a:lnSpc>
                <a:spcPct val="150000"/>
              </a:lnSpc>
              <a:spcBef>
                <a:spcPts val="0"/>
              </a:spcBef>
              <a:spcAft>
                <a:spcPts val="0"/>
              </a:spcAft>
              <a:buClr>
                <a:schemeClr val="lt1"/>
              </a:buClr>
              <a:buSzPts val="1400"/>
              <a:buFont typeface="Nunito"/>
              <a:buAutoNum type="arabicPeriod"/>
            </a:pPr>
            <a:r>
              <a:rPr b="1" lang="en">
                <a:solidFill>
                  <a:schemeClr val="lt1"/>
                </a:solidFill>
                <a:latin typeface="Nunito"/>
                <a:ea typeface="Nunito"/>
                <a:cs typeface="Nunito"/>
                <a:sym typeface="Nunito"/>
              </a:rPr>
              <a:t>Business Case: Delta Airlines- Data Analytics and Strategy</a:t>
            </a:r>
            <a:endParaRPr b="1">
              <a:solidFill>
                <a:schemeClr val="lt1"/>
              </a:solidFill>
              <a:latin typeface="Nunito"/>
              <a:ea typeface="Nunito"/>
              <a:cs typeface="Nunito"/>
              <a:sym typeface="Nunito"/>
            </a:endParaRPr>
          </a:p>
          <a:p>
            <a:pPr indent="-317500" lvl="0" marL="457200" rtl="0" algn="l">
              <a:lnSpc>
                <a:spcPct val="150000"/>
              </a:lnSpc>
              <a:spcBef>
                <a:spcPts val="0"/>
              </a:spcBef>
              <a:spcAft>
                <a:spcPts val="0"/>
              </a:spcAft>
              <a:buClr>
                <a:schemeClr val="lt1"/>
              </a:buClr>
              <a:buSzPts val="1400"/>
              <a:buFont typeface="Nunito"/>
              <a:buAutoNum type="arabicPeriod"/>
            </a:pPr>
            <a:r>
              <a:rPr b="1" lang="en">
                <a:solidFill>
                  <a:schemeClr val="lt1"/>
                </a:solidFill>
                <a:latin typeface="Nunito"/>
                <a:ea typeface="Nunito"/>
                <a:cs typeface="Nunito"/>
                <a:sym typeface="Nunito"/>
              </a:rPr>
              <a:t> Strategic Insights for Delta Airlines</a:t>
            </a:r>
            <a:endParaRPr b="1">
              <a:solidFill>
                <a:schemeClr val="lt1"/>
              </a:solidFill>
              <a:latin typeface="Nunito"/>
              <a:ea typeface="Nunito"/>
              <a:cs typeface="Nunito"/>
              <a:sym typeface="Nunito"/>
            </a:endParaRPr>
          </a:p>
          <a:p>
            <a:pPr indent="-317500" lvl="0" marL="457200" rtl="0" algn="l">
              <a:lnSpc>
                <a:spcPct val="150000"/>
              </a:lnSpc>
              <a:spcBef>
                <a:spcPts val="0"/>
              </a:spcBef>
              <a:spcAft>
                <a:spcPts val="0"/>
              </a:spcAft>
              <a:buClr>
                <a:schemeClr val="lt1"/>
              </a:buClr>
              <a:buSzPts val="1400"/>
              <a:buFont typeface="Nunito"/>
              <a:buAutoNum type="arabicPeriod"/>
            </a:pPr>
            <a:r>
              <a:rPr b="1" lang="en">
                <a:solidFill>
                  <a:schemeClr val="lt1"/>
                </a:solidFill>
                <a:latin typeface="Nunito"/>
                <a:ea typeface="Nunito"/>
                <a:cs typeface="Nunito"/>
                <a:sym typeface="Nunito"/>
              </a:rPr>
              <a:t> What Should Delta Airlines Do Next?</a:t>
            </a:r>
            <a:endParaRPr b="1">
              <a:solidFill>
                <a:schemeClr val="lt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ctrTitle"/>
          </p:nvPr>
        </p:nvSpPr>
        <p:spPr>
          <a:xfrm>
            <a:off x="316500" y="389250"/>
            <a:ext cx="4626000" cy="727200"/>
          </a:xfrm>
          <a:prstGeom prst="rect">
            <a:avLst/>
          </a:prstGeom>
          <a:effectLst>
            <a:outerShdw blurRad="57150" rotWithShape="0" algn="bl" dir="21540000" dist="19050">
              <a:srgbClr val="000000"/>
            </a:outerShdw>
          </a:effectLst>
        </p:spPr>
        <p:txBody>
          <a:bodyPr anchorCtr="0" anchor="ctr" bIns="91425" lIns="91425" spcFirstLastPara="1" rIns="91425" wrap="square" tIns="91425">
            <a:normAutofit fontScale="90000"/>
          </a:bodyPr>
          <a:lstStyle/>
          <a:p>
            <a:pPr indent="-434340" lvl="0" marL="457200" rtl="0" algn="l">
              <a:spcBef>
                <a:spcPts val="0"/>
              </a:spcBef>
              <a:spcAft>
                <a:spcPts val="0"/>
              </a:spcAft>
              <a:buSzPct val="100000"/>
              <a:buAutoNum type="arabicPeriod"/>
            </a:pPr>
            <a:r>
              <a:rPr lang="en"/>
              <a:t>Covariance Analysis</a:t>
            </a:r>
            <a:endParaRPr/>
          </a:p>
        </p:txBody>
      </p:sp>
      <p:pic>
        <p:nvPicPr>
          <p:cNvPr id="290" name="Google Shape;290;p15"/>
          <p:cNvPicPr preferRelativeResize="0"/>
          <p:nvPr/>
        </p:nvPicPr>
        <p:blipFill>
          <a:blip r:embed="rId3">
            <a:alphaModFix/>
          </a:blip>
          <a:stretch>
            <a:fillRect/>
          </a:stretch>
        </p:blipFill>
        <p:spPr>
          <a:xfrm>
            <a:off x="152400" y="1268850"/>
            <a:ext cx="4875600" cy="1000125"/>
          </a:xfrm>
          <a:prstGeom prst="rect">
            <a:avLst/>
          </a:prstGeom>
          <a:noFill/>
          <a:ln>
            <a:noFill/>
          </a:ln>
        </p:spPr>
      </p:pic>
      <p:sp>
        <p:nvSpPr>
          <p:cNvPr id="291" name="Google Shape;291;p15"/>
          <p:cNvSpPr txBox="1"/>
          <p:nvPr/>
        </p:nvSpPr>
        <p:spPr>
          <a:xfrm>
            <a:off x="900375" y="2325750"/>
            <a:ext cx="2716200" cy="4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lt1"/>
                </a:solidFill>
                <a:latin typeface="Nunito"/>
                <a:ea typeface="Nunito"/>
                <a:cs typeface="Nunito"/>
                <a:sym typeface="Nunito"/>
              </a:rPr>
              <a:t>INTERPRETATION</a:t>
            </a:r>
            <a:endParaRPr b="1" sz="2100">
              <a:solidFill>
                <a:schemeClr val="lt1"/>
              </a:solidFill>
              <a:latin typeface="Nunito"/>
              <a:ea typeface="Nunito"/>
              <a:cs typeface="Nunito"/>
              <a:sym typeface="Nunito"/>
            </a:endParaRPr>
          </a:p>
        </p:txBody>
      </p:sp>
      <p:sp>
        <p:nvSpPr>
          <p:cNvPr id="292" name="Google Shape;292;p15"/>
          <p:cNvSpPr txBox="1"/>
          <p:nvPr/>
        </p:nvSpPr>
        <p:spPr>
          <a:xfrm>
            <a:off x="611650" y="2817750"/>
            <a:ext cx="5934900" cy="2255100"/>
          </a:xfrm>
          <a:prstGeom prst="rect">
            <a:avLst/>
          </a:prstGeom>
          <a:solidFill>
            <a:srgbClr val="45818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Nunito"/>
                <a:ea typeface="Nunito"/>
                <a:cs typeface="Nunito"/>
                <a:sym typeface="Nunito"/>
              </a:rPr>
              <a:t> ● </a:t>
            </a:r>
            <a:r>
              <a:rPr b="1" lang="en" sz="1300">
                <a:solidFill>
                  <a:schemeClr val="lt1"/>
                </a:solidFill>
                <a:latin typeface="Nunito"/>
                <a:ea typeface="Nunito"/>
                <a:cs typeface="Nunito"/>
                <a:sym typeface="Nunito"/>
              </a:rPr>
              <a:t>Account Age and Add-On Spend</a:t>
            </a:r>
            <a:r>
              <a:rPr lang="en" sz="1300">
                <a:solidFill>
                  <a:schemeClr val="lt1"/>
                </a:solidFill>
                <a:latin typeface="Nunito"/>
                <a:ea typeface="Nunito"/>
                <a:cs typeface="Nunito"/>
                <a:sym typeface="Nunito"/>
              </a:rPr>
              <a:t> have a negative covariance (-1975.332202), which suggests that as Account Age increases, Add-On Spend tends to decrease slightly. This may indicate that customers who have been with Delta Airlines for a longer time might be spending less on add-ons, which could point to declining engagement or loyalty. </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 </a:t>
            </a:r>
            <a:r>
              <a:rPr b="1" lang="en" sz="1300">
                <a:solidFill>
                  <a:schemeClr val="lt1"/>
                </a:solidFill>
                <a:latin typeface="Nunito"/>
                <a:ea typeface="Nunito"/>
                <a:cs typeface="Nunito"/>
                <a:sym typeface="Nunito"/>
              </a:rPr>
              <a:t>The magnitude of covariance</a:t>
            </a:r>
            <a:r>
              <a:rPr lang="en" sz="1300">
                <a:solidFill>
                  <a:schemeClr val="lt1"/>
                </a:solidFill>
                <a:latin typeface="Nunito"/>
                <a:ea typeface="Nunito"/>
                <a:cs typeface="Nunito"/>
                <a:sym typeface="Nunito"/>
              </a:rPr>
              <a:t> tells us about the strength of the relationship, though the negative sign is the most important here in terms of the direction of the relationship. However, the covariance alone isn't enough to conclude if this relationship is strong or meaningful, as it depends on the scale of the variables.</a:t>
            </a:r>
            <a:endParaRPr sz="1300">
              <a:solidFill>
                <a:schemeClr val="lt1"/>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ctrTitle"/>
          </p:nvPr>
        </p:nvSpPr>
        <p:spPr>
          <a:xfrm>
            <a:off x="134725" y="121900"/>
            <a:ext cx="5599200" cy="983700"/>
          </a:xfrm>
          <a:prstGeom prst="rect">
            <a:avLst/>
          </a:prstGeom>
          <a:effectLst>
            <a:outerShdw blurRad="57150" rotWithShape="0" algn="bl" dir="21540000" dist="19050">
              <a:srgbClr val="000000"/>
            </a:outerShdw>
          </a:effectLst>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2. Scatterplot Visualisation</a:t>
            </a:r>
            <a:endParaRPr/>
          </a:p>
        </p:txBody>
      </p:sp>
      <p:pic>
        <p:nvPicPr>
          <p:cNvPr id="298" name="Google Shape;298;p16"/>
          <p:cNvPicPr preferRelativeResize="0"/>
          <p:nvPr/>
        </p:nvPicPr>
        <p:blipFill>
          <a:blip r:embed="rId3">
            <a:alphaModFix/>
          </a:blip>
          <a:stretch>
            <a:fillRect/>
          </a:stretch>
        </p:blipFill>
        <p:spPr>
          <a:xfrm>
            <a:off x="152400" y="1258000"/>
            <a:ext cx="5857932" cy="3733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ctrTitle"/>
          </p:nvPr>
        </p:nvSpPr>
        <p:spPr>
          <a:xfrm>
            <a:off x="396250" y="218149"/>
            <a:ext cx="4255500" cy="844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Interpretation</a:t>
            </a:r>
            <a:endParaRPr/>
          </a:p>
        </p:txBody>
      </p:sp>
      <p:sp>
        <p:nvSpPr>
          <p:cNvPr id="304" name="Google Shape;304;p17"/>
          <p:cNvSpPr txBox="1"/>
          <p:nvPr/>
        </p:nvSpPr>
        <p:spPr>
          <a:xfrm>
            <a:off x="675825" y="1201925"/>
            <a:ext cx="5132700" cy="37533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Nunito"/>
                <a:ea typeface="Nunito"/>
                <a:cs typeface="Nunito"/>
                <a:sym typeface="Nunito"/>
              </a:rPr>
              <a:t>This suggests a non-linear or weak relationship between Account Age and Add-On Spend.</a:t>
            </a:r>
            <a:r>
              <a:rPr lang="en" sz="1300">
                <a:solidFill>
                  <a:schemeClr val="lt1"/>
                </a:solidFill>
                <a:latin typeface="Nunito"/>
                <a:ea typeface="Nunito"/>
                <a:cs typeface="Nunito"/>
                <a:sym typeface="Nunito"/>
              </a:rPr>
              <a:t> </a:t>
            </a:r>
            <a:endParaRPr sz="1300">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There is a significant amount of overlap or clustering of data at the lower end (perhaps indicating that a lot of customers are in the early stages of their relationship with Delta). </a:t>
            </a:r>
            <a:endParaRPr sz="1300">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Scattered points further up indicate that, while there might be some variance, it is difficult to see a clear linear trend between these two variables. </a:t>
            </a:r>
            <a:endParaRPr sz="1300">
              <a:solidFill>
                <a:schemeClr val="lt1"/>
              </a:solidFill>
              <a:latin typeface="Nunito"/>
              <a:ea typeface="Nunito"/>
              <a:cs typeface="Nunito"/>
              <a:sym typeface="Nunito"/>
            </a:endParaRPr>
          </a:p>
          <a:p>
            <a:pPr indent="0" lvl="0" marL="0" rtl="0" algn="ctr">
              <a:spcBef>
                <a:spcPts val="0"/>
              </a:spcBef>
              <a:spcAft>
                <a:spcPts val="0"/>
              </a:spcAft>
              <a:buNone/>
            </a:pPr>
            <a:r>
              <a:rPr b="1" lang="en" sz="1700">
                <a:solidFill>
                  <a:schemeClr val="lt1"/>
                </a:solidFill>
                <a:latin typeface="Nunito"/>
                <a:ea typeface="Nunito"/>
                <a:cs typeface="Nunito"/>
                <a:sym typeface="Nunito"/>
              </a:rPr>
              <a:t>What does this tell us? </a:t>
            </a:r>
            <a:endParaRPr b="1" sz="1700">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Since the scatterplot doesn't show a clear upward or downward trend, the relationship between the two variables might not be strongly linear, reinforcing the negative covariance but indicating that this relationship may not be easily modeled or leveraged. </a:t>
            </a:r>
            <a:endParaRPr sz="1300">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Delta Airlines may need to focus on customer behavior at various stages of their journey (early vs. long-term customers) to better understand why Add-On Spend decreases with Account Age</a:t>
            </a:r>
            <a:endParaRPr sz="1300">
              <a:solidFill>
                <a:schemeClr val="lt1"/>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ctrTitle"/>
          </p:nvPr>
        </p:nvSpPr>
        <p:spPr>
          <a:xfrm>
            <a:off x="316500" y="175475"/>
            <a:ext cx="4255500" cy="1371000"/>
          </a:xfrm>
          <a:prstGeom prst="rect">
            <a:avLst/>
          </a:prstGeom>
          <a:effectLst>
            <a:outerShdw blurRad="57150" rotWithShape="0" algn="bl" dir="21540000" dist="19050">
              <a:srgbClr val="000000"/>
            </a:outerShdw>
          </a:effectLst>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3. </a:t>
            </a:r>
            <a:r>
              <a:rPr lang="en"/>
              <a:t>Model Evaluation: Cross-Validation</a:t>
            </a:r>
            <a:endParaRPr/>
          </a:p>
        </p:txBody>
      </p:sp>
      <p:pic>
        <p:nvPicPr>
          <p:cNvPr id="310" name="Google Shape;310;p18"/>
          <p:cNvPicPr preferRelativeResize="0"/>
          <p:nvPr/>
        </p:nvPicPr>
        <p:blipFill>
          <a:blip r:embed="rId3">
            <a:alphaModFix/>
          </a:blip>
          <a:stretch>
            <a:fillRect/>
          </a:stretch>
        </p:blipFill>
        <p:spPr>
          <a:xfrm>
            <a:off x="152400" y="1698875"/>
            <a:ext cx="5648325" cy="619125"/>
          </a:xfrm>
          <a:prstGeom prst="rect">
            <a:avLst/>
          </a:prstGeom>
          <a:noFill/>
          <a:ln>
            <a:noFill/>
          </a:ln>
        </p:spPr>
      </p:pic>
      <p:sp>
        <p:nvSpPr>
          <p:cNvPr id="311" name="Google Shape;311;p18"/>
          <p:cNvSpPr txBox="1"/>
          <p:nvPr/>
        </p:nvSpPr>
        <p:spPr>
          <a:xfrm>
            <a:off x="1083925" y="2470400"/>
            <a:ext cx="3164400" cy="2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
        <p:nvSpPr>
          <p:cNvPr id="312" name="Google Shape;312;p18"/>
          <p:cNvSpPr txBox="1"/>
          <p:nvPr/>
        </p:nvSpPr>
        <p:spPr>
          <a:xfrm>
            <a:off x="790525" y="2359400"/>
            <a:ext cx="3751200" cy="3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Nunito"/>
                <a:ea typeface="Nunito"/>
                <a:cs typeface="Nunito"/>
                <a:sym typeface="Nunito"/>
              </a:rPr>
              <a:t>INTERPRETATION</a:t>
            </a:r>
            <a:endParaRPr b="1" sz="1300">
              <a:solidFill>
                <a:schemeClr val="lt1"/>
              </a:solidFill>
              <a:latin typeface="Nunito"/>
              <a:ea typeface="Nunito"/>
              <a:cs typeface="Nunito"/>
              <a:sym typeface="Nunito"/>
            </a:endParaRPr>
          </a:p>
        </p:txBody>
      </p:sp>
      <p:sp>
        <p:nvSpPr>
          <p:cNvPr id="313" name="Google Shape;313;p18"/>
          <p:cNvSpPr txBox="1"/>
          <p:nvPr/>
        </p:nvSpPr>
        <p:spPr>
          <a:xfrm>
            <a:off x="376400" y="2708600"/>
            <a:ext cx="7923900" cy="23217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Nunito"/>
                <a:ea typeface="Nunito"/>
                <a:cs typeface="Nunito"/>
                <a:sym typeface="Nunito"/>
              </a:rPr>
              <a:t> ● An average cross-validation score of 1.0 means that the model perfectly fits the training data across all folds during cross-validation. This could indicate that the model is overfitting, which means it performs excellently on the training data but may not generalize well to unseen data.</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 ● Overfitting risk is high here, especially since the performance on the training data is perfect. This suggests that the model might have learned the noise or very specific patterns in the training set that don't represent the general data distribution. </a:t>
            </a:r>
            <a:endParaRPr sz="1300">
              <a:solidFill>
                <a:schemeClr val="lt1"/>
              </a:solidFill>
              <a:latin typeface="Nunito"/>
              <a:ea typeface="Nunito"/>
              <a:cs typeface="Nunito"/>
              <a:sym typeface="Nunito"/>
            </a:endParaRPr>
          </a:p>
          <a:p>
            <a:pPr indent="0" lvl="0" marL="0" rtl="0" algn="ctr">
              <a:spcBef>
                <a:spcPts val="0"/>
              </a:spcBef>
              <a:spcAft>
                <a:spcPts val="0"/>
              </a:spcAft>
              <a:buNone/>
            </a:pPr>
            <a:r>
              <a:rPr b="1" lang="en" sz="1500">
                <a:solidFill>
                  <a:schemeClr val="lt1"/>
                </a:solidFill>
                <a:latin typeface="Nunito"/>
                <a:ea typeface="Nunito"/>
                <a:cs typeface="Nunito"/>
                <a:sym typeface="Nunito"/>
              </a:rPr>
              <a:t>What to do next? </a:t>
            </a:r>
            <a:endParaRPr b="1" sz="15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 Since the model shows perfect performance on training data, we should test it on a separate validation or test set to ensure </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that it generalizes well and doesn't just memorize the data. Alternatively, using regularization techniques (like L1 or L2 regularization) can help prevent overfitting</a:t>
            </a:r>
            <a:endParaRPr sz="1300">
              <a:solidFill>
                <a:schemeClr val="lt1"/>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ph type="ctrTitle"/>
          </p:nvPr>
        </p:nvSpPr>
        <p:spPr>
          <a:xfrm>
            <a:off x="150325" y="170225"/>
            <a:ext cx="5872200" cy="1872900"/>
          </a:xfrm>
          <a:prstGeom prst="rect">
            <a:avLst/>
          </a:prstGeom>
          <a:effectLst>
            <a:outerShdw blurRad="57150" rotWithShape="0" algn="bl" dir="21540000" dist="19050">
              <a:srgbClr val="000000"/>
            </a:outerShdw>
          </a:effectLst>
        </p:spPr>
        <p:txBody>
          <a:bodyPr anchorCtr="0" anchor="ctr" bIns="91425" lIns="91425" spcFirstLastPara="1" rIns="91425" wrap="square" tIns="91425">
            <a:normAutofit/>
          </a:bodyPr>
          <a:lstStyle/>
          <a:p>
            <a:pPr indent="0" lvl="0" marL="0" rtl="0" algn="l">
              <a:spcBef>
                <a:spcPts val="0"/>
              </a:spcBef>
              <a:spcAft>
                <a:spcPts val="0"/>
              </a:spcAft>
              <a:buNone/>
            </a:pPr>
            <a:r>
              <a:rPr lang="en"/>
              <a:t>4. </a:t>
            </a:r>
            <a:r>
              <a:rPr lang="en"/>
              <a:t>Business Case: Delta Airlines- Data Analytics and Strategy</a:t>
            </a:r>
            <a:endParaRPr/>
          </a:p>
        </p:txBody>
      </p:sp>
      <p:sp>
        <p:nvSpPr>
          <p:cNvPr id="319" name="Google Shape;319;p19"/>
          <p:cNvSpPr txBox="1"/>
          <p:nvPr/>
        </p:nvSpPr>
        <p:spPr>
          <a:xfrm>
            <a:off x="590275" y="2239175"/>
            <a:ext cx="5646000" cy="251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u="sng">
                <a:solidFill>
                  <a:schemeClr val="lt1"/>
                </a:solidFill>
                <a:latin typeface="Nunito"/>
                <a:ea typeface="Nunito"/>
                <a:cs typeface="Nunito"/>
                <a:sym typeface="Nunito"/>
              </a:rPr>
              <a:t>Scenario Context: </a:t>
            </a:r>
            <a:endParaRPr b="1" sz="1300" u="sng">
              <a:solidFill>
                <a:schemeClr val="lt1"/>
              </a:solidFill>
              <a:latin typeface="Nunito"/>
              <a:ea typeface="Nunito"/>
              <a:cs typeface="Nunito"/>
              <a:sym typeface="Nunito"/>
            </a:endParaRPr>
          </a:p>
          <a:p>
            <a:pPr indent="0" lvl="0" marL="0" rtl="0" algn="l">
              <a:spcBef>
                <a:spcPts val="0"/>
              </a:spcBef>
              <a:spcAft>
                <a:spcPts val="0"/>
              </a:spcAft>
              <a:buNone/>
            </a:pPr>
            <a:r>
              <a:rPr b="1" lang="en" sz="1600">
                <a:solidFill>
                  <a:schemeClr val="lt1"/>
                </a:solidFill>
                <a:latin typeface="Nunito"/>
                <a:ea typeface="Nunito"/>
                <a:cs typeface="Nunito"/>
                <a:sym typeface="Nunito"/>
              </a:rPr>
              <a:t>Delta Airlines is struggling with: </a:t>
            </a:r>
            <a:endParaRPr b="1" sz="1600">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Increasing competition from low-cost carriers. </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Siloed data that’s hard to analyze effectively. </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Heightened regulatory pressure. </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Complex data security and management needs due to the 2024    Crowdstrike Incidents. Delta’s goal is to assimilate their data and leverage AI and CRM solutions to develop a robust 5-year business strategy. The airline needs to focus on customer loyalty, engagement, and retention to maintain a competitive edge</a:t>
            </a:r>
            <a:endParaRPr>
              <a:solidFill>
                <a:schemeClr val="lt1"/>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txBox="1"/>
          <p:nvPr>
            <p:ph type="ctrTitle"/>
          </p:nvPr>
        </p:nvSpPr>
        <p:spPr>
          <a:xfrm>
            <a:off x="70550" y="143200"/>
            <a:ext cx="8614500" cy="716400"/>
          </a:xfrm>
          <a:prstGeom prst="rect">
            <a:avLst/>
          </a:prstGeom>
          <a:effectLst>
            <a:outerShdw blurRad="57150" rotWithShape="0" algn="bl" dir="19140000" dist="19050">
              <a:srgbClr val="000000"/>
            </a:outerShdw>
          </a:effectLst>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5. </a:t>
            </a:r>
            <a:r>
              <a:rPr lang="en"/>
              <a:t>Strategic Insights for Delta Airlines</a:t>
            </a:r>
            <a:endParaRPr/>
          </a:p>
        </p:txBody>
      </p:sp>
      <p:sp>
        <p:nvSpPr>
          <p:cNvPr id="325" name="Google Shape;325;p20"/>
          <p:cNvSpPr txBox="1"/>
          <p:nvPr/>
        </p:nvSpPr>
        <p:spPr>
          <a:xfrm>
            <a:off x="1680975" y="742125"/>
            <a:ext cx="4993800" cy="7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Nunito"/>
                <a:ea typeface="Nunito"/>
                <a:cs typeface="Nunito"/>
                <a:sym typeface="Nunito"/>
              </a:rPr>
              <a:t>How does the covariance, scatterplot, and model evaluation tie into this business case?</a:t>
            </a:r>
            <a:endParaRPr b="1" sz="1700">
              <a:solidFill>
                <a:schemeClr val="lt1"/>
              </a:solidFill>
              <a:latin typeface="Nunito"/>
              <a:ea typeface="Nunito"/>
              <a:cs typeface="Nunito"/>
              <a:sym typeface="Nunito"/>
            </a:endParaRPr>
          </a:p>
        </p:txBody>
      </p:sp>
      <p:sp>
        <p:nvSpPr>
          <p:cNvPr id="326" name="Google Shape;326;p20"/>
          <p:cNvSpPr txBox="1"/>
          <p:nvPr/>
        </p:nvSpPr>
        <p:spPr>
          <a:xfrm>
            <a:off x="269475" y="1330250"/>
            <a:ext cx="8019900" cy="3753600"/>
          </a:xfrm>
          <a:prstGeom prst="rect">
            <a:avLst/>
          </a:prstGeom>
          <a:solidFill>
            <a:schemeClr val="accent1"/>
          </a:solid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Nunito"/>
              <a:buChar char="❖"/>
            </a:pPr>
            <a:r>
              <a:rPr b="1" lang="en" sz="1300" u="sng">
                <a:solidFill>
                  <a:schemeClr val="lt1"/>
                </a:solidFill>
                <a:latin typeface="Nunito"/>
                <a:ea typeface="Nunito"/>
                <a:cs typeface="Nunito"/>
                <a:sym typeface="Nunito"/>
              </a:rPr>
              <a:t>Covariance:</a:t>
            </a:r>
            <a:r>
              <a:rPr lang="en" sz="1300">
                <a:solidFill>
                  <a:schemeClr val="lt1"/>
                </a:solidFill>
                <a:latin typeface="Nunito"/>
                <a:ea typeface="Nunito"/>
                <a:cs typeface="Nunito"/>
                <a:sym typeface="Nunito"/>
              </a:rPr>
              <a:t> The negative covariance between Account Age and Add-On Spend indicates that customers who have been with Delta for a longer time might be spending less on additional services. This could suggest a decline in customer engagement or interest over time, which is critical information for Delta Airlines. If long-term customers are spending less on add-ons, Delta might need to reevaluate its customer loyalty and engagement strategies for these customers. </a:t>
            </a:r>
            <a:endParaRPr sz="1300">
              <a:solidFill>
                <a:schemeClr val="lt1"/>
              </a:solidFill>
              <a:latin typeface="Nunito"/>
              <a:ea typeface="Nunito"/>
              <a:cs typeface="Nunito"/>
              <a:sym typeface="Nunito"/>
            </a:endParaRPr>
          </a:p>
          <a:p>
            <a:pPr indent="0" lvl="0" marL="457200" rtl="0" algn="l">
              <a:spcBef>
                <a:spcPts val="0"/>
              </a:spcBef>
              <a:spcAft>
                <a:spcPts val="0"/>
              </a:spcAft>
              <a:buNone/>
            </a:pPr>
            <a:r>
              <a:t/>
            </a:r>
            <a:endParaRPr sz="1300">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b="1" lang="en" sz="1300" u="sng">
                <a:solidFill>
                  <a:schemeClr val="lt1"/>
                </a:solidFill>
                <a:latin typeface="Nunito"/>
                <a:ea typeface="Nunito"/>
                <a:cs typeface="Nunito"/>
                <a:sym typeface="Nunito"/>
              </a:rPr>
              <a:t>Scatterplot and Trends:</a:t>
            </a:r>
            <a:r>
              <a:rPr lang="en" sz="1300">
                <a:solidFill>
                  <a:schemeClr val="lt1"/>
                </a:solidFill>
                <a:latin typeface="Nunito"/>
                <a:ea typeface="Nunito"/>
                <a:cs typeface="Nunito"/>
                <a:sym typeface="Nunito"/>
              </a:rPr>
              <a:t> The scatterplot’s scattered nature and clumping at the bottom suggest early-stage customers have less variation in their spending, whereas long-term customers are more varied. This could help Delta identify customer segments: new customers might be more price-sensitive, while long-term customers may have habits or preferences that are more predictable but in need of engagement programs.</a:t>
            </a:r>
            <a:endParaRPr sz="1300">
              <a:solidFill>
                <a:schemeClr val="lt1"/>
              </a:solidFill>
              <a:latin typeface="Nunito"/>
              <a:ea typeface="Nunito"/>
              <a:cs typeface="Nunito"/>
              <a:sym typeface="Nunito"/>
            </a:endParaRPr>
          </a:p>
          <a:p>
            <a:pPr indent="0" lvl="0" marL="457200" rtl="0" algn="l">
              <a:spcBef>
                <a:spcPts val="0"/>
              </a:spcBef>
              <a:spcAft>
                <a:spcPts val="0"/>
              </a:spcAft>
              <a:buNone/>
            </a:pPr>
            <a:r>
              <a:t/>
            </a:r>
            <a:endParaRPr sz="1300">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b="1" lang="en" sz="1300" u="sng">
                <a:solidFill>
                  <a:schemeClr val="lt1"/>
                </a:solidFill>
                <a:latin typeface="Nunito"/>
                <a:ea typeface="Nunito"/>
                <a:cs typeface="Nunito"/>
                <a:sym typeface="Nunito"/>
              </a:rPr>
              <a:t>Model Evaluation (Overfitting):</a:t>
            </a:r>
            <a:r>
              <a:rPr lang="en" sz="1300">
                <a:solidFill>
                  <a:schemeClr val="lt1"/>
                </a:solidFill>
                <a:latin typeface="Nunito"/>
                <a:ea typeface="Nunito"/>
                <a:cs typeface="Nunito"/>
                <a:sym typeface="Nunito"/>
              </a:rPr>
              <a:t> Overfitting indicates that the model might be too tailored to the specific dataset, without considering broader trends that could be more applicable to unseen data. For Delta, this could mean that they need a model that accounts for different stages of customer engagement, avoiding overly complex models that do not generalize well. Regularization, more varied data, or focusing on simpler models could be beneficial for Delta’s customer segmentation and engagement strategies</a:t>
            </a:r>
            <a:endParaRPr sz="1300">
              <a:solidFill>
                <a:schemeClr val="lt1"/>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txBox="1"/>
          <p:nvPr>
            <p:ph type="ctrTitle"/>
          </p:nvPr>
        </p:nvSpPr>
        <p:spPr>
          <a:xfrm>
            <a:off x="128900" y="132600"/>
            <a:ext cx="6257100" cy="1358100"/>
          </a:xfrm>
          <a:prstGeom prst="rect">
            <a:avLst/>
          </a:prstGeom>
          <a:effectLst>
            <a:outerShdw blurRad="57150" rotWithShape="0" algn="bl" dir="21540000" dist="19050">
              <a:srgbClr val="000000"/>
            </a:outerShdw>
          </a:effectLst>
        </p:spPr>
        <p:txBody>
          <a:bodyPr anchorCtr="0" anchor="ctr" bIns="91425" lIns="91425" spcFirstLastPara="1" rIns="91425" wrap="square" tIns="91425">
            <a:normAutofit/>
          </a:bodyPr>
          <a:lstStyle/>
          <a:p>
            <a:pPr indent="0" lvl="0" marL="0" rtl="0" algn="l">
              <a:spcBef>
                <a:spcPts val="0"/>
              </a:spcBef>
              <a:spcAft>
                <a:spcPts val="0"/>
              </a:spcAft>
              <a:buNone/>
            </a:pPr>
            <a:r>
              <a:rPr lang="en"/>
              <a:t>6. </a:t>
            </a:r>
            <a:r>
              <a:rPr lang="en"/>
              <a:t>What Should Delta Airlines Do Next?</a:t>
            </a:r>
            <a:endParaRPr/>
          </a:p>
        </p:txBody>
      </p:sp>
      <p:sp>
        <p:nvSpPr>
          <p:cNvPr id="332" name="Google Shape;332;p21"/>
          <p:cNvSpPr txBox="1"/>
          <p:nvPr/>
        </p:nvSpPr>
        <p:spPr>
          <a:xfrm>
            <a:off x="558200" y="1345225"/>
            <a:ext cx="7014900" cy="3721200"/>
          </a:xfrm>
          <a:prstGeom prst="rect">
            <a:avLst/>
          </a:prstGeom>
          <a:solidFill>
            <a:schemeClr val="accent1"/>
          </a:solid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Nunito"/>
              <a:buChar char="❏"/>
            </a:pPr>
            <a:r>
              <a:rPr b="1" lang="en" sz="1300" u="sng">
                <a:solidFill>
                  <a:schemeClr val="lt1"/>
                </a:solidFill>
                <a:latin typeface="Nunito"/>
                <a:ea typeface="Nunito"/>
                <a:cs typeface="Nunito"/>
                <a:sym typeface="Nunito"/>
              </a:rPr>
              <a:t>Customer Segmentation:</a:t>
            </a:r>
            <a:r>
              <a:rPr lang="en" sz="1300">
                <a:solidFill>
                  <a:schemeClr val="lt1"/>
                </a:solidFill>
                <a:latin typeface="Nunito"/>
                <a:ea typeface="Nunito"/>
                <a:cs typeface="Nunito"/>
                <a:sym typeface="Nunito"/>
              </a:rPr>
              <a:t> Delta should segment customers based on account age and spending patterns. Customers who have been with Delta for a longer time but spend less on add-ons could be targeted with personalized offers or loyalty programs to increase their engagement and spending.</a:t>
            </a:r>
            <a:endParaRPr sz="1300">
              <a:solidFill>
                <a:schemeClr val="lt1"/>
              </a:solidFill>
              <a:latin typeface="Nunito"/>
              <a:ea typeface="Nunito"/>
              <a:cs typeface="Nunito"/>
              <a:sym typeface="Nunito"/>
            </a:endParaRPr>
          </a:p>
          <a:p>
            <a:pPr indent="0" lvl="0" marL="457200" rtl="0" algn="l">
              <a:spcBef>
                <a:spcPts val="0"/>
              </a:spcBef>
              <a:spcAft>
                <a:spcPts val="0"/>
              </a:spcAft>
              <a:buNone/>
            </a:pPr>
            <a:r>
              <a:t/>
            </a:r>
            <a:endParaRPr sz="1300">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b="1" lang="en" sz="1300" u="sng">
                <a:solidFill>
                  <a:schemeClr val="lt1"/>
                </a:solidFill>
                <a:latin typeface="Nunito"/>
                <a:ea typeface="Nunito"/>
                <a:cs typeface="Nunito"/>
                <a:sym typeface="Nunito"/>
              </a:rPr>
              <a:t>Predictive Modeling:</a:t>
            </a:r>
            <a:r>
              <a:rPr lang="en" sz="1300">
                <a:solidFill>
                  <a:schemeClr val="lt1"/>
                </a:solidFill>
                <a:latin typeface="Nunito"/>
                <a:ea typeface="Nunito"/>
                <a:cs typeface="Nunito"/>
                <a:sym typeface="Nunito"/>
              </a:rPr>
              <a:t> Based on the covariance and scatterplot results, Delta could use predictive models that help anticipate which customers are at risk of attrition (long-term but disengaged customers) and focus retention efforts on these customers. Regularization methods should be used to avoid overfitting. </a:t>
            </a:r>
            <a:endParaRPr sz="1300">
              <a:solidFill>
                <a:schemeClr val="lt1"/>
              </a:solidFill>
              <a:latin typeface="Nunito"/>
              <a:ea typeface="Nunito"/>
              <a:cs typeface="Nunito"/>
              <a:sym typeface="Nunito"/>
            </a:endParaRPr>
          </a:p>
          <a:p>
            <a:pPr indent="0" lvl="0" marL="457200" rtl="0" algn="l">
              <a:spcBef>
                <a:spcPts val="0"/>
              </a:spcBef>
              <a:spcAft>
                <a:spcPts val="0"/>
              </a:spcAft>
              <a:buNone/>
            </a:pPr>
            <a:r>
              <a:t/>
            </a:r>
            <a:endParaRPr sz="1300">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b="1" lang="en" sz="1300" u="sng">
                <a:solidFill>
                  <a:schemeClr val="lt1"/>
                </a:solidFill>
                <a:latin typeface="Nunito"/>
                <a:ea typeface="Nunito"/>
                <a:cs typeface="Nunito"/>
                <a:sym typeface="Nunito"/>
              </a:rPr>
              <a:t>Data Strategy:</a:t>
            </a:r>
            <a:r>
              <a:rPr lang="en" sz="1300">
                <a:solidFill>
                  <a:schemeClr val="lt1"/>
                </a:solidFill>
                <a:latin typeface="Nunito"/>
                <a:ea typeface="Nunito"/>
                <a:cs typeface="Nunito"/>
                <a:sym typeface="Nunito"/>
              </a:rPr>
              <a:t> Delta should integrate siloed data sources and create a unified CRM system that captures customer behaviors at various points in their journey. This will allow for more accurate predictions, enhanced engagement strategies, and a tailored business plan for customer retention and loyalty. </a:t>
            </a:r>
            <a:endParaRPr sz="1300">
              <a:solidFill>
                <a:schemeClr val="lt1"/>
              </a:solidFill>
              <a:latin typeface="Nunito"/>
              <a:ea typeface="Nunito"/>
              <a:cs typeface="Nunito"/>
              <a:sym typeface="Nunito"/>
            </a:endParaRPr>
          </a:p>
          <a:p>
            <a:pPr indent="0" lvl="0" marL="457200" rtl="0" algn="l">
              <a:spcBef>
                <a:spcPts val="0"/>
              </a:spcBef>
              <a:spcAft>
                <a:spcPts val="0"/>
              </a:spcAft>
              <a:buNone/>
            </a:pPr>
            <a:r>
              <a:t/>
            </a:r>
            <a:endParaRPr sz="1300">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b="1" lang="en" sz="1300" u="sng">
                <a:solidFill>
                  <a:schemeClr val="lt1"/>
                </a:solidFill>
                <a:latin typeface="Nunito"/>
                <a:ea typeface="Nunito"/>
                <a:cs typeface="Nunito"/>
                <a:sym typeface="Nunito"/>
              </a:rPr>
              <a:t>Five-Year Strategy:</a:t>
            </a:r>
            <a:r>
              <a:rPr lang="en" sz="1300">
                <a:solidFill>
                  <a:schemeClr val="lt1"/>
                </a:solidFill>
                <a:latin typeface="Nunito"/>
                <a:ea typeface="Nunito"/>
                <a:cs typeface="Nunito"/>
                <a:sym typeface="Nunito"/>
              </a:rPr>
              <a:t> The business strategy should incorporate AI-driven insights about customer behavior, focusing on personalized experiences that can drive greater add-on spending and customer satisfaction over time.</a:t>
            </a:r>
            <a:endParaRPr sz="1300">
              <a:solidFill>
                <a:schemeClr val="lt1"/>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