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594739" y="1594239"/>
            <a:ext cx="7098522" cy="7098522"/>
          </a:xfrm>
          <a:custGeom>
            <a:avLst/>
            <a:gdLst/>
            <a:ahLst/>
            <a:cxnLst/>
            <a:rect r="r" b="b" t="t" l="l"/>
            <a:pathLst>
              <a:path h="7098522" w="7098522">
                <a:moveTo>
                  <a:pt x="0" y="0"/>
                </a:moveTo>
                <a:lnTo>
                  <a:pt x="7098522" y="0"/>
                </a:lnTo>
                <a:lnTo>
                  <a:pt x="7098522" y="7098522"/>
                </a:lnTo>
                <a:lnTo>
                  <a:pt x="0" y="709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0301" y="2206143"/>
            <a:ext cx="16932565" cy="482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3"/>
              </a:lnSpc>
            </a:pPr>
            <a:r>
              <a:rPr lang="en-US" sz="90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Science for Predicting </a:t>
            </a:r>
          </a:p>
          <a:p>
            <a:pPr algn="ctr">
              <a:lnSpc>
                <a:spcPts val="12613"/>
              </a:lnSpc>
            </a:pPr>
            <a:r>
              <a:rPr lang="en-US" sz="900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Term Deposit Subscriptions in Banking Marketing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11960" y="8797224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nunna_p@me.iitr.ac.in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97224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Nunna Pooja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5590449" y="925830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984383" y="911529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50313" y="2152914"/>
            <a:ext cx="7908987" cy="5981171"/>
          </a:xfrm>
          <a:custGeom>
            <a:avLst/>
            <a:gdLst/>
            <a:ahLst/>
            <a:cxnLst/>
            <a:rect r="r" b="b" t="t" l="l"/>
            <a:pathLst>
              <a:path h="5981171" w="7908987">
                <a:moveTo>
                  <a:pt x="0" y="0"/>
                </a:moveTo>
                <a:lnTo>
                  <a:pt x="7908987" y="0"/>
                </a:lnTo>
                <a:lnTo>
                  <a:pt x="7908987" y="5981172"/>
                </a:lnTo>
                <a:lnTo>
                  <a:pt x="0" y="5981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31404" y="4394473"/>
            <a:ext cx="6674476" cy="318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077" indent="-277038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Positive Correlations: Duration, Previous Campaign Success.</a:t>
            </a:r>
          </a:p>
          <a:p>
            <a:pPr algn="just" marL="554077" indent="-277038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Neg</a:t>
            </a: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ative Correlations: Number of Contacts, Days Passed.</a:t>
            </a:r>
          </a:p>
          <a:p>
            <a:pPr algn="just" marL="554077" indent="-277038" lvl="1">
              <a:lnSpc>
                <a:spcPts val="3592"/>
              </a:lnSpc>
              <a:spcBef>
                <a:spcPct val="0"/>
              </a:spcBef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Significant Correlation: Age, Balance.</a:t>
            </a:r>
          </a:p>
          <a:p>
            <a:pPr algn="just">
              <a:lnSpc>
                <a:spcPts val="3592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88975" y="1805398"/>
            <a:ext cx="7555025" cy="292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8"/>
              </a:lnSpc>
            </a:pPr>
            <a:r>
              <a:rPr lang="en-US" sz="54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Correlations with Subscription Likelihood</a:t>
            </a:r>
          </a:p>
          <a:p>
            <a:pPr algn="just">
              <a:lnSpc>
                <a:spcPts val="564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1FF">
                    <a:alpha val="86000"/>
                  </a:srgbClr>
                </a:gs>
                <a:gs pos="50000">
                  <a:srgbClr val="001496">
                    <a:alpha val="86000"/>
                  </a:srgbClr>
                </a:gs>
                <a:gs pos="100000">
                  <a:srgbClr val="000F70">
                    <a:alpha val="8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39908" y="2165933"/>
            <a:ext cx="6608184" cy="6602071"/>
          </a:xfrm>
          <a:custGeom>
            <a:avLst/>
            <a:gdLst/>
            <a:ahLst/>
            <a:cxnLst/>
            <a:rect r="r" b="b" t="t" l="l"/>
            <a:pathLst>
              <a:path h="6602071" w="6608184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4479" y="2257873"/>
            <a:ext cx="12597633" cy="370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Key Insights and Suggestions</a:t>
            </a:r>
          </a:p>
          <a:p>
            <a:pPr algn="ctr">
              <a:lnSpc>
                <a:spcPts val="941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91777" y="4962587"/>
            <a:ext cx="10123037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Focus on younger, educated clients with good financial standing.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Prioritize clients with successful previous campaign outcomes.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 campaign duration for better results.</a:t>
            </a:r>
          </a:p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Avoid targeting clients with excessive contacts to reduce costs.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8797224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Nunna Pooja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11960" y="8797224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nunna_p@me.iitr.ac.in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96029" y="880674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53485" y="6924683"/>
            <a:ext cx="15505815" cy="129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sz="24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Data-driven insights can enhance the effectiveness of telephonic marketing campaigns, improving client engagement and subscription rates.</a:t>
            </a:r>
          </a:p>
          <a:p>
            <a:pPr algn="just">
              <a:lnSpc>
                <a:spcPts val="34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4512" y="2520315"/>
            <a:ext cx="5961378" cy="6318882"/>
            <a:chOff x="0" y="0"/>
            <a:chExt cx="923573" cy="978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3573" cy="978960"/>
            </a:xfrm>
            <a:custGeom>
              <a:avLst/>
              <a:gdLst/>
              <a:ahLst/>
              <a:cxnLst/>
              <a:rect r="r" b="b" t="t" l="l"/>
              <a:pathLst>
                <a:path h="978960" w="923573">
                  <a:moveTo>
                    <a:pt x="103894" y="0"/>
                  </a:moveTo>
                  <a:lnTo>
                    <a:pt x="819679" y="0"/>
                  </a:lnTo>
                  <a:cubicBezTo>
                    <a:pt x="847233" y="0"/>
                    <a:pt x="873659" y="10946"/>
                    <a:pt x="893143" y="30430"/>
                  </a:cubicBezTo>
                  <a:cubicBezTo>
                    <a:pt x="912627" y="49914"/>
                    <a:pt x="923573" y="76340"/>
                    <a:pt x="923573" y="103894"/>
                  </a:cubicBezTo>
                  <a:lnTo>
                    <a:pt x="923573" y="875066"/>
                  </a:lnTo>
                  <a:cubicBezTo>
                    <a:pt x="923573" y="902620"/>
                    <a:pt x="912627" y="929046"/>
                    <a:pt x="893143" y="948530"/>
                  </a:cubicBezTo>
                  <a:cubicBezTo>
                    <a:pt x="873659" y="968014"/>
                    <a:pt x="847233" y="978960"/>
                    <a:pt x="819679" y="978960"/>
                  </a:cubicBezTo>
                  <a:lnTo>
                    <a:pt x="103894" y="978960"/>
                  </a:lnTo>
                  <a:cubicBezTo>
                    <a:pt x="76340" y="978960"/>
                    <a:pt x="49914" y="968014"/>
                    <a:pt x="30430" y="948530"/>
                  </a:cubicBezTo>
                  <a:cubicBezTo>
                    <a:pt x="10946" y="929046"/>
                    <a:pt x="0" y="902620"/>
                    <a:pt x="0" y="875066"/>
                  </a:cubicBezTo>
                  <a:lnTo>
                    <a:pt x="0" y="103894"/>
                  </a:lnTo>
                  <a:cubicBezTo>
                    <a:pt x="0" y="76340"/>
                    <a:pt x="10946" y="49914"/>
                    <a:pt x="30430" y="30430"/>
                  </a:cubicBezTo>
                  <a:cubicBezTo>
                    <a:pt x="49914" y="10946"/>
                    <a:pt x="76340" y="0"/>
                    <a:pt x="103894" y="0"/>
                  </a:cubicBezTo>
                  <a:close/>
                </a:path>
              </a:pathLst>
            </a:custGeom>
            <a:blipFill>
              <a:blip r:embed="rId3"/>
              <a:stretch>
                <a:fillRect l="-29547" t="0" r="-29547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65286" y="7200900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85134" y="2373150"/>
            <a:ext cx="8966252" cy="326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288"/>
              </a:lnSpc>
            </a:pPr>
            <a:r>
              <a:rPr lang="en-US" sz="797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Banking Dataset Analysis</a:t>
            </a:r>
          </a:p>
          <a:p>
            <a:pPr algn="just">
              <a:lnSpc>
                <a:spcPts val="828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21316" y="5086350"/>
            <a:ext cx="6677185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dataset is related to direct marketing campaigns of a Portuguese banking institution.</a:t>
            </a:r>
          </a:p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Objective: Predict whether a client will subscribe to a term deposit.</a:t>
            </a:r>
          </a:p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Includes client demographics, financial data, and campaign details.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75693" y="1864951"/>
            <a:ext cx="5389372" cy="6508903"/>
            <a:chOff x="0" y="0"/>
            <a:chExt cx="834955" cy="10083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4955" cy="1008399"/>
            </a:xfrm>
            <a:custGeom>
              <a:avLst/>
              <a:gdLst/>
              <a:ahLst/>
              <a:cxnLst/>
              <a:rect r="r" b="b" t="t" l="l"/>
              <a:pathLst>
                <a:path h="1008399" w="834955">
                  <a:moveTo>
                    <a:pt x="114921" y="0"/>
                  </a:moveTo>
                  <a:lnTo>
                    <a:pt x="720033" y="0"/>
                  </a:lnTo>
                  <a:cubicBezTo>
                    <a:pt x="750512" y="0"/>
                    <a:pt x="779743" y="12108"/>
                    <a:pt x="801295" y="33660"/>
                  </a:cubicBezTo>
                  <a:cubicBezTo>
                    <a:pt x="822847" y="55212"/>
                    <a:pt x="834955" y="84442"/>
                    <a:pt x="834955" y="114921"/>
                  </a:cubicBezTo>
                  <a:lnTo>
                    <a:pt x="834955" y="893478"/>
                  </a:lnTo>
                  <a:cubicBezTo>
                    <a:pt x="834955" y="956947"/>
                    <a:pt x="783503" y="1008399"/>
                    <a:pt x="720033" y="1008399"/>
                  </a:cubicBezTo>
                  <a:lnTo>
                    <a:pt x="114921" y="1008399"/>
                  </a:lnTo>
                  <a:cubicBezTo>
                    <a:pt x="84442" y="1008399"/>
                    <a:pt x="55212" y="996292"/>
                    <a:pt x="33660" y="974740"/>
                  </a:cubicBezTo>
                  <a:cubicBezTo>
                    <a:pt x="12108" y="953188"/>
                    <a:pt x="0" y="923957"/>
                    <a:pt x="0" y="893478"/>
                  </a:cubicBezTo>
                  <a:lnTo>
                    <a:pt x="0" y="114921"/>
                  </a:lnTo>
                  <a:cubicBezTo>
                    <a:pt x="0" y="84442"/>
                    <a:pt x="12108" y="55212"/>
                    <a:pt x="33660" y="33660"/>
                  </a:cubicBezTo>
                  <a:cubicBezTo>
                    <a:pt x="55212" y="12108"/>
                    <a:pt x="84442" y="0"/>
                    <a:pt x="114921" y="0"/>
                  </a:cubicBezTo>
                  <a:close/>
                </a:path>
              </a:pathLst>
            </a:custGeom>
            <a:blipFill>
              <a:blip r:embed="rId3"/>
              <a:stretch>
                <a:fillRect l="-91735" t="0" r="-2277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51077" y="1912576"/>
            <a:ext cx="8487068" cy="370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14"/>
              </a:lnSpc>
            </a:pPr>
            <a:r>
              <a:rPr lang="en-US" sz="905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Details</a:t>
            </a:r>
          </a:p>
          <a:p>
            <a:pPr algn="l">
              <a:lnSpc>
                <a:spcPts val="941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651077" y="5052727"/>
            <a:ext cx="9259553" cy="2755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0287" indent="-280144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Rows: 45,211</a:t>
            </a:r>
          </a:p>
          <a:p>
            <a:pPr algn="just" marL="560287" indent="-280144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Columns: 18</a:t>
            </a:r>
          </a:p>
          <a:p>
            <a:pPr algn="just" marL="560287" indent="-280144" lvl="1">
              <a:lnSpc>
                <a:spcPts val="3633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Timeframe: May 2008 – November 2010</a:t>
            </a:r>
          </a:p>
          <a:p>
            <a:pPr algn="just" marL="560287" indent="-280144" lvl="1">
              <a:lnSpc>
                <a:spcPts val="3633"/>
              </a:lnSpc>
              <a:spcBef>
                <a:spcPct val="0"/>
              </a:spcBef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Key Features: Age, Job, Marital Status, Education, Default, Balance, Housing Loan, Loan, etc.</a:t>
            </a:r>
          </a:p>
          <a:p>
            <a:pPr algn="just">
              <a:lnSpc>
                <a:spcPts val="36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83452" y="2918172"/>
            <a:ext cx="7475848" cy="4111717"/>
          </a:xfrm>
          <a:custGeom>
            <a:avLst/>
            <a:gdLst/>
            <a:ahLst/>
            <a:cxnLst/>
            <a:rect r="r" b="b" t="t" l="l"/>
            <a:pathLst>
              <a:path h="4111717" w="7475848">
                <a:moveTo>
                  <a:pt x="0" y="0"/>
                </a:moveTo>
                <a:lnTo>
                  <a:pt x="7475848" y="0"/>
                </a:lnTo>
                <a:lnTo>
                  <a:pt x="7475848" y="4111717"/>
                </a:lnTo>
                <a:lnTo>
                  <a:pt x="0" y="41117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88898" y="2667416"/>
            <a:ext cx="9624802" cy="299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9"/>
              </a:lnSpc>
            </a:pPr>
            <a:r>
              <a:rPr lang="en-US" sz="73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Age Distribution Among Clients</a:t>
            </a:r>
          </a:p>
          <a:p>
            <a:pPr algn="l">
              <a:lnSpc>
                <a:spcPts val="760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88898" y="5048250"/>
            <a:ext cx="7773112" cy="220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913" indent="-333457" lvl="1">
              <a:lnSpc>
                <a:spcPts val="4324"/>
              </a:lnSpc>
              <a:buFont typeface="Arial"/>
              <a:buChar char="•"/>
            </a:pPr>
            <a:r>
              <a:rPr lang="en-US" sz="30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Age ranges from 18 to 95 years.</a:t>
            </a:r>
          </a:p>
          <a:p>
            <a:pPr algn="just" marL="666913" indent="-333457" lvl="1">
              <a:lnSpc>
                <a:spcPts val="4324"/>
              </a:lnSpc>
              <a:spcBef>
                <a:spcPct val="0"/>
              </a:spcBef>
              <a:buFont typeface="Arial"/>
              <a:buChar char="•"/>
            </a:pPr>
            <a:r>
              <a:rPr lang="en-US" sz="30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Most clients fall between 30 and 40 years of age.</a:t>
            </a:r>
          </a:p>
          <a:p>
            <a:pPr algn="just">
              <a:lnSpc>
                <a:spcPts val="432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3056164"/>
            <a:ext cx="7611266" cy="3880400"/>
          </a:xfrm>
          <a:custGeom>
            <a:avLst/>
            <a:gdLst/>
            <a:ahLst/>
            <a:cxnLst/>
            <a:rect r="r" b="b" t="t" l="l"/>
            <a:pathLst>
              <a:path h="3880400" w="7611266">
                <a:moveTo>
                  <a:pt x="0" y="0"/>
                </a:moveTo>
                <a:lnTo>
                  <a:pt x="7611266" y="0"/>
                </a:lnTo>
                <a:lnTo>
                  <a:pt x="7611266" y="3880400"/>
                </a:lnTo>
                <a:lnTo>
                  <a:pt x="0" y="388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705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46590" y="2393598"/>
            <a:ext cx="7868788" cy="5206007"/>
          </a:xfrm>
          <a:custGeom>
            <a:avLst/>
            <a:gdLst/>
            <a:ahLst/>
            <a:cxnLst/>
            <a:rect r="r" b="b" t="t" l="l"/>
            <a:pathLst>
              <a:path h="5206007" w="7868788">
                <a:moveTo>
                  <a:pt x="0" y="0"/>
                </a:moveTo>
                <a:lnTo>
                  <a:pt x="7868788" y="0"/>
                </a:lnTo>
                <a:lnTo>
                  <a:pt x="7868788" y="5206007"/>
                </a:lnTo>
                <a:lnTo>
                  <a:pt x="0" y="5206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27192"/>
            <a:ext cx="15507979" cy="18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5"/>
              </a:lnSpc>
            </a:pPr>
            <a:r>
              <a:rPr lang="en-US" sz="670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Job Type and Marital Status</a:t>
            </a:r>
          </a:p>
          <a:p>
            <a:pPr algn="l">
              <a:lnSpc>
                <a:spcPts val="69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83859" y="7123326"/>
            <a:ext cx="7638337" cy="177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0809" indent="-360405" lvl="1">
              <a:lnSpc>
                <a:spcPts val="4674"/>
              </a:lnSpc>
              <a:spcBef>
                <a:spcPct val="0"/>
              </a:spcBef>
              <a:buFont typeface="Arial"/>
              <a:buChar char="•"/>
            </a:pPr>
            <a:r>
              <a:rPr lang="en-US" sz="33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Job Types: Management, Blue-collar, and Technician.</a:t>
            </a:r>
          </a:p>
          <a:p>
            <a:pPr algn="just">
              <a:lnSpc>
                <a:spcPts val="467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346590" y="7713905"/>
            <a:ext cx="8618234" cy="1182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4"/>
              </a:lnSpc>
            </a:pPr>
            <a:r>
              <a:rPr lang="en-US" sz="33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Marital Status: ~60% Married, ~30% Single, ~10% Divorced.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99687" y="5806202"/>
            <a:ext cx="3129948" cy="3290048"/>
          </a:xfrm>
          <a:custGeom>
            <a:avLst/>
            <a:gdLst/>
            <a:ahLst/>
            <a:cxnLst/>
            <a:rect r="r" b="b" t="t" l="l"/>
            <a:pathLst>
              <a:path h="3290048" w="3129948">
                <a:moveTo>
                  <a:pt x="0" y="0"/>
                </a:moveTo>
                <a:lnTo>
                  <a:pt x="3129948" y="0"/>
                </a:lnTo>
                <a:lnTo>
                  <a:pt x="3129948" y="3290047"/>
                </a:lnTo>
                <a:lnTo>
                  <a:pt x="0" y="3290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924944" y="5834644"/>
            <a:ext cx="3087018" cy="3261605"/>
          </a:xfrm>
          <a:custGeom>
            <a:avLst/>
            <a:gdLst/>
            <a:ahLst/>
            <a:cxnLst/>
            <a:rect r="r" b="b" t="t" l="l"/>
            <a:pathLst>
              <a:path h="3261605" w="3087018">
                <a:moveTo>
                  <a:pt x="0" y="0"/>
                </a:moveTo>
                <a:lnTo>
                  <a:pt x="3087018" y="0"/>
                </a:lnTo>
                <a:lnTo>
                  <a:pt x="3087018" y="3261605"/>
                </a:lnTo>
                <a:lnTo>
                  <a:pt x="0" y="3261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99687" y="503541"/>
            <a:ext cx="6912275" cy="5076556"/>
          </a:xfrm>
          <a:custGeom>
            <a:avLst/>
            <a:gdLst/>
            <a:ahLst/>
            <a:cxnLst/>
            <a:rect r="r" b="b" t="t" l="l"/>
            <a:pathLst>
              <a:path h="5076556" w="6912275">
                <a:moveTo>
                  <a:pt x="0" y="0"/>
                </a:moveTo>
                <a:lnTo>
                  <a:pt x="6912275" y="0"/>
                </a:lnTo>
                <a:lnTo>
                  <a:pt x="6912275" y="5076556"/>
                </a:lnTo>
                <a:lnTo>
                  <a:pt x="0" y="5076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88898" y="541641"/>
            <a:ext cx="9624802" cy="299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9"/>
              </a:lnSpc>
            </a:pPr>
            <a:r>
              <a:rPr lang="en-US" sz="73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Characteristics</a:t>
            </a:r>
          </a:p>
          <a:p>
            <a:pPr algn="l">
              <a:lnSpc>
                <a:spcPts val="760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22739" y="2811123"/>
            <a:ext cx="7921261" cy="590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0527" indent="-360263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 Yearly Balance: Range from negative to high positive values.</a:t>
            </a:r>
          </a:p>
          <a:p>
            <a:pPr algn="just" marL="720527" indent="-360263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33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lients with Default: ~2% of total clients.</a:t>
            </a:r>
          </a:p>
          <a:p>
            <a:pPr algn="just" marL="720527" indent="-360263" lvl="1">
              <a:lnSpc>
                <a:spcPts val="4672"/>
              </a:lnSpc>
              <a:buFont typeface="Arial"/>
              <a:buChar char="•"/>
            </a:pPr>
            <a:r>
              <a:rPr lang="en-US" sz="33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Housing Loans: ~56% have housing loans.</a:t>
            </a:r>
          </a:p>
          <a:p>
            <a:pPr algn="just" marL="720527" indent="-360263" lvl="1">
              <a:lnSpc>
                <a:spcPts val="4672"/>
              </a:lnSpc>
              <a:spcBef>
                <a:spcPct val="0"/>
              </a:spcBef>
              <a:buFont typeface="Arial"/>
              <a:buChar char="•"/>
            </a:pPr>
            <a:r>
              <a:rPr lang="en-US" sz="33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 Loans: ~16% have personal loans.</a:t>
            </a:r>
          </a:p>
          <a:p>
            <a:pPr algn="just">
              <a:lnSpc>
                <a:spcPts val="46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5731" y="3240532"/>
            <a:ext cx="7662371" cy="5876246"/>
          </a:xfrm>
          <a:custGeom>
            <a:avLst/>
            <a:gdLst/>
            <a:ahLst/>
            <a:cxnLst/>
            <a:rect r="r" b="b" t="t" l="l"/>
            <a:pathLst>
              <a:path h="5876246" w="7662371">
                <a:moveTo>
                  <a:pt x="0" y="0"/>
                </a:moveTo>
                <a:lnTo>
                  <a:pt x="7662370" y="0"/>
                </a:lnTo>
                <a:lnTo>
                  <a:pt x="7662370" y="5876246"/>
                </a:lnTo>
                <a:lnTo>
                  <a:pt x="0" y="5876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4198" y="731998"/>
            <a:ext cx="7450867" cy="5917470"/>
          </a:xfrm>
          <a:custGeom>
            <a:avLst/>
            <a:gdLst/>
            <a:ahLst/>
            <a:cxnLst/>
            <a:rect r="r" b="b" t="t" l="l"/>
            <a:pathLst>
              <a:path h="5917470" w="7450867">
                <a:moveTo>
                  <a:pt x="0" y="0"/>
                </a:moveTo>
                <a:lnTo>
                  <a:pt x="7450867" y="0"/>
                </a:lnTo>
                <a:lnTo>
                  <a:pt x="7450867" y="5917470"/>
                </a:lnTo>
                <a:lnTo>
                  <a:pt x="0" y="591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04538"/>
            <a:ext cx="8125881" cy="288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Campaign Characteristics</a:t>
            </a:r>
          </a:p>
          <a:p>
            <a:pPr algn="just">
              <a:lnSpc>
                <a:spcPts val="731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39964" y="6935077"/>
            <a:ext cx="7919336" cy="316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0429" indent="-275214" lvl="1">
              <a:lnSpc>
                <a:spcPts val="3569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Communication Types: Cellular (70%), Telephone (20%), Unknown (10%).</a:t>
            </a:r>
          </a:p>
          <a:p>
            <a:pPr algn="just" marL="550429" indent="-275214" lvl="1">
              <a:lnSpc>
                <a:spcPts val="3569"/>
              </a:lnSpc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Last Contact Month: Most calls in May, July,August</a:t>
            </a:r>
          </a:p>
          <a:p>
            <a:pPr algn="just" marL="550429" indent="-275214" lvl="1">
              <a:lnSpc>
                <a:spcPts val="3569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Duration of Last Contact: Median duration ~180 seconds.</a:t>
            </a:r>
          </a:p>
          <a:p>
            <a:pPr algn="just">
              <a:lnSpc>
                <a:spcPts val="35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923045" y="2447486"/>
            <a:ext cx="5553836" cy="5553836"/>
          </a:xfrm>
          <a:custGeom>
            <a:avLst/>
            <a:gdLst/>
            <a:ahLst/>
            <a:cxnLst/>
            <a:rect r="r" b="b" t="t" l="l"/>
            <a:pathLst>
              <a:path h="5553836" w="5553836">
                <a:moveTo>
                  <a:pt x="0" y="0"/>
                </a:moveTo>
                <a:lnTo>
                  <a:pt x="5553836" y="0"/>
                </a:lnTo>
                <a:lnTo>
                  <a:pt x="5553836" y="5553836"/>
                </a:lnTo>
                <a:lnTo>
                  <a:pt x="0" y="5553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0985" y="1100137"/>
            <a:ext cx="6384690" cy="368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2"/>
              </a:lnSpc>
            </a:pPr>
            <a:r>
              <a:rPr lang="en-US" sz="681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Previous Campaign Metrics</a:t>
            </a:r>
          </a:p>
          <a:p>
            <a:pPr algn="l">
              <a:lnSpc>
                <a:spcPts val="708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81955" y="4108039"/>
            <a:ext cx="5605099" cy="470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3435" indent="-286717" lvl="1">
              <a:lnSpc>
                <a:spcPts val="3718"/>
              </a:lnSpc>
              <a:buFont typeface="Arial"/>
              <a:buChar char="•"/>
            </a:pPr>
            <a:r>
              <a:rPr lang="en-US" sz="26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Days Passed Since Last Contact: ~85% had no previous contact (-1 days).</a:t>
            </a:r>
          </a:p>
          <a:p>
            <a:pPr algn="just" marL="573435" indent="-286717" lvl="1">
              <a:lnSpc>
                <a:spcPts val="3718"/>
              </a:lnSpc>
              <a:buFont typeface="Arial"/>
              <a:buChar char="•"/>
            </a:pPr>
            <a:r>
              <a:rPr lang="en-US" sz="26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Contacts Before Current Campaign: Majority had 0 or 1 prior contact.</a:t>
            </a:r>
          </a:p>
          <a:p>
            <a:pPr algn="just" marL="573435" indent="-286717" lvl="1">
              <a:lnSpc>
                <a:spcPts val="3718"/>
              </a:lnSpc>
              <a:spcBef>
                <a:spcPct val="0"/>
              </a:spcBef>
              <a:buFont typeface="Arial"/>
              <a:buChar char="•"/>
            </a:pPr>
            <a:r>
              <a:rPr lang="en-US" sz="26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Previous Outcomes: ~65% unknown, ~25% failure, ~10% success.</a:t>
            </a:r>
          </a:p>
          <a:p>
            <a:pPr algn="just">
              <a:lnSpc>
                <a:spcPts val="3718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8455914" y="899987"/>
            <a:ext cx="286001" cy="2860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-3226599" y="8963464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1799360"/>
                </a:moveTo>
                <a:lnTo>
                  <a:pt x="12370599" y="1799360"/>
                </a:lnTo>
                <a:lnTo>
                  <a:pt x="12370599" y="0"/>
                </a:lnTo>
                <a:lnTo>
                  <a:pt x="0" y="0"/>
                </a:lnTo>
                <a:lnTo>
                  <a:pt x="0" y="17993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085" y="665932"/>
            <a:ext cx="6202799" cy="3923270"/>
          </a:xfrm>
          <a:custGeom>
            <a:avLst/>
            <a:gdLst/>
            <a:ahLst/>
            <a:cxnLst/>
            <a:rect r="r" b="b" t="t" l="l"/>
            <a:pathLst>
              <a:path h="3923270" w="6202799">
                <a:moveTo>
                  <a:pt x="0" y="0"/>
                </a:moveTo>
                <a:lnTo>
                  <a:pt x="6202799" y="0"/>
                </a:lnTo>
                <a:lnTo>
                  <a:pt x="6202799" y="3923270"/>
                </a:lnTo>
                <a:lnTo>
                  <a:pt x="0" y="3923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06983" y="1556536"/>
            <a:ext cx="4319588" cy="2732139"/>
          </a:xfrm>
          <a:custGeom>
            <a:avLst/>
            <a:gdLst/>
            <a:ahLst/>
            <a:cxnLst/>
            <a:rect r="r" b="b" t="t" l="l"/>
            <a:pathLst>
              <a:path h="2732139" w="4319588">
                <a:moveTo>
                  <a:pt x="0" y="0"/>
                </a:moveTo>
                <a:lnTo>
                  <a:pt x="4319588" y="0"/>
                </a:lnTo>
                <a:lnTo>
                  <a:pt x="4319588" y="2732139"/>
                </a:lnTo>
                <a:lnTo>
                  <a:pt x="0" y="27321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86970" y="4783173"/>
            <a:ext cx="6328838" cy="4853564"/>
          </a:xfrm>
          <a:custGeom>
            <a:avLst/>
            <a:gdLst/>
            <a:ahLst/>
            <a:cxnLst/>
            <a:rect r="r" b="b" t="t" l="l"/>
            <a:pathLst>
              <a:path h="4853564" w="6328838">
                <a:moveTo>
                  <a:pt x="0" y="0"/>
                </a:moveTo>
                <a:lnTo>
                  <a:pt x="6328838" y="0"/>
                </a:lnTo>
                <a:lnTo>
                  <a:pt x="6328838" y="4853564"/>
                </a:lnTo>
                <a:lnTo>
                  <a:pt x="0" y="48535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-5590449" y="925830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984383" y="911529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2018407"/>
            <a:ext cx="7662371" cy="5876246"/>
          </a:xfrm>
          <a:custGeom>
            <a:avLst/>
            <a:gdLst/>
            <a:ahLst/>
            <a:cxnLst/>
            <a:rect r="r" b="b" t="t" l="l"/>
            <a:pathLst>
              <a:path h="5876246" w="7662371">
                <a:moveTo>
                  <a:pt x="0" y="0"/>
                </a:moveTo>
                <a:lnTo>
                  <a:pt x="7662371" y="0"/>
                </a:lnTo>
                <a:lnTo>
                  <a:pt x="7662371" y="5876245"/>
                </a:lnTo>
                <a:lnTo>
                  <a:pt x="0" y="5876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04105" y="4664593"/>
            <a:ext cx="6674476" cy="2734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077" indent="-277038" lvl="1">
              <a:lnSpc>
                <a:spcPts val="3592"/>
              </a:lnSpc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Term Deposit Subscription Rate: ~11% subscribed.</a:t>
            </a:r>
          </a:p>
          <a:p>
            <a:pPr algn="just" marL="554077" indent="-277038" lvl="1">
              <a:lnSpc>
                <a:spcPts val="3592"/>
              </a:lnSpc>
              <a:spcBef>
                <a:spcPct val="0"/>
              </a:spcBef>
              <a:buFont typeface="Arial"/>
              <a:buChar char="•"/>
            </a:pPr>
            <a:r>
              <a:rPr lang="en-US" sz="25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Majority of subscriptions came from younger, educated clients with positive balances.</a:t>
            </a:r>
          </a:p>
          <a:p>
            <a:pPr algn="just">
              <a:lnSpc>
                <a:spcPts val="3592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4035" y="2349819"/>
            <a:ext cx="7146742" cy="288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US" sz="703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Subscription Insights</a:t>
            </a:r>
          </a:p>
          <a:p>
            <a:pPr algn="just">
              <a:lnSpc>
                <a:spcPts val="731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DAGkyZAamlE</dc:identifier>
  <dcterms:modified xsi:type="dcterms:W3CDTF">2011-08-01T06:04:30Z</dcterms:modified>
  <cp:revision>1</cp:revision>
  <dc:title>Thynk Unlimited</dc:title>
</cp:coreProperties>
</file>