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91" r:id="rId4"/>
    <p:sldId id="263" r:id="rId5"/>
    <p:sldId id="312" r:id="rId6"/>
    <p:sldId id="313" r:id="rId7"/>
    <p:sldId id="314" r:id="rId8"/>
    <p:sldId id="315" r:id="rId9"/>
    <p:sldId id="316" r:id="rId10"/>
    <p:sldId id="264" r:id="rId11"/>
    <p:sldId id="261" r:id="rId12"/>
    <p:sldId id="292" r:id="rId13"/>
    <p:sldId id="293" r:id="rId14"/>
    <p:sldId id="299" r:id="rId15"/>
    <p:sldId id="300" r:id="rId16"/>
    <p:sldId id="301" r:id="rId17"/>
    <p:sldId id="266" r:id="rId18"/>
    <p:sldId id="258" r:id="rId19"/>
    <p:sldId id="276" r:id="rId20"/>
    <p:sldId id="279" r:id="rId21"/>
    <p:sldId id="281" r:id="rId22"/>
    <p:sldId id="283" r:id="rId23"/>
    <p:sldId id="302" r:id="rId24"/>
    <p:sldId id="304" r:id="rId25"/>
    <p:sldId id="310" r:id="rId26"/>
    <p:sldId id="311" r:id="rId27"/>
    <p:sldId id="30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Lindeza" initials="PL" lastIdx="2" clrIdx="0">
    <p:extLst>
      <p:ext uri="{19B8F6BF-5375-455C-9EA6-DF929625EA0E}">
        <p15:presenceInfo xmlns:p15="http://schemas.microsoft.com/office/powerpoint/2012/main" userId="d81dc221a2c8d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3488" autoAdjust="0"/>
  </p:normalViewPr>
  <p:slideViewPr>
    <p:cSldViewPr snapToGrid="0">
      <p:cViewPr varScale="1">
        <p:scale>
          <a:sx n="56" d="100"/>
          <a:sy n="56" d="100"/>
        </p:scale>
        <p:origin x="103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D2C4C-34B8-4BBC-B0D8-5DD57E3D17E9}" type="doc">
      <dgm:prSet loTypeId="urn:microsoft.com/office/officeart/2005/8/layout/radial6" loCatId="relationship" qsTypeId="urn:microsoft.com/office/officeart/2005/8/quickstyle/simple5" qsCatId="simple" csTypeId="urn:microsoft.com/office/officeart/2005/8/colors/colorful1" csCatId="colorful" phldr="1"/>
      <dgm:spPr/>
      <dgm:t>
        <a:bodyPr/>
        <a:lstStyle/>
        <a:p>
          <a:endParaRPr lang="pt-PT"/>
        </a:p>
      </dgm:t>
    </dgm:pt>
    <dgm:pt modelId="{3F5C0AEC-8118-4213-845E-49C0ED90D30F}">
      <dgm:prSet phldrT="[Text]"/>
      <dgm:spPr/>
      <dgm:t>
        <a:bodyPr/>
        <a:lstStyle/>
        <a:p>
          <a:r>
            <a:rPr lang="pt-PT" dirty="0"/>
            <a:t>Consensus</a:t>
          </a:r>
        </a:p>
      </dgm:t>
    </dgm:pt>
    <dgm:pt modelId="{5E9C91F8-0668-4E7E-948A-82A33B214D43}" type="parTrans" cxnId="{6FEB5121-5E0E-441A-B702-E79E0DE50F5D}">
      <dgm:prSet/>
      <dgm:spPr/>
      <dgm:t>
        <a:bodyPr/>
        <a:lstStyle/>
        <a:p>
          <a:endParaRPr lang="pt-PT"/>
        </a:p>
      </dgm:t>
    </dgm:pt>
    <dgm:pt modelId="{BF34463D-8433-4071-A36D-AEABFC41F8DC}" type="sibTrans" cxnId="{6FEB5121-5E0E-441A-B702-E79E0DE50F5D}">
      <dgm:prSet/>
      <dgm:spPr/>
      <dgm:t>
        <a:bodyPr/>
        <a:lstStyle/>
        <a:p>
          <a:endParaRPr lang="pt-PT"/>
        </a:p>
      </dgm:t>
    </dgm:pt>
    <dgm:pt modelId="{4F047A78-8B44-4E44-A633-36FC9AA6A0D6}">
      <dgm:prSet phldrT="[Text]"/>
      <dgm:spPr/>
      <dgm:t>
        <a:bodyPr/>
        <a:lstStyle/>
        <a:p>
          <a:r>
            <a:rPr lang="pt-PT" dirty="0"/>
            <a:t>Index 2</a:t>
          </a:r>
        </a:p>
        <a:p>
          <a:r>
            <a:rPr lang="pt-PT" dirty="0"/>
            <a:t>weight</a:t>
          </a:r>
        </a:p>
      </dgm:t>
    </dgm:pt>
    <dgm:pt modelId="{F5EF594A-51FB-4FC3-806C-EA5BE80D69DA}" type="parTrans" cxnId="{32FC43BE-4FCA-41BB-B46B-A5321A416832}">
      <dgm:prSet/>
      <dgm:spPr/>
      <dgm:t>
        <a:bodyPr/>
        <a:lstStyle/>
        <a:p>
          <a:endParaRPr lang="pt-PT"/>
        </a:p>
      </dgm:t>
    </dgm:pt>
    <dgm:pt modelId="{9955DFD6-E899-4D20-AC70-76FFBCA28194}" type="sibTrans" cxnId="{32FC43BE-4FCA-41BB-B46B-A5321A416832}">
      <dgm:prSet/>
      <dgm:spPr/>
      <dgm:t>
        <a:bodyPr/>
        <a:lstStyle/>
        <a:p>
          <a:endParaRPr lang="pt-PT"/>
        </a:p>
      </dgm:t>
    </dgm:pt>
    <dgm:pt modelId="{ED5999C3-0D58-41B9-B4DF-80BD3B1784ED}">
      <dgm:prSet phldrT="[Text]"/>
      <dgm:spPr/>
      <dgm:t>
        <a:bodyPr/>
        <a:lstStyle/>
        <a:p>
          <a:r>
            <a:rPr lang="pt-PT" dirty="0"/>
            <a:t>Index 3</a:t>
          </a:r>
        </a:p>
        <a:p>
          <a:r>
            <a:rPr lang="pt-PT" dirty="0"/>
            <a:t>weight</a:t>
          </a:r>
        </a:p>
      </dgm:t>
    </dgm:pt>
    <dgm:pt modelId="{C6D737CE-30B2-4CA6-A1B3-3B29BDB76A14}" type="parTrans" cxnId="{773928DC-7926-4911-8ACB-CA0C6778D496}">
      <dgm:prSet/>
      <dgm:spPr/>
      <dgm:t>
        <a:bodyPr/>
        <a:lstStyle/>
        <a:p>
          <a:endParaRPr lang="pt-PT"/>
        </a:p>
      </dgm:t>
    </dgm:pt>
    <dgm:pt modelId="{177CF7AB-F017-4413-BB09-B92BA20B5A0E}" type="sibTrans" cxnId="{773928DC-7926-4911-8ACB-CA0C6778D496}">
      <dgm:prSet/>
      <dgm:spPr/>
      <dgm:t>
        <a:bodyPr/>
        <a:lstStyle/>
        <a:p>
          <a:endParaRPr lang="pt-PT"/>
        </a:p>
      </dgm:t>
    </dgm:pt>
    <dgm:pt modelId="{40A04241-6724-4A5D-8764-7F6A17570063}">
      <dgm:prSet phldrT="[Text]"/>
      <dgm:spPr/>
      <dgm:t>
        <a:bodyPr/>
        <a:lstStyle/>
        <a:p>
          <a:r>
            <a:rPr lang="pt-PT" dirty="0"/>
            <a:t>Index 4</a:t>
          </a:r>
        </a:p>
        <a:p>
          <a:r>
            <a:rPr lang="pt-PT" dirty="0"/>
            <a:t>weight</a:t>
          </a:r>
        </a:p>
      </dgm:t>
    </dgm:pt>
    <dgm:pt modelId="{81C97F11-869F-4A24-AD2F-4EA696B0EFAE}" type="parTrans" cxnId="{54EBA330-BAA6-4852-B3B0-796B90CCF3C9}">
      <dgm:prSet/>
      <dgm:spPr/>
      <dgm:t>
        <a:bodyPr/>
        <a:lstStyle/>
        <a:p>
          <a:endParaRPr lang="pt-PT"/>
        </a:p>
      </dgm:t>
    </dgm:pt>
    <dgm:pt modelId="{90F22032-B4F3-48F6-9C0F-580191184404}" type="sibTrans" cxnId="{54EBA330-BAA6-4852-B3B0-796B90CCF3C9}">
      <dgm:prSet/>
      <dgm:spPr/>
      <dgm:t>
        <a:bodyPr/>
        <a:lstStyle/>
        <a:p>
          <a:endParaRPr lang="pt-PT"/>
        </a:p>
      </dgm:t>
    </dgm:pt>
    <dgm:pt modelId="{F72975CC-BEC4-42BF-9565-45F90BC0930F}">
      <dgm:prSet phldrT="[Text]"/>
      <dgm:spPr/>
      <dgm:t>
        <a:bodyPr/>
        <a:lstStyle/>
        <a:p>
          <a:r>
            <a:rPr lang="pt-PT" dirty="0"/>
            <a:t>Index 1 weight</a:t>
          </a:r>
        </a:p>
      </dgm:t>
    </dgm:pt>
    <dgm:pt modelId="{828210B5-D427-48AF-964D-84DAD9DA216B}" type="parTrans" cxnId="{B203174C-FC99-41C9-B2E6-8B9D8308FA35}">
      <dgm:prSet/>
      <dgm:spPr/>
      <dgm:t>
        <a:bodyPr/>
        <a:lstStyle/>
        <a:p>
          <a:endParaRPr lang="pt-PT"/>
        </a:p>
      </dgm:t>
    </dgm:pt>
    <dgm:pt modelId="{47913794-9FCE-46F6-AC5E-784D451F6B54}" type="sibTrans" cxnId="{B203174C-FC99-41C9-B2E6-8B9D8308FA35}">
      <dgm:prSet/>
      <dgm:spPr/>
      <dgm:t>
        <a:bodyPr/>
        <a:lstStyle/>
        <a:p>
          <a:endParaRPr lang="pt-PT"/>
        </a:p>
      </dgm:t>
    </dgm:pt>
    <dgm:pt modelId="{3988591E-D0F4-4C4C-8CE5-4AC09E169B99}" type="pres">
      <dgm:prSet presAssocID="{784D2C4C-34B8-4BBC-B0D8-5DD57E3D17E9}" presName="Name0" presStyleCnt="0">
        <dgm:presLayoutVars>
          <dgm:chMax val="1"/>
          <dgm:dir/>
          <dgm:animLvl val="ctr"/>
          <dgm:resizeHandles val="exact"/>
        </dgm:presLayoutVars>
      </dgm:prSet>
      <dgm:spPr/>
    </dgm:pt>
    <dgm:pt modelId="{29218B77-88DF-45DD-8E68-58A7D20088F4}" type="pres">
      <dgm:prSet presAssocID="{3F5C0AEC-8118-4213-845E-49C0ED90D30F}" presName="centerShape" presStyleLbl="node0" presStyleIdx="0" presStyleCnt="1"/>
      <dgm:spPr/>
    </dgm:pt>
    <dgm:pt modelId="{5E22DF77-7C19-4A80-97C6-F8E40A8AD630}" type="pres">
      <dgm:prSet presAssocID="{4F047A78-8B44-4E44-A633-36FC9AA6A0D6}" presName="node" presStyleLbl="node1" presStyleIdx="0" presStyleCnt="4">
        <dgm:presLayoutVars>
          <dgm:bulletEnabled val="1"/>
        </dgm:presLayoutVars>
      </dgm:prSet>
      <dgm:spPr/>
    </dgm:pt>
    <dgm:pt modelId="{FDB7F15D-AD86-4BB2-BEC0-FA4A55EB53EF}" type="pres">
      <dgm:prSet presAssocID="{4F047A78-8B44-4E44-A633-36FC9AA6A0D6}" presName="dummy" presStyleCnt="0"/>
      <dgm:spPr/>
    </dgm:pt>
    <dgm:pt modelId="{4B70E220-5988-4B48-B353-8722D5C52688}" type="pres">
      <dgm:prSet presAssocID="{9955DFD6-E899-4D20-AC70-76FFBCA28194}" presName="sibTrans" presStyleLbl="sibTrans2D1" presStyleIdx="0" presStyleCnt="4"/>
      <dgm:spPr/>
    </dgm:pt>
    <dgm:pt modelId="{3C1B5099-3FC9-4FF6-B033-07230EC2F3A4}" type="pres">
      <dgm:prSet presAssocID="{ED5999C3-0D58-41B9-B4DF-80BD3B1784ED}" presName="node" presStyleLbl="node1" presStyleIdx="1" presStyleCnt="4">
        <dgm:presLayoutVars>
          <dgm:bulletEnabled val="1"/>
        </dgm:presLayoutVars>
      </dgm:prSet>
      <dgm:spPr/>
    </dgm:pt>
    <dgm:pt modelId="{75984521-92F2-4E31-83F0-9F4D27E8CE92}" type="pres">
      <dgm:prSet presAssocID="{ED5999C3-0D58-41B9-B4DF-80BD3B1784ED}" presName="dummy" presStyleCnt="0"/>
      <dgm:spPr/>
    </dgm:pt>
    <dgm:pt modelId="{556FF42D-6750-4ED7-8751-13C7E453C289}" type="pres">
      <dgm:prSet presAssocID="{177CF7AB-F017-4413-BB09-B92BA20B5A0E}" presName="sibTrans" presStyleLbl="sibTrans2D1" presStyleIdx="1" presStyleCnt="4"/>
      <dgm:spPr/>
    </dgm:pt>
    <dgm:pt modelId="{DA94E3AF-E7E1-43A5-9827-066340387ADD}" type="pres">
      <dgm:prSet presAssocID="{40A04241-6724-4A5D-8764-7F6A17570063}" presName="node" presStyleLbl="node1" presStyleIdx="2" presStyleCnt="4">
        <dgm:presLayoutVars>
          <dgm:bulletEnabled val="1"/>
        </dgm:presLayoutVars>
      </dgm:prSet>
      <dgm:spPr/>
    </dgm:pt>
    <dgm:pt modelId="{00AFBFA3-2440-4489-96A0-6302918CD9AC}" type="pres">
      <dgm:prSet presAssocID="{40A04241-6724-4A5D-8764-7F6A17570063}" presName="dummy" presStyleCnt="0"/>
      <dgm:spPr/>
    </dgm:pt>
    <dgm:pt modelId="{EA667DFA-34A0-4E51-8A5A-1CB17BA74009}" type="pres">
      <dgm:prSet presAssocID="{90F22032-B4F3-48F6-9C0F-580191184404}" presName="sibTrans" presStyleLbl="sibTrans2D1" presStyleIdx="2" presStyleCnt="4"/>
      <dgm:spPr/>
    </dgm:pt>
    <dgm:pt modelId="{27011BC2-58A3-4FEA-ACBB-DC748336F60E}" type="pres">
      <dgm:prSet presAssocID="{F72975CC-BEC4-42BF-9565-45F90BC0930F}" presName="node" presStyleLbl="node1" presStyleIdx="3" presStyleCnt="4">
        <dgm:presLayoutVars>
          <dgm:bulletEnabled val="1"/>
        </dgm:presLayoutVars>
      </dgm:prSet>
      <dgm:spPr/>
    </dgm:pt>
    <dgm:pt modelId="{A6AE1520-CDEA-4228-A8A9-6623FE359CB6}" type="pres">
      <dgm:prSet presAssocID="{F72975CC-BEC4-42BF-9565-45F90BC0930F}" presName="dummy" presStyleCnt="0"/>
      <dgm:spPr/>
    </dgm:pt>
    <dgm:pt modelId="{F814888A-C087-473C-A53D-1BF0D1C608C2}" type="pres">
      <dgm:prSet presAssocID="{47913794-9FCE-46F6-AC5E-784D451F6B54}" presName="sibTrans" presStyleLbl="sibTrans2D1" presStyleIdx="3" presStyleCnt="4"/>
      <dgm:spPr/>
    </dgm:pt>
  </dgm:ptLst>
  <dgm:cxnLst>
    <dgm:cxn modelId="{6FEB5121-5E0E-441A-B702-E79E0DE50F5D}" srcId="{784D2C4C-34B8-4BBC-B0D8-5DD57E3D17E9}" destId="{3F5C0AEC-8118-4213-845E-49C0ED90D30F}" srcOrd="0" destOrd="0" parTransId="{5E9C91F8-0668-4E7E-948A-82A33B214D43}" sibTransId="{BF34463D-8433-4071-A36D-AEABFC41F8DC}"/>
    <dgm:cxn modelId="{0772552B-7C20-4235-847D-5D416F2AA4AF}" type="presOf" srcId="{ED5999C3-0D58-41B9-B4DF-80BD3B1784ED}" destId="{3C1B5099-3FC9-4FF6-B033-07230EC2F3A4}" srcOrd="0" destOrd="0" presId="urn:microsoft.com/office/officeart/2005/8/layout/radial6"/>
    <dgm:cxn modelId="{54EBA330-BAA6-4852-B3B0-796B90CCF3C9}" srcId="{3F5C0AEC-8118-4213-845E-49C0ED90D30F}" destId="{40A04241-6724-4A5D-8764-7F6A17570063}" srcOrd="2" destOrd="0" parTransId="{81C97F11-869F-4A24-AD2F-4EA696B0EFAE}" sibTransId="{90F22032-B4F3-48F6-9C0F-580191184404}"/>
    <dgm:cxn modelId="{9B019A5B-03FD-4790-8575-4AE09803C8C8}" type="presOf" srcId="{F72975CC-BEC4-42BF-9565-45F90BC0930F}" destId="{27011BC2-58A3-4FEA-ACBB-DC748336F60E}" srcOrd="0" destOrd="0" presId="urn:microsoft.com/office/officeart/2005/8/layout/radial6"/>
    <dgm:cxn modelId="{B203174C-FC99-41C9-B2E6-8B9D8308FA35}" srcId="{3F5C0AEC-8118-4213-845E-49C0ED90D30F}" destId="{F72975CC-BEC4-42BF-9565-45F90BC0930F}" srcOrd="3" destOrd="0" parTransId="{828210B5-D427-48AF-964D-84DAD9DA216B}" sibTransId="{47913794-9FCE-46F6-AC5E-784D451F6B54}"/>
    <dgm:cxn modelId="{4F111D4D-FE39-4B7C-86B3-170E539D0963}" type="presOf" srcId="{177CF7AB-F017-4413-BB09-B92BA20B5A0E}" destId="{556FF42D-6750-4ED7-8751-13C7E453C289}" srcOrd="0" destOrd="0" presId="urn:microsoft.com/office/officeart/2005/8/layout/radial6"/>
    <dgm:cxn modelId="{42A61180-4DC5-47E3-8104-753C70FDAC0E}" type="presOf" srcId="{9955DFD6-E899-4D20-AC70-76FFBCA28194}" destId="{4B70E220-5988-4B48-B353-8722D5C52688}" srcOrd="0" destOrd="0" presId="urn:microsoft.com/office/officeart/2005/8/layout/radial6"/>
    <dgm:cxn modelId="{5FD8E6A1-F7F4-4951-B5B5-8CB2CBB0B771}" type="presOf" srcId="{784D2C4C-34B8-4BBC-B0D8-5DD57E3D17E9}" destId="{3988591E-D0F4-4C4C-8CE5-4AC09E169B99}" srcOrd="0" destOrd="0" presId="urn:microsoft.com/office/officeart/2005/8/layout/radial6"/>
    <dgm:cxn modelId="{06A65DAA-1CE9-4EBA-96C2-A070B1310B0F}" type="presOf" srcId="{40A04241-6724-4A5D-8764-7F6A17570063}" destId="{DA94E3AF-E7E1-43A5-9827-066340387ADD}" srcOrd="0" destOrd="0" presId="urn:microsoft.com/office/officeart/2005/8/layout/radial6"/>
    <dgm:cxn modelId="{32FC43BE-4FCA-41BB-B46B-A5321A416832}" srcId="{3F5C0AEC-8118-4213-845E-49C0ED90D30F}" destId="{4F047A78-8B44-4E44-A633-36FC9AA6A0D6}" srcOrd="0" destOrd="0" parTransId="{F5EF594A-51FB-4FC3-806C-EA5BE80D69DA}" sibTransId="{9955DFD6-E899-4D20-AC70-76FFBCA28194}"/>
    <dgm:cxn modelId="{74D393D8-B1C6-4AD5-BEDE-72B15D5E5793}" type="presOf" srcId="{90F22032-B4F3-48F6-9C0F-580191184404}" destId="{EA667DFA-34A0-4E51-8A5A-1CB17BA74009}" srcOrd="0" destOrd="0" presId="urn:microsoft.com/office/officeart/2005/8/layout/radial6"/>
    <dgm:cxn modelId="{773928DC-7926-4911-8ACB-CA0C6778D496}" srcId="{3F5C0AEC-8118-4213-845E-49C0ED90D30F}" destId="{ED5999C3-0D58-41B9-B4DF-80BD3B1784ED}" srcOrd="1" destOrd="0" parTransId="{C6D737CE-30B2-4CA6-A1B3-3B29BDB76A14}" sibTransId="{177CF7AB-F017-4413-BB09-B92BA20B5A0E}"/>
    <dgm:cxn modelId="{D00E33E2-0B8E-4EC7-96BB-DE3BE9763656}" type="presOf" srcId="{47913794-9FCE-46F6-AC5E-784D451F6B54}" destId="{F814888A-C087-473C-A53D-1BF0D1C608C2}" srcOrd="0" destOrd="0" presId="urn:microsoft.com/office/officeart/2005/8/layout/radial6"/>
    <dgm:cxn modelId="{3020C6F5-858A-42ED-9890-0BB01023F68F}" type="presOf" srcId="{3F5C0AEC-8118-4213-845E-49C0ED90D30F}" destId="{29218B77-88DF-45DD-8E68-58A7D20088F4}" srcOrd="0" destOrd="0" presId="urn:microsoft.com/office/officeart/2005/8/layout/radial6"/>
    <dgm:cxn modelId="{599C3AF9-FC3A-45EF-B0A8-A2AAE3BFE87A}" type="presOf" srcId="{4F047A78-8B44-4E44-A633-36FC9AA6A0D6}" destId="{5E22DF77-7C19-4A80-97C6-F8E40A8AD630}" srcOrd="0" destOrd="0" presId="urn:microsoft.com/office/officeart/2005/8/layout/radial6"/>
    <dgm:cxn modelId="{A36E024C-AC04-48E6-AC62-58772D4FCFB0}" type="presParOf" srcId="{3988591E-D0F4-4C4C-8CE5-4AC09E169B99}" destId="{29218B77-88DF-45DD-8E68-58A7D20088F4}" srcOrd="0" destOrd="0" presId="urn:microsoft.com/office/officeart/2005/8/layout/radial6"/>
    <dgm:cxn modelId="{EE7FD282-BB7C-48E3-8582-FC9E85105DBC}" type="presParOf" srcId="{3988591E-D0F4-4C4C-8CE5-4AC09E169B99}" destId="{5E22DF77-7C19-4A80-97C6-F8E40A8AD630}" srcOrd="1" destOrd="0" presId="urn:microsoft.com/office/officeart/2005/8/layout/radial6"/>
    <dgm:cxn modelId="{108A3820-3E6A-402B-8AD6-BD712E34FB7B}" type="presParOf" srcId="{3988591E-D0F4-4C4C-8CE5-4AC09E169B99}" destId="{FDB7F15D-AD86-4BB2-BEC0-FA4A55EB53EF}" srcOrd="2" destOrd="0" presId="urn:microsoft.com/office/officeart/2005/8/layout/radial6"/>
    <dgm:cxn modelId="{6CA7ADC6-7E2F-4D8D-B6C5-E2E16BF101FE}" type="presParOf" srcId="{3988591E-D0F4-4C4C-8CE5-4AC09E169B99}" destId="{4B70E220-5988-4B48-B353-8722D5C52688}" srcOrd="3" destOrd="0" presId="urn:microsoft.com/office/officeart/2005/8/layout/radial6"/>
    <dgm:cxn modelId="{D050CE62-617B-4D84-9327-A75698084894}" type="presParOf" srcId="{3988591E-D0F4-4C4C-8CE5-4AC09E169B99}" destId="{3C1B5099-3FC9-4FF6-B033-07230EC2F3A4}" srcOrd="4" destOrd="0" presId="urn:microsoft.com/office/officeart/2005/8/layout/radial6"/>
    <dgm:cxn modelId="{94868E86-BF14-4450-8378-BC5DE40A3F7D}" type="presParOf" srcId="{3988591E-D0F4-4C4C-8CE5-4AC09E169B99}" destId="{75984521-92F2-4E31-83F0-9F4D27E8CE92}" srcOrd="5" destOrd="0" presId="urn:microsoft.com/office/officeart/2005/8/layout/radial6"/>
    <dgm:cxn modelId="{1BB84F05-252D-40A3-8E58-213EF478433E}" type="presParOf" srcId="{3988591E-D0F4-4C4C-8CE5-4AC09E169B99}" destId="{556FF42D-6750-4ED7-8751-13C7E453C289}" srcOrd="6" destOrd="0" presId="urn:microsoft.com/office/officeart/2005/8/layout/radial6"/>
    <dgm:cxn modelId="{40C99F9B-D93C-4A44-B4C7-4F5225B80D94}" type="presParOf" srcId="{3988591E-D0F4-4C4C-8CE5-4AC09E169B99}" destId="{DA94E3AF-E7E1-43A5-9827-066340387ADD}" srcOrd="7" destOrd="0" presId="urn:microsoft.com/office/officeart/2005/8/layout/radial6"/>
    <dgm:cxn modelId="{A0A5B6F2-E1E0-4981-A7E1-294E03701C2C}" type="presParOf" srcId="{3988591E-D0F4-4C4C-8CE5-4AC09E169B99}" destId="{00AFBFA3-2440-4489-96A0-6302918CD9AC}" srcOrd="8" destOrd="0" presId="urn:microsoft.com/office/officeart/2005/8/layout/radial6"/>
    <dgm:cxn modelId="{00685656-BD3B-4995-B534-E17DDBDA5D6B}" type="presParOf" srcId="{3988591E-D0F4-4C4C-8CE5-4AC09E169B99}" destId="{EA667DFA-34A0-4E51-8A5A-1CB17BA74009}" srcOrd="9" destOrd="0" presId="urn:microsoft.com/office/officeart/2005/8/layout/radial6"/>
    <dgm:cxn modelId="{EA5E8EF2-55E2-4AC5-B122-E39D7FFBDC45}" type="presParOf" srcId="{3988591E-D0F4-4C4C-8CE5-4AC09E169B99}" destId="{27011BC2-58A3-4FEA-ACBB-DC748336F60E}" srcOrd="10" destOrd="0" presId="urn:microsoft.com/office/officeart/2005/8/layout/radial6"/>
    <dgm:cxn modelId="{F65C43DD-7FB0-4B08-B6C6-A3A32A7D4B1E}" type="presParOf" srcId="{3988591E-D0F4-4C4C-8CE5-4AC09E169B99}" destId="{A6AE1520-CDEA-4228-A8A9-6623FE359CB6}" srcOrd="11" destOrd="0" presId="urn:microsoft.com/office/officeart/2005/8/layout/radial6"/>
    <dgm:cxn modelId="{6B71CECC-5E9F-4254-AE70-68AEEF14567F}" type="presParOf" srcId="{3988591E-D0F4-4C4C-8CE5-4AC09E169B99}" destId="{F814888A-C087-473C-A53D-1BF0D1C608C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4888A-C087-473C-A53D-1BF0D1C608C2}">
      <dsp:nvSpPr>
        <dsp:cNvPr id="0" name=""/>
        <dsp:cNvSpPr/>
      </dsp:nvSpPr>
      <dsp:spPr>
        <a:xfrm>
          <a:off x="3312640" y="463872"/>
          <a:ext cx="3094980" cy="3094980"/>
        </a:xfrm>
        <a:prstGeom prst="blockArc">
          <a:avLst>
            <a:gd name="adj1" fmla="val 10800000"/>
            <a:gd name="adj2" fmla="val 16200000"/>
            <a:gd name="adj3" fmla="val 4637"/>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EA667DFA-34A0-4E51-8A5A-1CB17BA74009}">
      <dsp:nvSpPr>
        <dsp:cNvPr id="0" name=""/>
        <dsp:cNvSpPr/>
      </dsp:nvSpPr>
      <dsp:spPr>
        <a:xfrm>
          <a:off x="3312640" y="463872"/>
          <a:ext cx="3094980" cy="3094980"/>
        </a:xfrm>
        <a:prstGeom prst="blockArc">
          <a:avLst>
            <a:gd name="adj1" fmla="val 5400000"/>
            <a:gd name="adj2" fmla="val 10800000"/>
            <a:gd name="adj3" fmla="val 4637"/>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556FF42D-6750-4ED7-8751-13C7E453C289}">
      <dsp:nvSpPr>
        <dsp:cNvPr id="0" name=""/>
        <dsp:cNvSpPr/>
      </dsp:nvSpPr>
      <dsp:spPr>
        <a:xfrm>
          <a:off x="3312640" y="463872"/>
          <a:ext cx="3094980" cy="3094980"/>
        </a:xfrm>
        <a:prstGeom prst="blockArc">
          <a:avLst>
            <a:gd name="adj1" fmla="val 0"/>
            <a:gd name="adj2" fmla="val 5400000"/>
            <a:gd name="adj3" fmla="val 4637"/>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4B70E220-5988-4B48-B353-8722D5C52688}">
      <dsp:nvSpPr>
        <dsp:cNvPr id="0" name=""/>
        <dsp:cNvSpPr/>
      </dsp:nvSpPr>
      <dsp:spPr>
        <a:xfrm>
          <a:off x="3312640" y="463872"/>
          <a:ext cx="3094980" cy="3094980"/>
        </a:xfrm>
        <a:prstGeom prst="blockArc">
          <a:avLst>
            <a:gd name="adj1" fmla="val 16200000"/>
            <a:gd name="adj2" fmla="val 0"/>
            <a:gd name="adj3" fmla="val 4637"/>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29218B77-88DF-45DD-8E68-58A7D20088F4}">
      <dsp:nvSpPr>
        <dsp:cNvPr id="0" name=""/>
        <dsp:cNvSpPr/>
      </dsp:nvSpPr>
      <dsp:spPr>
        <a:xfrm>
          <a:off x="4148197" y="1299429"/>
          <a:ext cx="1423866" cy="1423866"/>
        </a:xfrm>
        <a:prstGeom prst="ellipse">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pt-PT" sz="1900" kern="1200" dirty="0"/>
            <a:t>Consensus</a:t>
          </a:r>
        </a:p>
      </dsp:txBody>
      <dsp:txXfrm>
        <a:off x="4356717" y="1507949"/>
        <a:ext cx="1006826" cy="1006826"/>
      </dsp:txXfrm>
    </dsp:sp>
    <dsp:sp modelId="{5E22DF77-7C19-4A80-97C6-F8E40A8AD630}">
      <dsp:nvSpPr>
        <dsp:cNvPr id="0" name=""/>
        <dsp:cNvSpPr/>
      </dsp:nvSpPr>
      <dsp:spPr>
        <a:xfrm>
          <a:off x="4361777" y="1400"/>
          <a:ext cx="996706" cy="996706"/>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2</a:t>
          </a:r>
        </a:p>
        <a:p>
          <a:pPr marL="0" lvl="0" indent="0" algn="ctr" defTabSz="755650">
            <a:lnSpc>
              <a:spcPct val="90000"/>
            </a:lnSpc>
            <a:spcBef>
              <a:spcPct val="0"/>
            </a:spcBef>
            <a:spcAft>
              <a:spcPct val="35000"/>
            </a:spcAft>
            <a:buNone/>
          </a:pPr>
          <a:r>
            <a:rPr lang="pt-PT" sz="1700" kern="1200" dirty="0"/>
            <a:t>weight</a:t>
          </a:r>
        </a:p>
      </dsp:txBody>
      <dsp:txXfrm>
        <a:off x="4507741" y="147364"/>
        <a:ext cx="704778" cy="704778"/>
      </dsp:txXfrm>
    </dsp:sp>
    <dsp:sp modelId="{3C1B5099-3FC9-4FF6-B033-07230EC2F3A4}">
      <dsp:nvSpPr>
        <dsp:cNvPr id="0" name=""/>
        <dsp:cNvSpPr/>
      </dsp:nvSpPr>
      <dsp:spPr>
        <a:xfrm>
          <a:off x="5873386" y="1513009"/>
          <a:ext cx="996706" cy="996706"/>
        </a:xfrm>
        <a:prstGeom prst="ellips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3</a:t>
          </a:r>
        </a:p>
        <a:p>
          <a:pPr marL="0" lvl="0" indent="0" algn="ctr" defTabSz="755650">
            <a:lnSpc>
              <a:spcPct val="90000"/>
            </a:lnSpc>
            <a:spcBef>
              <a:spcPct val="0"/>
            </a:spcBef>
            <a:spcAft>
              <a:spcPct val="35000"/>
            </a:spcAft>
            <a:buNone/>
          </a:pPr>
          <a:r>
            <a:rPr lang="pt-PT" sz="1700" kern="1200" dirty="0"/>
            <a:t>weight</a:t>
          </a:r>
        </a:p>
      </dsp:txBody>
      <dsp:txXfrm>
        <a:off x="6019350" y="1658973"/>
        <a:ext cx="704778" cy="704778"/>
      </dsp:txXfrm>
    </dsp:sp>
    <dsp:sp modelId="{DA94E3AF-E7E1-43A5-9827-066340387ADD}">
      <dsp:nvSpPr>
        <dsp:cNvPr id="0" name=""/>
        <dsp:cNvSpPr/>
      </dsp:nvSpPr>
      <dsp:spPr>
        <a:xfrm>
          <a:off x="4361777" y="3024618"/>
          <a:ext cx="996706" cy="996706"/>
        </a:xfrm>
        <a:prstGeom prst="ellipse">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4</a:t>
          </a:r>
        </a:p>
        <a:p>
          <a:pPr marL="0" lvl="0" indent="0" algn="ctr" defTabSz="755650">
            <a:lnSpc>
              <a:spcPct val="90000"/>
            </a:lnSpc>
            <a:spcBef>
              <a:spcPct val="0"/>
            </a:spcBef>
            <a:spcAft>
              <a:spcPct val="35000"/>
            </a:spcAft>
            <a:buNone/>
          </a:pPr>
          <a:r>
            <a:rPr lang="pt-PT" sz="1700" kern="1200" dirty="0"/>
            <a:t>weight</a:t>
          </a:r>
        </a:p>
      </dsp:txBody>
      <dsp:txXfrm>
        <a:off x="4507741" y="3170582"/>
        <a:ext cx="704778" cy="704778"/>
      </dsp:txXfrm>
    </dsp:sp>
    <dsp:sp modelId="{27011BC2-58A3-4FEA-ACBB-DC748336F60E}">
      <dsp:nvSpPr>
        <dsp:cNvPr id="0" name=""/>
        <dsp:cNvSpPr/>
      </dsp:nvSpPr>
      <dsp:spPr>
        <a:xfrm>
          <a:off x="2850168" y="1513009"/>
          <a:ext cx="996706" cy="996706"/>
        </a:xfrm>
        <a:prstGeom prst="ellipse">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1 weight</a:t>
          </a:r>
        </a:p>
      </dsp:txBody>
      <dsp:txXfrm>
        <a:off x="2996132" y="1658973"/>
        <a:ext cx="704778" cy="7047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FE4E5DE1-A6CF-493D-BA86-8BA86F2E2D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a:extLst>
              <a:ext uri="{FF2B5EF4-FFF2-40B4-BE49-F238E27FC236}">
                <a16:creationId xmlns:a16="http://schemas.microsoft.com/office/drawing/2014/main" id="{1B2FCACF-AB16-4091-A621-E37F0118212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B8B6B-96F8-4D16-8E4F-4787C8C52F26}" type="datetimeFigureOut">
              <a:rPr lang="en-GB" smtClean="0"/>
              <a:t>19/05/2021</a:t>
            </a:fld>
            <a:endParaRPr lang="en-GB"/>
          </a:p>
        </p:txBody>
      </p:sp>
      <p:sp>
        <p:nvSpPr>
          <p:cNvPr id="4" name="Marcador de Posição da Imagem do Diapositivo 3">
            <a:extLst>
              <a:ext uri="{FF2B5EF4-FFF2-40B4-BE49-F238E27FC236}">
                <a16:creationId xmlns:a16="http://schemas.microsoft.com/office/drawing/2014/main" id="{3269C245-7484-4708-9AEE-06FB6793772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a:extLst>
              <a:ext uri="{FF2B5EF4-FFF2-40B4-BE49-F238E27FC236}">
                <a16:creationId xmlns:a16="http://schemas.microsoft.com/office/drawing/2014/main" id="{BA941D1E-E688-45A0-B33F-262AC65B127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a:extLst>
              <a:ext uri="{FF2B5EF4-FFF2-40B4-BE49-F238E27FC236}">
                <a16:creationId xmlns:a16="http://schemas.microsoft.com/office/drawing/2014/main" id="{E16FEB95-DC20-45B2-A49C-D54BAC7A775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a:extLst>
              <a:ext uri="{FF2B5EF4-FFF2-40B4-BE49-F238E27FC236}">
                <a16:creationId xmlns:a16="http://schemas.microsoft.com/office/drawing/2014/main" id="{63A557B9-ECDA-4C4A-AA78-974FDE0E68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ED84E-E6AB-47E4-B1EC-5E81F0D2CA8B}"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Vou </a:t>
            </a:r>
            <a:r>
              <a:rPr lang="en-GB" dirty="0" err="1"/>
              <a:t>falar</a:t>
            </a:r>
            <a:r>
              <a:rPr lang="en-GB" dirty="0"/>
              <a:t> de </a:t>
            </a:r>
          </a:p>
          <a:p>
            <a:br>
              <a:rPr lang="en-GB" dirty="0"/>
            </a:br>
            <a:r>
              <a:rPr lang="en-GB" dirty="0" err="1"/>
              <a:t>Vamos</a:t>
            </a:r>
            <a:r>
              <a:rPr lang="en-GB" dirty="0"/>
              <a:t> </a:t>
            </a:r>
            <a:r>
              <a:rPr lang="en-GB" dirty="0" err="1"/>
              <a:t>então</a:t>
            </a:r>
            <a:r>
              <a:rPr lang="en-GB" dirty="0"/>
              <a:t> </a:t>
            </a:r>
            <a:r>
              <a:rPr lang="en-GB" dirty="0" err="1"/>
              <a:t>perceber</a:t>
            </a:r>
            <a:r>
              <a:rPr lang="en-GB" dirty="0"/>
              <a:t> do que se </a:t>
            </a:r>
            <a:r>
              <a:rPr lang="en-GB" dirty="0" err="1"/>
              <a:t>trata</a:t>
            </a:r>
            <a:endParaRPr lang="en-GB" dirty="0"/>
          </a:p>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a:t>
            </a:fld>
            <a:endParaRPr lang="en-GB"/>
          </a:p>
        </p:txBody>
      </p:sp>
    </p:spTree>
    <p:extLst>
      <p:ext uri="{BB962C8B-B14F-4D97-AF65-F5344CB8AC3E}">
        <p14:creationId xmlns:p14="http://schemas.microsoft.com/office/powerpoint/2010/main" val="20490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 Podemos </a:t>
            </a:r>
            <a:r>
              <a:rPr lang="en-GB" dirty="0" err="1"/>
              <a:t>considerar</a:t>
            </a:r>
            <a:r>
              <a:rPr lang="en-GB" dirty="0"/>
              <a:t> </a:t>
            </a:r>
            <a:r>
              <a:rPr lang="en-GB" dirty="0" err="1"/>
              <a:t>dois</a:t>
            </a:r>
            <a:r>
              <a:rPr lang="en-GB" dirty="0"/>
              <a:t> </a:t>
            </a:r>
            <a:r>
              <a:rPr lang="en-GB" dirty="0" err="1"/>
              <a:t>casos</a:t>
            </a:r>
            <a:r>
              <a:rPr lang="en-GB" dirty="0"/>
              <a:t> para </a:t>
            </a:r>
            <a:r>
              <a:rPr lang="en-GB" dirty="0" err="1"/>
              <a:t>medidas</a:t>
            </a:r>
            <a:r>
              <a:rPr lang="en-GB" dirty="0"/>
              <a:t> </a:t>
            </a:r>
            <a:r>
              <a:rPr lang="en-GB" dirty="0" err="1"/>
              <a:t>relativas</a:t>
            </a:r>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15</a:t>
            </a:fld>
            <a:endParaRPr lang="en-GB"/>
          </a:p>
        </p:txBody>
      </p:sp>
    </p:spTree>
    <p:extLst>
      <p:ext uri="{BB962C8B-B14F-4D97-AF65-F5344CB8AC3E}">
        <p14:creationId xmlns:p14="http://schemas.microsoft.com/office/powerpoint/2010/main" val="41310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16</a:t>
            </a:fld>
            <a:endParaRPr lang="en-GB"/>
          </a:p>
        </p:txBody>
      </p:sp>
    </p:spTree>
    <p:extLst>
      <p:ext uri="{BB962C8B-B14F-4D97-AF65-F5344CB8AC3E}">
        <p14:creationId xmlns:p14="http://schemas.microsoft.com/office/powerpoint/2010/main" val="419206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PT" dirty="0"/>
              <a:t>Projeto parte do que já foi feito pelo AliClu</a:t>
            </a:r>
          </a:p>
          <a:p>
            <a:pPr marL="0" indent="0">
              <a:buFontTx/>
              <a:buNone/>
            </a:pPr>
            <a:r>
              <a:rPr lang="pt-PT" dirty="0"/>
              <a:t>Ponto de partida:</a:t>
            </a:r>
          </a:p>
          <a:p>
            <a:pPr marL="0" indent="0">
              <a:buFontTx/>
              <a:buNone/>
            </a:pPr>
            <a:r>
              <a:rPr lang="pt-PT" dirty="0"/>
              <a:t>- Os dados do EMR podem ajudar os especialistas a melhor tratar os pacientes. Através das estruturas e modelos que podem ser extraidos dos dados.</a:t>
            </a:r>
          </a:p>
          <a:p>
            <a:pPr marL="171450" indent="-171450">
              <a:buFontTx/>
              <a:buChar char="-"/>
            </a:pPr>
            <a:endParaRPr lang="pt-PT" dirty="0"/>
          </a:p>
        </p:txBody>
      </p:sp>
      <p:sp>
        <p:nvSpPr>
          <p:cNvPr id="4" name="Slide Number Placeholder 3"/>
          <p:cNvSpPr>
            <a:spLocks noGrp="1"/>
          </p:cNvSpPr>
          <p:nvPr>
            <p:ph type="sldNum" sz="quarter" idx="5"/>
          </p:nvPr>
        </p:nvSpPr>
        <p:spPr/>
        <p:txBody>
          <a:bodyPr/>
          <a:lstStyle/>
          <a:p>
            <a:fld id="{FDFED84E-E6AB-47E4-B1EC-5E81F0D2CA8B}" type="slidenum">
              <a:rPr lang="en-GB" smtClean="0"/>
              <a:t>18</a:t>
            </a:fld>
            <a:endParaRPr lang="en-GB"/>
          </a:p>
        </p:txBody>
      </p:sp>
    </p:spTree>
    <p:extLst>
      <p:ext uri="{BB962C8B-B14F-4D97-AF65-F5344CB8AC3E}">
        <p14:creationId xmlns:p14="http://schemas.microsoft.com/office/powerpoint/2010/main" val="171066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646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4947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FDFED84E-E6AB-47E4-B1EC-5E81F0D2CA8B}" type="slidenum">
              <a:rPr lang="en-GB" smtClean="0"/>
              <a:t>21</a:t>
            </a:fld>
            <a:endParaRPr lang="en-GB"/>
          </a:p>
        </p:txBody>
      </p:sp>
    </p:spTree>
    <p:extLst>
      <p:ext uri="{BB962C8B-B14F-4D97-AF65-F5344CB8AC3E}">
        <p14:creationId xmlns:p14="http://schemas.microsoft.com/office/powerpoint/2010/main" val="173060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FDFED84E-E6AB-47E4-B1EC-5E81F0D2CA8B}" type="slidenum">
              <a:rPr lang="en-GB" smtClean="0"/>
              <a:t>22</a:t>
            </a:fld>
            <a:endParaRPr lang="en-GB"/>
          </a:p>
        </p:txBody>
      </p:sp>
    </p:spTree>
    <p:extLst>
      <p:ext uri="{BB962C8B-B14F-4D97-AF65-F5344CB8AC3E}">
        <p14:creationId xmlns:p14="http://schemas.microsoft.com/office/powerpoint/2010/main" val="2648371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FDFED84E-E6AB-47E4-B1EC-5E81F0D2CA8B}" type="slidenum">
              <a:rPr lang="en-GB" smtClean="0"/>
              <a:t>23</a:t>
            </a:fld>
            <a:endParaRPr lang="en-GB"/>
          </a:p>
        </p:txBody>
      </p:sp>
    </p:spTree>
    <p:extLst>
      <p:ext uri="{BB962C8B-B14F-4D97-AF65-F5344CB8AC3E}">
        <p14:creationId xmlns:p14="http://schemas.microsoft.com/office/powerpoint/2010/main" val="1698434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51868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É </a:t>
            </a:r>
            <a:r>
              <a:rPr lang="en-GB" sz="1200" b="0" i="0" u="none" strike="noStrike" kern="1200" baseline="0" dirty="0" err="1">
                <a:solidFill>
                  <a:schemeClr val="tx1"/>
                </a:solidFill>
                <a:latin typeface="+mn-lt"/>
                <a:ea typeface="+mn-ea"/>
                <a:cs typeface="+mn-cs"/>
              </a:rPr>
              <a:t>problema</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pq</a:t>
            </a:r>
            <a:r>
              <a:rPr lang="en-GB" sz="1200" b="0" i="0" u="none" strike="noStrike" kern="1200" baseline="0" dirty="0">
                <a:solidFill>
                  <a:schemeClr val="tx1"/>
                </a:solidFill>
                <a:latin typeface="+mn-lt"/>
                <a:ea typeface="+mn-ea"/>
                <a:cs typeface="+mn-cs"/>
              </a:rPr>
              <a:t>:</a:t>
            </a:r>
          </a:p>
          <a:p>
            <a:pPr marL="171450" indent="-171450">
              <a:buFontTx/>
              <a:buChar char="-"/>
            </a:pPr>
            <a:r>
              <a:rPr lang="en-GB" sz="1200" b="0" i="0" u="none" strike="noStrike" kern="1200" baseline="0" dirty="0" err="1">
                <a:solidFill>
                  <a:schemeClr val="tx1"/>
                </a:solidFill>
                <a:latin typeface="+mn-lt"/>
                <a:ea typeface="+mn-ea"/>
                <a:cs typeface="+mn-cs"/>
              </a:rPr>
              <a:t>Surgem</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muitas</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estruturas</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possiveis</a:t>
            </a:r>
            <a:r>
              <a:rPr lang="en-GB" sz="1200" b="0" i="0" u="none" strike="noStrike" kern="1200" baseline="0" dirty="0">
                <a:solidFill>
                  <a:schemeClr val="tx1"/>
                </a:solidFill>
                <a:latin typeface="+mn-lt"/>
                <a:ea typeface="+mn-ea"/>
                <a:cs typeface="+mn-cs"/>
              </a:rPr>
              <a:t> dos </a:t>
            </a:r>
            <a:r>
              <a:rPr lang="en-GB" sz="1200" b="0" i="0" u="none" strike="noStrike" kern="1200" baseline="0" dirty="0" err="1">
                <a:solidFill>
                  <a:schemeClr val="tx1"/>
                </a:solidFill>
                <a:latin typeface="+mn-lt"/>
                <a:ea typeface="+mn-ea"/>
                <a:cs typeface="+mn-cs"/>
              </a:rPr>
              <a:t>algoritmos</a:t>
            </a:r>
            <a:r>
              <a:rPr lang="en-GB" sz="1200" b="0" i="0" u="none" strike="noStrike" kern="1200" baseline="0" dirty="0">
                <a:solidFill>
                  <a:schemeClr val="tx1"/>
                </a:solidFill>
                <a:latin typeface="+mn-lt"/>
                <a:ea typeface="+mn-ea"/>
                <a:cs typeface="+mn-cs"/>
              </a:rPr>
              <a:t> de clustering e é </a:t>
            </a:r>
            <a:r>
              <a:rPr lang="en-GB" sz="1200" b="0" i="0" u="none" strike="noStrike" kern="1200" baseline="0" dirty="0" err="1">
                <a:solidFill>
                  <a:schemeClr val="tx1"/>
                </a:solidFill>
                <a:latin typeface="+mn-lt"/>
                <a:ea typeface="+mn-ea"/>
                <a:cs typeface="+mn-cs"/>
              </a:rPr>
              <a:t>preciso</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escolher</a:t>
            </a:r>
            <a:endParaRPr lang="en-GB" sz="1200" b="0" i="0" u="none" strike="noStrike" kern="1200" baseline="0" dirty="0">
              <a:solidFill>
                <a:schemeClr val="tx1"/>
              </a:solidFill>
              <a:latin typeface="+mn-lt"/>
              <a:ea typeface="+mn-ea"/>
              <a:cs typeface="+mn-cs"/>
            </a:endParaRPr>
          </a:p>
          <a:p>
            <a:pPr marL="0" indent="0">
              <a:buFontTx/>
              <a:buNone/>
            </a:pPr>
            <a:r>
              <a:rPr lang="en-GB" sz="1200" b="0" i="0" u="none" strike="noStrike" kern="1200" baseline="0" dirty="0">
                <a:solidFill>
                  <a:schemeClr val="tx1"/>
                </a:solidFill>
                <a:latin typeface="+mn-lt"/>
                <a:ea typeface="+mn-ea"/>
                <a:cs typeface="+mn-cs"/>
              </a:rPr>
              <a:t>Agglomerative clustering no </a:t>
            </a:r>
            <a:r>
              <a:rPr lang="en-GB" sz="1200" b="0" i="0" u="none" strike="noStrike" kern="1200" baseline="0" dirty="0" err="1">
                <a:solidFill>
                  <a:schemeClr val="tx1"/>
                </a:solidFill>
                <a:latin typeface="+mn-lt"/>
                <a:ea typeface="+mn-ea"/>
                <a:cs typeface="+mn-cs"/>
              </a:rPr>
              <a:t>AliClu</a:t>
            </a:r>
            <a:endParaRPr lang="en-GB" sz="1200" b="0" i="0" u="none" strike="noStrike" kern="1200" baseline="0" dirty="0">
              <a:solidFill>
                <a:schemeClr val="tx1"/>
              </a:solidFill>
              <a:latin typeface="+mn-lt"/>
              <a:ea typeface="+mn-ea"/>
              <a:cs typeface="+mn-cs"/>
            </a:endParaRPr>
          </a:p>
          <a:p>
            <a:pPr marL="0" indent="0">
              <a:buFontTx/>
              <a:buNone/>
            </a:pPr>
            <a:r>
              <a:rPr lang="en-GB" sz="1200" b="0" i="0" u="none" strike="noStrike" kern="1200" baseline="0" dirty="0">
                <a:solidFill>
                  <a:schemeClr val="tx1"/>
                </a:solidFill>
                <a:latin typeface="+mn-lt"/>
                <a:ea typeface="+mn-ea"/>
                <a:cs typeface="+mn-cs"/>
              </a:rPr>
              <a:t>- </a:t>
            </a:r>
          </a:p>
          <a:p>
            <a:endParaRPr lang="en-GB" sz="1200" b="0" i="0" u="none" strike="noStrike" kern="1200" baseline="0" dirty="0">
              <a:solidFill>
                <a:schemeClr val="tx1"/>
              </a:solidFill>
              <a:latin typeface="+mn-lt"/>
              <a:ea typeface="+mn-ea"/>
              <a:cs typeface="+mn-cs"/>
            </a:endParaRPr>
          </a:p>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2</a:t>
            </a:fld>
            <a:endParaRPr lang="en-GB"/>
          </a:p>
        </p:txBody>
      </p:sp>
    </p:spTree>
    <p:extLst>
      <p:ext uri="{BB962C8B-B14F-4D97-AF65-F5344CB8AC3E}">
        <p14:creationId xmlns:p14="http://schemas.microsoft.com/office/powerpoint/2010/main" val="117192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4805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3</a:t>
            </a:fld>
            <a:endParaRPr lang="en-GB"/>
          </a:p>
        </p:txBody>
      </p:sp>
    </p:spTree>
    <p:extLst>
      <p:ext uri="{BB962C8B-B14F-4D97-AF65-F5344CB8AC3E}">
        <p14:creationId xmlns:p14="http://schemas.microsoft.com/office/powerpoint/2010/main" val="388412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11</a:t>
            </a:fld>
            <a:endParaRPr lang="en-GB"/>
          </a:p>
        </p:txBody>
      </p:sp>
    </p:spTree>
    <p:extLst>
      <p:ext uri="{BB962C8B-B14F-4D97-AF65-F5344CB8AC3E}">
        <p14:creationId xmlns:p14="http://schemas.microsoft.com/office/powerpoint/2010/main" val="409476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err="1"/>
              <a:t>Comparando</a:t>
            </a:r>
            <a:r>
              <a:rPr lang="en-GB" dirty="0"/>
              <a:t> </a:t>
            </a:r>
            <a:r>
              <a:rPr lang="en-GB" dirty="0" err="1"/>
              <a:t>cada</a:t>
            </a:r>
            <a:r>
              <a:rPr lang="en-GB" dirty="0"/>
              <a:t> par do dataset, Podemos </a:t>
            </a:r>
            <a:r>
              <a:rPr lang="en-GB" dirty="0" err="1"/>
              <a:t>classificá</a:t>
            </a:r>
            <a:r>
              <a:rPr lang="en-GB" dirty="0"/>
              <a:t>-lo </a:t>
            </a:r>
            <a:r>
              <a:rPr lang="en-GB" dirty="0" err="1"/>
              <a:t>em</a:t>
            </a:r>
            <a:r>
              <a:rPr lang="en-GB" dirty="0"/>
              <a:t> 4 </a:t>
            </a:r>
            <a:r>
              <a:rPr lang="en-GB" dirty="0" err="1"/>
              <a:t>tipos</a:t>
            </a:r>
            <a:r>
              <a:rPr lang="en-GB" dirty="0"/>
              <a:t>, </a:t>
            </a:r>
            <a:r>
              <a:rPr lang="en-GB" dirty="0" err="1"/>
              <a:t>dependendo</a:t>
            </a:r>
            <a:r>
              <a:rPr lang="en-GB" dirty="0"/>
              <a:t> se </a:t>
            </a:r>
            <a:r>
              <a:rPr lang="en-GB" dirty="0" err="1"/>
              <a:t>pertence</a:t>
            </a:r>
            <a:r>
              <a:rPr lang="en-GB" dirty="0"/>
              <a:t> </a:t>
            </a:r>
            <a:r>
              <a:rPr lang="en-GB" dirty="0" err="1"/>
              <a:t>ao</a:t>
            </a:r>
            <a:r>
              <a:rPr lang="en-GB" dirty="0"/>
              <a:t> </a:t>
            </a:r>
            <a:r>
              <a:rPr lang="en-GB" dirty="0" err="1"/>
              <a:t>mesmo</a:t>
            </a:r>
            <a:r>
              <a:rPr lang="en-GB" dirty="0"/>
              <a:t> cluster e/</a:t>
            </a:r>
            <a:r>
              <a:rPr lang="en-GB" dirty="0" err="1"/>
              <a:t>ou</a:t>
            </a:r>
            <a:r>
              <a:rPr lang="en-GB" dirty="0"/>
              <a:t> à </a:t>
            </a:r>
            <a:r>
              <a:rPr lang="en-GB" dirty="0" err="1"/>
              <a:t>mesma</a:t>
            </a:r>
            <a:r>
              <a:rPr lang="en-GB" dirty="0"/>
              <a:t> </a:t>
            </a:r>
            <a:r>
              <a:rPr lang="en-GB" dirty="0" err="1"/>
              <a:t>partição</a:t>
            </a:r>
            <a:r>
              <a:rPr lang="en-GB" dirty="0"/>
              <a:t>. </a:t>
            </a:r>
          </a:p>
          <a:p>
            <a:r>
              <a:rPr lang="en-GB" dirty="0"/>
              <a:t>Para </a:t>
            </a:r>
            <a:r>
              <a:rPr lang="en-GB" dirty="0" err="1"/>
              <a:t>ter</a:t>
            </a:r>
            <a:r>
              <a:rPr lang="en-GB" dirty="0"/>
              <a:t> um teste </a:t>
            </a:r>
            <a:r>
              <a:rPr lang="en-GB" dirty="0" err="1"/>
              <a:t>estatistico</a:t>
            </a:r>
            <a:r>
              <a:rPr lang="en-GB" dirty="0"/>
              <a:t> </a:t>
            </a:r>
            <a:r>
              <a:rPr lang="en-GB" dirty="0" err="1"/>
              <a:t>valido</a:t>
            </a:r>
            <a:r>
              <a:rPr lang="en-GB" dirty="0"/>
              <a:t>, </a:t>
            </a:r>
            <a:r>
              <a:rPr lang="en-GB" dirty="0" err="1"/>
              <a:t>devemos</a:t>
            </a:r>
            <a:r>
              <a:rPr lang="en-GB" dirty="0"/>
              <a:t> </a:t>
            </a:r>
            <a:r>
              <a:rPr lang="en-GB" dirty="0" err="1"/>
              <a:t>usar</a:t>
            </a:r>
            <a:r>
              <a:rPr lang="en-GB" dirty="0"/>
              <a:t> </a:t>
            </a:r>
            <a:r>
              <a:rPr lang="en-GB" dirty="0" err="1"/>
              <a:t>uma</a:t>
            </a:r>
            <a:r>
              <a:rPr lang="en-GB" dirty="0"/>
              <a:t> </a:t>
            </a:r>
            <a:r>
              <a:rPr lang="en-GB" dirty="0" err="1"/>
              <a:t>técnica</a:t>
            </a:r>
            <a:r>
              <a:rPr lang="en-GB" dirty="0"/>
              <a:t> Monte Carlo, </a:t>
            </a:r>
            <a:r>
              <a:rPr lang="en-GB" dirty="0" err="1"/>
              <a:t>repetindo</a:t>
            </a:r>
            <a:r>
              <a:rPr lang="en-GB" dirty="0"/>
              <a:t> M </a:t>
            </a:r>
            <a:r>
              <a:rPr lang="en-GB" dirty="0" err="1"/>
              <a:t>vezes</a:t>
            </a:r>
            <a:r>
              <a:rPr lang="en-GB" dirty="0"/>
              <a:t> o </a:t>
            </a:r>
            <a:r>
              <a:rPr lang="en-GB" dirty="0" err="1"/>
              <a:t>procedimento</a:t>
            </a:r>
            <a:r>
              <a:rPr lang="en-GB" dirty="0"/>
              <a:t>.</a:t>
            </a:r>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12</a:t>
            </a:fld>
            <a:endParaRPr lang="en-GB"/>
          </a:p>
        </p:txBody>
      </p:sp>
    </p:spTree>
    <p:extLst>
      <p:ext uri="{BB962C8B-B14F-4D97-AF65-F5344CB8AC3E}">
        <p14:creationId xmlns:p14="http://schemas.microsoft.com/office/powerpoint/2010/main" val="729660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13</a:t>
            </a:fld>
            <a:endParaRPr lang="en-GB"/>
          </a:p>
        </p:txBody>
      </p:sp>
    </p:spTree>
    <p:extLst>
      <p:ext uri="{BB962C8B-B14F-4D97-AF65-F5344CB8AC3E}">
        <p14:creationId xmlns:p14="http://schemas.microsoft.com/office/powerpoint/2010/main" val="392042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a:t>
            </a:r>
            <a:r>
              <a:rPr lang="en-GB" dirty="0" err="1"/>
              <a:t>Medidas</a:t>
            </a:r>
            <a:r>
              <a:rPr lang="en-GB" dirty="0"/>
              <a:t> </a:t>
            </a:r>
            <a:r>
              <a:rPr lang="en-GB" dirty="0" err="1"/>
              <a:t>relativas</a:t>
            </a:r>
            <a:r>
              <a:rPr lang="en-GB" dirty="0"/>
              <a:t> </a:t>
            </a:r>
            <a:r>
              <a:rPr lang="en-GB" dirty="0" err="1"/>
              <a:t>são</a:t>
            </a:r>
            <a:r>
              <a:rPr lang="en-GB" dirty="0"/>
              <a:t> </a:t>
            </a:r>
            <a:r>
              <a:rPr lang="en-GB" dirty="0" err="1"/>
              <a:t>uma</a:t>
            </a:r>
            <a:r>
              <a:rPr lang="en-GB" dirty="0"/>
              <a:t> boa </a:t>
            </a:r>
            <a:r>
              <a:rPr lang="en-GB" dirty="0" err="1"/>
              <a:t>opção</a:t>
            </a:r>
            <a:r>
              <a:rPr lang="en-GB" dirty="0"/>
              <a:t>, </a:t>
            </a:r>
            <a:r>
              <a:rPr lang="en-GB" dirty="0" err="1"/>
              <a:t>muito</a:t>
            </a:r>
            <a:r>
              <a:rPr lang="en-GB" dirty="0"/>
              <a:t> </a:t>
            </a:r>
            <a:r>
              <a:rPr lang="en-GB" dirty="0" err="1"/>
              <a:t>porque</a:t>
            </a:r>
            <a:r>
              <a:rPr lang="en-GB" dirty="0"/>
              <a:t> </a:t>
            </a:r>
            <a:r>
              <a:rPr lang="en-GB" dirty="0" err="1"/>
              <a:t>os</a:t>
            </a:r>
            <a:r>
              <a:rPr lang="en-GB" dirty="0"/>
              <a:t> teste </a:t>
            </a:r>
            <a:r>
              <a:rPr lang="en-GB" dirty="0" err="1"/>
              <a:t>estatisticos</a:t>
            </a:r>
            <a:r>
              <a:rPr lang="en-GB" dirty="0"/>
              <a:t> </a:t>
            </a:r>
            <a:r>
              <a:rPr lang="en-GB" dirty="0" err="1"/>
              <a:t>nas</a:t>
            </a:r>
            <a:r>
              <a:rPr lang="en-GB" dirty="0"/>
              <a:t> medias </a:t>
            </a:r>
            <a:r>
              <a:rPr lang="en-GB" dirty="0" err="1"/>
              <a:t>externas</a:t>
            </a:r>
            <a:r>
              <a:rPr lang="en-GB" dirty="0"/>
              <a:t> e </a:t>
            </a:r>
            <a:r>
              <a:rPr lang="en-GB" dirty="0" err="1"/>
              <a:t>internas</a:t>
            </a:r>
            <a:r>
              <a:rPr lang="en-GB" dirty="0"/>
              <a:t> </a:t>
            </a:r>
            <a:r>
              <a:rPr lang="en-GB" dirty="0" err="1"/>
              <a:t>podem</a:t>
            </a:r>
            <a:r>
              <a:rPr lang="en-GB" dirty="0"/>
              <a:t> ser </a:t>
            </a:r>
            <a:r>
              <a:rPr lang="en-GB" dirty="0" err="1"/>
              <a:t>muito</a:t>
            </a:r>
            <a:r>
              <a:rPr lang="en-GB" dirty="0"/>
              <a:t> </a:t>
            </a:r>
            <a:r>
              <a:rPr lang="en-GB" dirty="0" err="1"/>
              <a:t>dispendiosos</a:t>
            </a:r>
            <a:r>
              <a:rPr lang="en-GB" dirty="0"/>
              <a:t> </a:t>
            </a:r>
            <a:r>
              <a:rPr lang="en-GB" dirty="0" err="1"/>
              <a:t>em</a:t>
            </a:r>
            <a:r>
              <a:rPr lang="en-GB" dirty="0"/>
              <a:t> </a:t>
            </a:r>
            <a:r>
              <a:rPr lang="en-GB" dirty="0" err="1"/>
              <a:t>termos</a:t>
            </a:r>
            <a:r>
              <a:rPr lang="en-GB" dirty="0"/>
              <a:t> </a:t>
            </a:r>
            <a:r>
              <a:rPr lang="en-GB" dirty="0" err="1"/>
              <a:t>computacionais</a:t>
            </a:r>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14</a:t>
            </a:fld>
            <a:endParaRPr lang="en-GB"/>
          </a:p>
        </p:txBody>
      </p:sp>
    </p:spTree>
    <p:extLst>
      <p:ext uri="{BB962C8B-B14F-4D97-AF65-F5344CB8AC3E}">
        <p14:creationId xmlns:p14="http://schemas.microsoft.com/office/powerpoint/2010/main" val="169900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96DFF08F-DC6B-4601-B491-B0F83F6DD2DA}"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PT"/>
              <a:t>Editar os estilos de texto do Modelo Global</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PT"/>
              <a:t>Clique para editar o estilo de título do Modelo Global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6DFF08F-DC6B-4601-B491-B0F83F6DD2DA}"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C7616CA0-919D-4A49-9C8A-62FDFB3A5183}"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5/19/2021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0.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D68AE39-F608-4992-8919-EE4DB3EA1335}"/>
              </a:ext>
            </a:extLst>
          </p:cNvPr>
          <p:cNvSpPr>
            <a:spLocks noGrp="1"/>
          </p:cNvSpPr>
          <p:nvPr>
            <p:ph type="ctrTitle"/>
          </p:nvPr>
        </p:nvSpPr>
        <p:spPr>
          <a:xfrm>
            <a:off x="1286933" y="977048"/>
            <a:ext cx="9618133" cy="2960980"/>
          </a:xfrm>
        </p:spPr>
        <p:txBody>
          <a:bodyPr anchor="b">
            <a:normAutofit fontScale="90000"/>
          </a:bodyPr>
          <a:lstStyle/>
          <a:p>
            <a:pPr algn="l"/>
            <a:r>
              <a:rPr lang="en-US" sz="6600" dirty="0" err="1">
                <a:latin typeface="CMBX12"/>
              </a:rPr>
              <a:t>Clusterval</a:t>
            </a:r>
            <a:r>
              <a:rPr lang="en-US" sz="6600" dirty="0">
                <a:latin typeface="CMBX12"/>
              </a:rPr>
              <a:t>: A Python package for determining number </a:t>
            </a:r>
            <a:r>
              <a:rPr lang="en-US" sz="6600" dirty="0" err="1">
                <a:latin typeface="CMBX12"/>
              </a:rPr>
              <a:t>ofclusters</a:t>
            </a:r>
            <a:r>
              <a:rPr lang="en-US" sz="6600" dirty="0">
                <a:latin typeface="CMBX12"/>
              </a:rPr>
              <a:t> in a Longitudinal Dataset</a:t>
            </a:r>
            <a:endParaRPr lang="en-GB" sz="6600" dirty="0">
              <a:solidFill>
                <a:srgbClr val="FFFFFF"/>
              </a:solidFill>
            </a:endParaRPr>
          </a:p>
        </p:txBody>
      </p:sp>
      <p:sp>
        <p:nvSpPr>
          <p:cNvPr id="3" name="Subtítulo 2">
            <a:extLst>
              <a:ext uri="{FF2B5EF4-FFF2-40B4-BE49-F238E27FC236}">
                <a16:creationId xmlns:a16="http://schemas.microsoft.com/office/drawing/2014/main" id="{73AA98C1-4CE7-469D-8E6E-68481BA84893}"/>
              </a:ext>
            </a:extLst>
          </p:cNvPr>
          <p:cNvSpPr>
            <a:spLocks noGrp="1"/>
          </p:cNvSpPr>
          <p:nvPr>
            <p:ph type="subTitle" idx="1"/>
          </p:nvPr>
        </p:nvSpPr>
        <p:spPr>
          <a:xfrm>
            <a:off x="472751" y="4866095"/>
            <a:ext cx="11378803" cy="1843315"/>
          </a:xfrm>
        </p:spPr>
        <p:txBody>
          <a:bodyPr anchor="t">
            <a:normAutofit lnSpcReduction="10000"/>
          </a:bodyPr>
          <a:lstStyle/>
          <a:p>
            <a:r>
              <a:rPr lang="en-GB" sz="2000" dirty="0"/>
              <a:t>Nuno Miguel </a:t>
            </a:r>
            <a:r>
              <a:rPr lang="en-GB" sz="2000" dirty="0" err="1"/>
              <a:t>Canhoto</a:t>
            </a:r>
            <a:r>
              <a:rPr lang="en-GB" sz="2000" dirty="0"/>
              <a:t> da Silva</a:t>
            </a:r>
          </a:p>
          <a:p>
            <a:pPr algn="r"/>
            <a:r>
              <a:rPr lang="en-GB" sz="2000" dirty="0"/>
              <a:t>80763										Prof. Susana </a:t>
            </a:r>
            <a:r>
              <a:rPr lang="en-GB" sz="2000" dirty="0" err="1"/>
              <a:t>Vinga</a:t>
            </a:r>
            <a:br>
              <a:rPr lang="en-GB" sz="2000" dirty="0"/>
            </a:br>
            <a:r>
              <a:rPr lang="en-GB" sz="2000" dirty="0"/>
              <a:t>Prof. Alexandra Carvalho</a:t>
            </a:r>
          </a:p>
          <a:p>
            <a:endParaRPr lang="en-GB" sz="2000" dirty="0"/>
          </a:p>
          <a:p>
            <a:r>
              <a:rPr lang="en-US" sz="2000" dirty="0"/>
              <a:t>Master Thesis - Information and Software Engineering </a:t>
            </a:r>
            <a:r>
              <a:rPr lang="en-GB" sz="2000" dirty="0"/>
              <a:t>in MEIC 2020/2021 	- Instituto Superior Técnico				</a:t>
            </a:r>
          </a:p>
        </p:txBody>
      </p:sp>
      <p:sp>
        <p:nvSpPr>
          <p:cNvPr id="7" name="Título 1">
            <a:extLst>
              <a:ext uri="{FF2B5EF4-FFF2-40B4-BE49-F238E27FC236}">
                <a16:creationId xmlns:a16="http://schemas.microsoft.com/office/drawing/2014/main" id="{23BA00B7-D97C-4AC1-8670-A209BF84E548}"/>
              </a:ext>
            </a:extLst>
          </p:cNvPr>
          <p:cNvSpPr txBox="1">
            <a:spLocks/>
          </p:cNvSpPr>
          <p:nvPr/>
        </p:nvSpPr>
        <p:spPr>
          <a:xfrm>
            <a:off x="1411198" y="48981"/>
            <a:ext cx="4300285" cy="1206551"/>
          </a:xfrm>
          <a:prstGeom prst="rect">
            <a:avLst/>
          </a:prstGeom>
        </p:spPr>
        <p:txBody>
          <a:bodyPr vert="horz" lIns="91440" tIns="45720" rIns="91440" bIns="45720" rtlCol="0" anchor="b">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endParaRPr lang="en-GB" sz="2400" dirty="0">
              <a:solidFill>
                <a:srgbClr val="FFFFFF"/>
              </a:solidFill>
            </a:endParaRPr>
          </a:p>
        </p:txBody>
      </p:sp>
      <p:pic>
        <p:nvPicPr>
          <p:cNvPr id="8" name="Picture 2" descr="Resultado de imagem para tecnico logo png">
            <a:extLst>
              <a:ext uri="{FF2B5EF4-FFF2-40B4-BE49-F238E27FC236}">
                <a16:creationId xmlns:a16="http://schemas.microsoft.com/office/drawing/2014/main" id="{0F37261E-D118-46B3-BE0B-B54F82503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1216" y="598380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112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Related Work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US" sz="2000" dirty="0">
                <a:solidFill>
                  <a:schemeClr val="accent3">
                    <a:lumMod val="60000"/>
                    <a:lumOff val="40000"/>
                  </a:schemeClr>
                </a:solidFill>
              </a:rPr>
              <a:t>Overview of clustering</a:t>
            </a:r>
          </a:p>
          <a:p>
            <a:pPr marL="457200" indent="-457200">
              <a:buFont typeface="+mj-lt"/>
              <a:buAutoNum type="arabicPeriod"/>
            </a:pPr>
            <a:r>
              <a:rPr lang="en-US" sz="2000" dirty="0"/>
              <a:t>Overview of clustering evaluation metrics</a:t>
            </a:r>
          </a:p>
          <a:p>
            <a:pPr marL="457200" indent="-457200">
              <a:buFont typeface="+mj-lt"/>
              <a:buAutoNum type="arabicPeriod"/>
            </a:pPr>
            <a:r>
              <a:rPr lang="en-US" sz="2000" dirty="0" err="1">
                <a:solidFill>
                  <a:schemeClr val="accent3">
                    <a:lumMod val="60000"/>
                    <a:lumOff val="40000"/>
                  </a:schemeClr>
                </a:solidFill>
              </a:rPr>
              <a:t>AliClu</a:t>
            </a:r>
            <a:endParaRPr lang="en-US" sz="2000" dirty="0">
              <a:solidFill>
                <a:schemeClr val="accent3">
                  <a:lumMod val="60000"/>
                  <a:lumOff val="40000"/>
                </a:schemeClr>
              </a:solidFill>
            </a:endParaRP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3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48234-8F44-44BF-9105-CDE7A77FEDA0}"/>
              </a:ext>
            </a:extLst>
          </p:cNvPr>
          <p:cNvSpPr>
            <a:spLocks noGrp="1"/>
          </p:cNvSpPr>
          <p:nvPr>
            <p:ph type="title"/>
          </p:nvPr>
        </p:nvSpPr>
        <p:spPr/>
        <p:txBody>
          <a:bodyPr/>
          <a:lstStyle/>
          <a:p>
            <a:r>
              <a:rPr lang="en-GB" sz="5400" dirty="0"/>
              <a:t>Methods of evaluation</a:t>
            </a:r>
            <a:endParaRPr lang="en-GB" dirty="0"/>
          </a:p>
        </p:txBody>
      </p:sp>
      <p:sp>
        <p:nvSpPr>
          <p:cNvPr id="6" name="Retângulo 5">
            <a:extLst>
              <a:ext uri="{FF2B5EF4-FFF2-40B4-BE49-F238E27FC236}">
                <a16:creationId xmlns:a16="http://schemas.microsoft.com/office/drawing/2014/main" id="{D1A6FC28-73F1-4EB8-97F2-4411AD8CF10C}"/>
              </a:ext>
            </a:extLst>
          </p:cNvPr>
          <p:cNvSpPr/>
          <p:nvPr/>
        </p:nvSpPr>
        <p:spPr>
          <a:xfrm>
            <a:off x="7386172" y="3995159"/>
            <a:ext cx="4609323" cy="96381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GB" sz="2000" dirty="0"/>
              <a:t>Calculates properties of the clusters, such as compactness and separation</a:t>
            </a:r>
          </a:p>
        </p:txBody>
      </p:sp>
      <p:sp>
        <p:nvSpPr>
          <p:cNvPr id="7" name="Marcador de Posição de Conteúdo 2">
            <a:extLst>
              <a:ext uri="{FF2B5EF4-FFF2-40B4-BE49-F238E27FC236}">
                <a16:creationId xmlns:a16="http://schemas.microsoft.com/office/drawing/2014/main" id="{2800A219-D27F-4D08-9744-CB109E181CC6}"/>
              </a:ext>
            </a:extLst>
          </p:cNvPr>
          <p:cNvSpPr txBox="1">
            <a:spLocks/>
          </p:cNvSpPr>
          <p:nvPr/>
        </p:nvSpPr>
        <p:spPr>
          <a:xfrm>
            <a:off x="219261" y="5812551"/>
            <a:ext cx="2977401" cy="209089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800" dirty="0"/>
              <a:t>Author(s):</a:t>
            </a:r>
          </a:p>
          <a:p>
            <a:pPr>
              <a:buFont typeface="Wingdings" panose="05000000000000000000" pitchFamily="2" charset="2"/>
              <a:buChar char="§"/>
            </a:pPr>
            <a:r>
              <a:rPr lang="en-GB" sz="1800" dirty="0"/>
              <a:t> </a:t>
            </a:r>
            <a:r>
              <a:rPr lang="pt-PT" sz="1800" dirty="0"/>
              <a:t>Sergios Theodoridis et al.</a:t>
            </a:r>
            <a:endParaRPr lang="en-GB" sz="1800" dirty="0"/>
          </a:p>
        </p:txBody>
      </p:sp>
      <p:pic>
        <p:nvPicPr>
          <p:cNvPr id="12" name="Picture 2" descr="Resultado de imagem para tecnico logo png">
            <a:extLst>
              <a:ext uri="{FF2B5EF4-FFF2-40B4-BE49-F238E27FC236}">
                <a16:creationId xmlns:a16="http://schemas.microsoft.com/office/drawing/2014/main" id="{0FFCBC79-AC3E-4CAF-826D-36D583243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5FFEE49E-A509-41B8-97AC-9B616A5E2103}"/>
              </a:ext>
            </a:extLst>
          </p:cNvPr>
          <p:cNvSpPr/>
          <p:nvPr/>
        </p:nvSpPr>
        <p:spPr>
          <a:xfrm>
            <a:off x="1811844" y="2084831"/>
            <a:ext cx="2295330" cy="5922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External</a:t>
            </a:r>
          </a:p>
        </p:txBody>
      </p:sp>
      <p:cxnSp>
        <p:nvCxnSpPr>
          <p:cNvPr id="4" name="Conexão reta unidirecional 3">
            <a:extLst>
              <a:ext uri="{FF2B5EF4-FFF2-40B4-BE49-F238E27FC236}">
                <a16:creationId xmlns:a16="http://schemas.microsoft.com/office/drawing/2014/main" id="{4D1D77DB-270B-45EE-A569-8E01E1A2A6C1}"/>
              </a:ext>
            </a:extLst>
          </p:cNvPr>
          <p:cNvCxnSpPr/>
          <p:nvPr/>
        </p:nvCxnSpPr>
        <p:spPr>
          <a:xfrm>
            <a:off x="4537788" y="2403756"/>
            <a:ext cx="229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BF69E762-AD99-4FF0-8962-C21D54278B06}"/>
              </a:ext>
            </a:extLst>
          </p:cNvPr>
          <p:cNvSpPr txBox="1"/>
          <p:nvPr/>
        </p:nvSpPr>
        <p:spPr>
          <a:xfrm>
            <a:off x="7386172" y="1919268"/>
            <a:ext cx="4441372" cy="923330"/>
          </a:xfrm>
          <a:prstGeom prst="rect">
            <a:avLst/>
          </a:prstGeom>
          <a:noFill/>
        </p:spPr>
        <p:txBody>
          <a:bodyPr wrap="square" rtlCol="0">
            <a:spAutoFit/>
          </a:bodyPr>
          <a:lstStyle/>
          <a:p>
            <a:r>
              <a:rPr lang="en-GB" dirty="0"/>
              <a:t>Comparison of two different partitions</a:t>
            </a:r>
          </a:p>
          <a:p>
            <a:pPr marL="342900" indent="-342900">
              <a:buAutoNum type="arabicParenR"/>
            </a:pPr>
            <a:r>
              <a:rPr lang="en-GB" dirty="0"/>
              <a:t>Generated by the clustering algorithm</a:t>
            </a:r>
          </a:p>
          <a:p>
            <a:pPr marL="342900" indent="-342900">
              <a:buAutoNum type="arabicParenR"/>
            </a:pPr>
            <a:r>
              <a:rPr lang="en-GB" dirty="0"/>
              <a:t>Generated from a subset of the data</a:t>
            </a:r>
          </a:p>
        </p:txBody>
      </p:sp>
      <p:sp>
        <p:nvSpPr>
          <p:cNvPr id="11" name="Retângulo 10">
            <a:extLst>
              <a:ext uri="{FF2B5EF4-FFF2-40B4-BE49-F238E27FC236}">
                <a16:creationId xmlns:a16="http://schemas.microsoft.com/office/drawing/2014/main" id="{E669E4A1-4525-473B-ABB5-0CB34F8C21EC}"/>
              </a:ext>
            </a:extLst>
          </p:cNvPr>
          <p:cNvSpPr/>
          <p:nvPr/>
        </p:nvSpPr>
        <p:spPr>
          <a:xfrm>
            <a:off x="1811843" y="4180966"/>
            <a:ext cx="2295331" cy="5922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Internal</a:t>
            </a:r>
          </a:p>
        </p:txBody>
      </p:sp>
      <p:cxnSp>
        <p:nvCxnSpPr>
          <p:cNvPr id="13" name="Conexão reta unidirecional 12">
            <a:extLst>
              <a:ext uri="{FF2B5EF4-FFF2-40B4-BE49-F238E27FC236}">
                <a16:creationId xmlns:a16="http://schemas.microsoft.com/office/drawing/2014/main" id="{3B985E69-A27B-46A7-BA7A-43AB7E71A8BF}"/>
              </a:ext>
            </a:extLst>
          </p:cNvPr>
          <p:cNvCxnSpPr/>
          <p:nvPr/>
        </p:nvCxnSpPr>
        <p:spPr>
          <a:xfrm>
            <a:off x="4537788" y="4495033"/>
            <a:ext cx="229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409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FAE8-0C80-40C5-B9BB-C618DFB0D54D}"/>
              </a:ext>
            </a:extLst>
          </p:cNvPr>
          <p:cNvSpPr>
            <a:spLocks noGrp="1"/>
          </p:cNvSpPr>
          <p:nvPr>
            <p:ph type="title"/>
          </p:nvPr>
        </p:nvSpPr>
        <p:spPr/>
        <p:txBody>
          <a:bodyPr/>
          <a:lstStyle/>
          <a:p>
            <a:r>
              <a:rPr lang="en-GB" dirty="0"/>
              <a:t>External clustering validation measures</a:t>
            </a:r>
          </a:p>
        </p:txBody>
      </p:sp>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1ACDD3E3-8A68-4B26-A4A8-B830A54B4C56}"/>
              </a:ext>
            </a:extLst>
          </p:cNvPr>
          <p:cNvSpPr/>
          <p:nvPr/>
        </p:nvSpPr>
        <p:spPr>
          <a:xfrm>
            <a:off x="1024128" y="1959242"/>
            <a:ext cx="2239347" cy="8630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Clustering Algorithm</a:t>
            </a:r>
          </a:p>
        </p:txBody>
      </p:sp>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p:cxnSp>
        <p:nvCxnSpPr>
          <p:cNvPr id="28" name="Conexão reta unidirecional 27">
            <a:extLst>
              <a:ext uri="{FF2B5EF4-FFF2-40B4-BE49-F238E27FC236}">
                <a16:creationId xmlns:a16="http://schemas.microsoft.com/office/drawing/2014/main" id="{3E7BAF6D-C64C-4142-940E-B6D7313C78B0}"/>
              </a:ext>
            </a:extLst>
          </p:cNvPr>
          <p:cNvCxnSpPr>
            <a:cxnSpLocks/>
          </p:cNvCxnSpPr>
          <p:nvPr/>
        </p:nvCxnSpPr>
        <p:spPr>
          <a:xfrm flipH="1">
            <a:off x="2143804" y="2807747"/>
            <a:ext cx="1" cy="492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tângulo 5">
            <a:extLst>
              <a:ext uri="{FF2B5EF4-FFF2-40B4-BE49-F238E27FC236}">
                <a16:creationId xmlns:a16="http://schemas.microsoft.com/office/drawing/2014/main" id="{FDD2E32D-042F-4EE6-B548-2BBA89759871}"/>
              </a:ext>
            </a:extLst>
          </p:cNvPr>
          <p:cNvSpPr/>
          <p:nvPr/>
        </p:nvSpPr>
        <p:spPr>
          <a:xfrm>
            <a:off x="8027504" y="1944665"/>
            <a:ext cx="2239347" cy="8630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Subset of the data</a:t>
            </a:r>
          </a:p>
        </p:txBody>
      </p:sp>
      <p:cxnSp>
        <p:nvCxnSpPr>
          <p:cNvPr id="19" name="Conexão reta unidirecional 27">
            <a:extLst>
              <a:ext uri="{FF2B5EF4-FFF2-40B4-BE49-F238E27FC236}">
                <a16:creationId xmlns:a16="http://schemas.microsoft.com/office/drawing/2014/main" id="{ED61AF9A-D105-487B-8A6C-D06DD6BAC352}"/>
              </a:ext>
            </a:extLst>
          </p:cNvPr>
          <p:cNvCxnSpPr>
            <a:cxnSpLocks/>
          </p:cNvCxnSpPr>
          <p:nvPr/>
        </p:nvCxnSpPr>
        <p:spPr>
          <a:xfrm flipH="1">
            <a:off x="9147176" y="2822324"/>
            <a:ext cx="1" cy="4352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6D50D06-E387-45B0-810A-1D311946D61C}"/>
                  </a:ext>
                </a:extLst>
              </p:cNvPr>
              <p:cNvSpPr txBox="1"/>
              <p:nvPr/>
            </p:nvSpPr>
            <p:spPr>
              <a:xfrm>
                <a:off x="8330180" y="3360573"/>
                <a:ext cx="16339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𝑃</m:t>
                      </m:r>
                      <m:r>
                        <a:rPr lang="pt-PT" b="0" i="1" smtClean="0">
                          <a:latin typeface="Cambria Math" panose="02040503050406030204" pitchFamily="18" charset="0"/>
                        </a:rPr>
                        <m:t>= </m:t>
                      </m:r>
                      <m:d>
                        <m:dPr>
                          <m:begChr m:val="{"/>
                          <m:endChr m:val="}"/>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𝑃</m:t>
                              </m:r>
                            </m:e>
                            <m:sub>
                              <m:r>
                                <a:rPr lang="pt-PT" b="0" i="1" smtClean="0">
                                  <a:latin typeface="Cambria Math" panose="02040503050406030204" pitchFamily="18" charset="0"/>
                                </a:rPr>
                                <m:t>1 </m:t>
                              </m:r>
                            </m:sub>
                          </m:sSub>
                          <m:r>
                            <a:rPr lang="pt-PT" b="0" i="1" smtClean="0">
                              <a:latin typeface="Cambria Math" panose="02040503050406030204" pitchFamily="18" charset="0"/>
                            </a:rPr>
                            <m:t>… </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𝑃</m:t>
                              </m:r>
                            </m:e>
                            <m:sub>
                              <m:r>
                                <a:rPr lang="pt-PT" b="0" i="1" smtClean="0">
                                  <a:latin typeface="Cambria Math" panose="02040503050406030204" pitchFamily="18" charset="0"/>
                                </a:rPr>
                                <m:t>𝑠</m:t>
                              </m:r>
                            </m:sub>
                          </m:sSub>
                        </m:e>
                      </m:d>
                    </m:oMath>
                  </m:oMathPara>
                </a14:m>
                <a:endParaRPr lang="pt-PT" dirty="0"/>
              </a:p>
            </p:txBody>
          </p:sp>
        </mc:Choice>
        <mc:Fallback xmlns="">
          <p:sp>
            <p:nvSpPr>
              <p:cNvPr id="22" name="TextBox 21">
                <a:extLst>
                  <a:ext uri="{FF2B5EF4-FFF2-40B4-BE49-F238E27FC236}">
                    <a16:creationId xmlns:a16="http://schemas.microsoft.com/office/drawing/2014/main" id="{F6D50D06-E387-45B0-810A-1D311946D61C}"/>
                  </a:ext>
                </a:extLst>
              </p:cNvPr>
              <p:cNvSpPr txBox="1">
                <a:spLocks noRot="1" noChangeAspect="1" noMove="1" noResize="1" noEditPoints="1" noAdjustHandles="1" noChangeArrowheads="1" noChangeShapeType="1" noTextEdit="1"/>
              </p:cNvSpPr>
              <p:nvPr/>
            </p:nvSpPr>
            <p:spPr>
              <a:xfrm>
                <a:off x="8330180" y="3360573"/>
                <a:ext cx="1633991" cy="369332"/>
              </a:xfrm>
              <a:prstGeom prst="rect">
                <a:avLst/>
              </a:prstGeom>
              <a:blipFill>
                <a:blip r:embed="rId4"/>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68F33D2-B331-48FE-95FC-6E604DE58378}"/>
                  </a:ext>
                </a:extLst>
              </p:cNvPr>
              <p:cNvSpPr txBox="1"/>
              <p:nvPr/>
            </p:nvSpPr>
            <p:spPr>
              <a:xfrm>
                <a:off x="1326809" y="3360573"/>
                <a:ext cx="18698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𝐶</m:t>
                      </m:r>
                      <m:r>
                        <a:rPr lang="pt-PT" b="0" i="1" smtClean="0">
                          <a:latin typeface="Cambria Math" panose="02040503050406030204" pitchFamily="18" charset="0"/>
                        </a:rPr>
                        <m:t>= </m:t>
                      </m:r>
                      <m:d>
                        <m:dPr>
                          <m:begChr m:val="{"/>
                          <m:endChr m:val="}"/>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𝐶</m:t>
                              </m:r>
                            </m:e>
                            <m:sub>
                              <m:r>
                                <a:rPr lang="pt-PT" b="0" i="1" smtClean="0">
                                  <a:latin typeface="Cambria Math" panose="02040503050406030204" pitchFamily="18" charset="0"/>
                                </a:rPr>
                                <m:t>1</m:t>
                              </m:r>
                            </m:sub>
                          </m:sSub>
                          <m:r>
                            <a:rPr lang="pt-PT" b="0" i="1" smtClean="0">
                              <a:latin typeface="Cambria Math" panose="02040503050406030204" pitchFamily="18" charset="0"/>
                            </a:rPr>
                            <m:t> … </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𝐶</m:t>
                              </m:r>
                            </m:e>
                            <m:sub>
                              <m:r>
                                <a:rPr lang="pt-PT" b="0" i="1" smtClean="0">
                                  <a:latin typeface="Cambria Math" panose="02040503050406030204" pitchFamily="18" charset="0"/>
                                </a:rPr>
                                <m:t>𝑚</m:t>
                              </m:r>
                            </m:sub>
                          </m:sSub>
                        </m:e>
                      </m:d>
                    </m:oMath>
                  </m:oMathPara>
                </a14:m>
                <a:endParaRPr lang="pt-PT" dirty="0"/>
              </a:p>
            </p:txBody>
          </p:sp>
        </mc:Choice>
        <mc:Fallback xmlns="">
          <p:sp>
            <p:nvSpPr>
              <p:cNvPr id="27" name="TextBox 26">
                <a:extLst>
                  <a:ext uri="{FF2B5EF4-FFF2-40B4-BE49-F238E27FC236}">
                    <a16:creationId xmlns:a16="http://schemas.microsoft.com/office/drawing/2014/main" id="{268F33D2-B331-48FE-95FC-6E604DE58378}"/>
                  </a:ext>
                </a:extLst>
              </p:cNvPr>
              <p:cNvSpPr txBox="1">
                <a:spLocks noRot="1" noChangeAspect="1" noMove="1" noResize="1" noEditPoints="1" noAdjustHandles="1" noChangeArrowheads="1" noChangeShapeType="1" noTextEdit="1"/>
              </p:cNvSpPr>
              <p:nvPr/>
            </p:nvSpPr>
            <p:spPr>
              <a:xfrm>
                <a:off x="1326809" y="3360573"/>
                <a:ext cx="1869853" cy="369332"/>
              </a:xfrm>
              <a:prstGeom prst="rect">
                <a:avLst/>
              </a:prstGeom>
              <a:blipFill>
                <a:blip r:embed="rId5"/>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FA5ABE-E6EB-4919-BB4E-70AD6CF7C2B0}"/>
                  </a:ext>
                </a:extLst>
              </p:cNvPr>
              <p:cNvSpPr txBox="1"/>
              <p:nvPr/>
            </p:nvSpPr>
            <p:spPr>
              <a:xfrm>
                <a:off x="4136732" y="3226119"/>
                <a:ext cx="3017516" cy="646331"/>
              </a:xfrm>
              <a:prstGeom prst="rect">
                <a:avLst/>
              </a:prstGeom>
              <a:solidFill>
                <a:schemeClr val="accent2">
                  <a:lumMod val="60000"/>
                  <a:lumOff val="40000"/>
                </a:schemeClr>
              </a:solidFill>
            </p:spPr>
            <p:txBody>
              <a:bodyPr wrap="square" rtlCol="0">
                <a:spAutoFit/>
              </a:bodyPr>
              <a:lstStyle/>
              <a:p>
                <a:pPr algn="ctr"/>
                <a:r>
                  <a:rPr lang="pt-PT" dirty="0"/>
                  <a:t>Consider </a:t>
                </a:r>
                <a14:m>
                  <m:oMath xmlns:m="http://schemas.openxmlformats.org/officeDocument/2006/math">
                    <m:d>
                      <m:dPr>
                        <m:ctrlPr>
                          <a:rPr lang="pt-PT" i="1" smtClean="0">
                            <a:latin typeface="Cambria Math" panose="02040503050406030204" pitchFamily="18" charset="0"/>
                          </a:rPr>
                        </m:ctrlPr>
                      </m:dPr>
                      <m:e>
                        <m:sSub>
                          <m:sSubPr>
                            <m:ctrlPr>
                              <a:rPr lang="pt-PT"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𝑣</m:t>
                            </m:r>
                          </m:sub>
                        </m:sSub>
                        <m:r>
                          <a:rPr lang="pt-PT" b="0" i="1" smtClean="0">
                            <a:latin typeface="Cambria Math" panose="02040503050406030204" pitchFamily="18" charset="0"/>
                          </a:rPr>
                          <m:t>, </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𝑢</m:t>
                            </m:r>
                          </m:sub>
                        </m:sSub>
                      </m:e>
                    </m:d>
                    <m:r>
                      <a:rPr lang="pt-PT" b="0" i="1" smtClean="0">
                        <a:latin typeface="Cambria Math" panose="02040503050406030204" pitchFamily="18" charset="0"/>
                      </a:rPr>
                      <m:t> </m:t>
                    </m:r>
                  </m:oMath>
                </a14:m>
                <a:r>
                  <a:rPr lang="pt-PT" dirty="0"/>
                  <a:t>from the dataset</a:t>
                </a:r>
              </a:p>
            </p:txBody>
          </p:sp>
        </mc:Choice>
        <mc:Fallback xmlns="">
          <p:sp>
            <p:nvSpPr>
              <p:cNvPr id="55" name="TextBox 54">
                <a:extLst>
                  <a:ext uri="{FF2B5EF4-FFF2-40B4-BE49-F238E27FC236}">
                    <a16:creationId xmlns:a16="http://schemas.microsoft.com/office/drawing/2014/main" id="{6FFA5ABE-E6EB-4919-BB4E-70AD6CF7C2B0}"/>
                  </a:ext>
                </a:extLst>
              </p:cNvPr>
              <p:cNvSpPr txBox="1">
                <a:spLocks noRot="1" noChangeAspect="1" noMove="1" noResize="1" noEditPoints="1" noAdjustHandles="1" noChangeArrowheads="1" noChangeShapeType="1" noTextEdit="1"/>
              </p:cNvSpPr>
              <p:nvPr/>
            </p:nvSpPr>
            <p:spPr>
              <a:xfrm>
                <a:off x="4136732" y="3226119"/>
                <a:ext cx="3017516" cy="646331"/>
              </a:xfrm>
              <a:prstGeom prst="rect">
                <a:avLst/>
              </a:prstGeom>
              <a:blipFill>
                <a:blip r:embed="rId7"/>
                <a:stretch>
                  <a:fillRect t="-4717" b="-14151"/>
                </a:stretch>
              </a:blipFill>
            </p:spPr>
            <p:txBody>
              <a:bodyPr/>
              <a:lstStyle/>
              <a:p>
                <a:r>
                  <a:rPr lang="pt-PT">
                    <a:noFill/>
                  </a:rPr>
                  <a:t> </a:t>
                </a:r>
              </a:p>
            </p:txBody>
          </p:sp>
        </mc:Fallback>
      </mc:AlternateContent>
      <p:sp>
        <p:nvSpPr>
          <p:cNvPr id="3" name="TextBox 2">
            <a:extLst>
              <a:ext uri="{FF2B5EF4-FFF2-40B4-BE49-F238E27FC236}">
                <a16:creationId xmlns:a16="http://schemas.microsoft.com/office/drawing/2014/main" id="{672A1AD5-AD90-45D2-831E-11CB18D09AE4}"/>
              </a:ext>
            </a:extLst>
          </p:cNvPr>
          <p:cNvSpPr txBox="1"/>
          <p:nvPr/>
        </p:nvSpPr>
        <p:spPr>
          <a:xfrm>
            <a:off x="491490" y="1664917"/>
            <a:ext cx="10481299" cy="2321927"/>
          </a:xfrm>
          <a:prstGeom prst="rect">
            <a:avLst/>
          </a:prstGeom>
          <a:solidFill>
            <a:schemeClr val="accent3">
              <a:lumMod val="60000"/>
              <a:lumOff val="40000"/>
              <a:alpha val="21000"/>
            </a:schemeClr>
          </a:solidFill>
        </p:spPr>
        <p:txBody>
          <a:bodyPr wrap="square" rtlCol="0">
            <a:spAutoFit/>
          </a:bodyPr>
          <a:lstStyle/>
          <a:p>
            <a:pPr algn="ctr"/>
            <a:endParaRPr lang="pt-PT" dirty="0"/>
          </a:p>
        </p:txBody>
      </p:sp>
      <p:sp>
        <p:nvSpPr>
          <p:cNvPr id="10" name="Arrow: Curved Left 9">
            <a:extLst>
              <a:ext uri="{FF2B5EF4-FFF2-40B4-BE49-F238E27FC236}">
                <a16:creationId xmlns:a16="http://schemas.microsoft.com/office/drawing/2014/main" id="{CD954E0C-A956-43F8-A84E-362EC8A9C12A}"/>
              </a:ext>
            </a:extLst>
          </p:cNvPr>
          <p:cNvSpPr/>
          <p:nvPr/>
        </p:nvSpPr>
        <p:spPr>
          <a:xfrm>
            <a:off x="10972789" y="2376206"/>
            <a:ext cx="615811" cy="70788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1" name="TextBox 10">
            <a:extLst>
              <a:ext uri="{FF2B5EF4-FFF2-40B4-BE49-F238E27FC236}">
                <a16:creationId xmlns:a16="http://schemas.microsoft.com/office/drawing/2014/main" id="{791D7612-C675-4EDA-A405-8FE2E21387EF}"/>
              </a:ext>
            </a:extLst>
          </p:cNvPr>
          <p:cNvSpPr txBox="1"/>
          <p:nvPr/>
        </p:nvSpPr>
        <p:spPr>
          <a:xfrm>
            <a:off x="11049000" y="1697396"/>
            <a:ext cx="931255" cy="646331"/>
          </a:xfrm>
          <a:prstGeom prst="rect">
            <a:avLst/>
          </a:prstGeom>
          <a:solidFill>
            <a:schemeClr val="accent3">
              <a:lumMod val="60000"/>
              <a:lumOff val="40000"/>
              <a:alpha val="67000"/>
            </a:schemeClr>
          </a:solidFill>
        </p:spPr>
        <p:txBody>
          <a:bodyPr wrap="square" rtlCol="0">
            <a:spAutoFit/>
          </a:bodyPr>
          <a:lstStyle/>
          <a:p>
            <a:r>
              <a:rPr lang="pt-PT" dirty="0"/>
              <a:t>Repeat M times</a:t>
            </a:r>
          </a:p>
        </p:txBody>
      </p:sp>
      <p:pic>
        <p:nvPicPr>
          <p:cNvPr id="12" name="Content Placeholder 11" descr="A picture containing text, sky, screenshot&#10;&#10;Description automatically generated">
            <a:extLst>
              <a:ext uri="{FF2B5EF4-FFF2-40B4-BE49-F238E27FC236}">
                <a16:creationId xmlns:a16="http://schemas.microsoft.com/office/drawing/2014/main" id="{7A7FBF91-B8AF-48E3-88C7-816959D53A0B}"/>
              </a:ext>
            </a:extLst>
          </p:cNvPr>
          <p:cNvPicPr>
            <a:picLocks noGrp="1" noChangeAspect="1"/>
          </p:cNvPicPr>
          <p:nvPr>
            <p:ph idx="1"/>
          </p:nvPr>
        </p:nvPicPr>
        <p:blipFill>
          <a:blip r:embed="rId8"/>
          <a:stretch>
            <a:fillRect/>
          </a:stretch>
        </p:blipFill>
        <p:spPr>
          <a:xfrm>
            <a:off x="491490" y="4525093"/>
            <a:ext cx="4909593" cy="1607307"/>
          </a:xfrm>
        </p:spPr>
      </p:pic>
      <p:pic>
        <p:nvPicPr>
          <p:cNvPr id="14" name="Picture 13" descr="Chart, scatter chart&#10;&#10;Description automatically generated">
            <a:extLst>
              <a:ext uri="{FF2B5EF4-FFF2-40B4-BE49-F238E27FC236}">
                <a16:creationId xmlns:a16="http://schemas.microsoft.com/office/drawing/2014/main" id="{21A788F4-7101-4998-87CB-B05DAF7FEAB7}"/>
              </a:ext>
            </a:extLst>
          </p:cNvPr>
          <p:cNvPicPr>
            <a:picLocks noChangeAspect="1"/>
          </p:cNvPicPr>
          <p:nvPr/>
        </p:nvPicPr>
        <p:blipFill>
          <a:blip r:embed="rId9"/>
          <a:stretch>
            <a:fillRect/>
          </a:stretch>
        </p:blipFill>
        <p:spPr>
          <a:xfrm>
            <a:off x="6423354" y="4785465"/>
            <a:ext cx="5556901" cy="1086562"/>
          </a:xfrm>
          <a:prstGeom prst="rect">
            <a:avLst/>
          </a:prstGeom>
        </p:spPr>
      </p:pic>
      <p:cxnSp>
        <p:nvCxnSpPr>
          <p:cNvPr id="16" name="Straight Arrow Connector 15">
            <a:extLst>
              <a:ext uri="{FF2B5EF4-FFF2-40B4-BE49-F238E27FC236}">
                <a16:creationId xmlns:a16="http://schemas.microsoft.com/office/drawing/2014/main" id="{1E4E61F5-8883-4816-B101-B6A24FEB02A2}"/>
              </a:ext>
            </a:extLst>
          </p:cNvPr>
          <p:cNvCxnSpPr>
            <a:cxnSpLocks/>
          </p:cNvCxnSpPr>
          <p:nvPr/>
        </p:nvCxnSpPr>
        <p:spPr>
          <a:xfrm flipV="1">
            <a:off x="5257511" y="5328746"/>
            <a:ext cx="1022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74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mc:AlternateContent xmlns:mc="http://schemas.openxmlformats.org/markup-compatibility/2006">
        <mc:Choice xmlns:a14="http://schemas.microsoft.com/office/drawing/2010/main" Requires="a14">
          <p:graphicFrame>
            <p:nvGraphicFramePr>
              <p:cNvPr id="13" name="Table 13">
                <a:extLst>
                  <a:ext uri="{FF2B5EF4-FFF2-40B4-BE49-F238E27FC236}">
                    <a16:creationId xmlns:a16="http://schemas.microsoft.com/office/drawing/2014/main" id="{A58B2629-163D-4F1B-86BD-AFD2C6B5752D}"/>
                  </a:ext>
                </a:extLst>
              </p:cNvPr>
              <p:cNvGraphicFramePr>
                <a:graphicFrameLocks noGrp="1"/>
              </p:cNvGraphicFramePr>
              <p:nvPr>
                <p:extLst>
                  <p:ext uri="{D42A27DB-BD31-4B8C-83A1-F6EECF244321}">
                    <p14:modId xmlns:p14="http://schemas.microsoft.com/office/powerpoint/2010/main" val="2266783688"/>
                  </p:ext>
                </p:extLst>
              </p:nvPr>
            </p:nvGraphicFramePr>
            <p:xfrm>
              <a:off x="2044855" y="735964"/>
              <a:ext cx="8102290" cy="5658105"/>
            </p:xfrm>
            <a:graphic>
              <a:graphicData uri="http://schemas.openxmlformats.org/drawingml/2006/table">
                <a:tbl>
                  <a:tblPr firstRow="1" bandRow="1">
                    <a:tableStyleId>{5C22544A-7EE6-4342-B048-85BDC9FD1C3A}</a:tableStyleId>
                  </a:tblPr>
                  <a:tblGrid>
                    <a:gridCol w="1521166">
                      <a:extLst>
                        <a:ext uri="{9D8B030D-6E8A-4147-A177-3AD203B41FA5}">
                          <a16:colId xmlns:a16="http://schemas.microsoft.com/office/drawing/2014/main" val="1103611417"/>
                        </a:ext>
                      </a:extLst>
                    </a:gridCol>
                    <a:gridCol w="5155069">
                      <a:extLst>
                        <a:ext uri="{9D8B030D-6E8A-4147-A177-3AD203B41FA5}">
                          <a16:colId xmlns:a16="http://schemas.microsoft.com/office/drawing/2014/main" val="4281615035"/>
                        </a:ext>
                      </a:extLst>
                    </a:gridCol>
                    <a:gridCol w="1426055">
                      <a:extLst>
                        <a:ext uri="{9D8B030D-6E8A-4147-A177-3AD203B41FA5}">
                          <a16:colId xmlns:a16="http://schemas.microsoft.com/office/drawing/2014/main" val="1853312911"/>
                        </a:ext>
                      </a:extLst>
                    </a:gridCol>
                  </a:tblGrid>
                  <a:tr h="370840">
                    <a:tc>
                      <a:txBody>
                        <a:bodyPr/>
                        <a:lstStyle/>
                        <a:p>
                          <a:r>
                            <a:rPr lang="pt-PT" sz="1400" dirty="0">
                              <a:solidFill>
                                <a:schemeClr val="tx1"/>
                              </a:solidFill>
                            </a:rPr>
                            <a:t>Adjusted Rand</a:t>
                          </a:r>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b="0" i="1" smtClean="0">
                                        <a:solidFill>
                                          <a:schemeClr val="tx1"/>
                                        </a:solidFill>
                                        <a:latin typeface="Cambria Math" panose="02040503050406030204" pitchFamily="18" charset="0"/>
                                      </a:rPr>
                                    </m:ctrlPr>
                                  </m:fPr>
                                  <m:num>
                                    <m:d>
                                      <m:dPr>
                                        <m:ctrlPr>
                                          <a:rPr lang="pt-PT" sz="1400" b="0" i="1" smtClean="0">
                                            <a:solidFill>
                                              <a:schemeClr val="tx1"/>
                                            </a:solidFill>
                                            <a:latin typeface="Cambria Math" panose="02040503050406030204" pitchFamily="18" charset="0"/>
                                          </a:rPr>
                                        </m:ctrlPr>
                                      </m:dPr>
                                      <m:e>
                                        <m:r>
                                          <a:rPr lang="pt-PT" sz="1400" b="0" i="1" smtClean="0">
                                            <a:solidFill>
                                              <a:schemeClr val="tx1"/>
                                            </a:solidFill>
                                            <a:latin typeface="Cambria Math" panose="02040503050406030204" pitchFamily="18" charset="0"/>
                                          </a:rPr>
                                          <m:t>𝑎</m:t>
                                        </m:r>
                                        <m:r>
                                          <a:rPr lang="pt-PT" sz="1400" b="0" i="1" smtClean="0">
                                            <a:solidFill>
                                              <a:schemeClr val="tx1"/>
                                            </a:solidFill>
                                            <a:latin typeface="Cambria Math" panose="02040503050406030204" pitchFamily="18" charset="0"/>
                                          </a:rPr>
                                          <m:t>+</m:t>
                                        </m:r>
                                        <m:r>
                                          <a:rPr lang="pt-PT" sz="1400" b="0" i="1" smtClean="0">
                                            <a:solidFill>
                                              <a:schemeClr val="tx1"/>
                                            </a:solidFill>
                                            <a:latin typeface="Cambria Math" panose="02040503050406030204" pitchFamily="18" charset="0"/>
                                          </a:rPr>
                                          <m:t>𝑑</m:t>
                                        </m:r>
                                        <m:r>
                                          <a:rPr lang="pt-PT" sz="1400" b="0" i="1" smtClean="0">
                                            <a:solidFill>
                                              <a:schemeClr val="tx1"/>
                                            </a:solidFill>
                                            <a:latin typeface="Cambria Math" panose="02040503050406030204" pitchFamily="18" charset="0"/>
                                          </a:rPr>
                                          <m:t> −</m:t>
                                        </m:r>
                                        <m:sSub>
                                          <m:sSubPr>
                                            <m:ctrlPr>
                                              <a:rPr lang="pt-PT" sz="1400" b="0" i="1" smtClean="0">
                                                <a:solidFill>
                                                  <a:schemeClr val="tx1"/>
                                                </a:solidFill>
                                                <a:latin typeface="Cambria Math" panose="02040503050406030204" pitchFamily="18" charset="0"/>
                                              </a:rPr>
                                            </m:ctrlPr>
                                          </m:sSubPr>
                                          <m:e>
                                            <m:r>
                                              <a:rPr lang="pt-PT" sz="1400" b="0" i="1" smtClean="0">
                                                <a:solidFill>
                                                  <a:schemeClr val="tx1"/>
                                                </a:solidFill>
                                                <a:latin typeface="Cambria Math" panose="02040503050406030204" pitchFamily="18" charset="0"/>
                                              </a:rPr>
                                              <m:t>𝑛</m:t>
                                            </m:r>
                                          </m:e>
                                          <m:sub>
                                            <m:r>
                                              <a:rPr lang="pt-PT" sz="1400" b="0" i="1" smtClean="0">
                                                <a:solidFill>
                                                  <a:schemeClr val="tx1"/>
                                                </a:solidFill>
                                                <a:latin typeface="Cambria Math" panose="02040503050406030204" pitchFamily="18" charset="0"/>
                                              </a:rPr>
                                              <m:t>𝑐</m:t>
                                            </m:r>
                                          </m:sub>
                                        </m:sSub>
                                      </m:e>
                                    </m:d>
                                  </m:num>
                                  <m:den>
                                    <m:r>
                                      <a:rPr lang="pt-PT" sz="1400" b="0" i="1" smtClean="0">
                                        <a:solidFill>
                                          <a:schemeClr val="tx1"/>
                                        </a:solidFill>
                                        <a:latin typeface="Cambria Math" panose="02040503050406030204" pitchFamily="18" charset="0"/>
                                      </a:rPr>
                                      <m:t>𝑀</m:t>
                                    </m:r>
                                    <m:r>
                                      <a:rPr lang="pt-PT" sz="1400" b="0" i="1" smtClean="0">
                                        <a:solidFill>
                                          <a:schemeClr val="tx1"/>
                                        </a:solidFill>
                                        <a:latin typeface="Cambria Math" panose="02040503050406030204" pitchFamily="18" charset="0"/>
                                      </a:rPr>
                                      <m:t> − </m:t>
                                    </m:r>
                                    <m:sSub>
                                      <m:sSubPr>
                                        <m:ctrlPr>
                                          <a:rPr lang="pt-PT" sz="1400" b="0" i="1" smtClean="0">
                                            <a:solidFill>
                                              <a:schemeClr val="tx1"/>
                                            </a:solidFill>
                                            <a:latin typeface="Cambria Math" panose="02040503050406030204" pitchFamily="18" charset="0"/>
                                          </a:rPr>
                                        </m:ctrlPr>
                                      </m:sSubPr>
                                      <m:e>
                                        <m:r>
                                          <a:rPr lang="pt-PT" sz="1400" b="0" i="1" smtClean="0">
                                            <a:solidFill>
                                              <a:schemeClr val="tx1"/>
                                            </a:solidFill>
                                            <a:latin typeface="Cambria Math" panose="02040503050406030204" pitchFamily="18" charset="0"/>
                                          </a:rPr>
                                          <m:t>𝑛</m:t>
                                        </m:r>
                                      </m:e>
                                      <m:sub>
                                        <m:r>
                                          <a:rPr lang="pt-PT" sz="1400" b="0" i="1" smtClean="0">
                                            <a:solidFill>
                                              <a:schemeClr val="tx1"/>
                                            </a:solidFill>
                                            <a:latin typeface="Cambria Math" panose="02040503050406030204" pitchFamily="18" charset="0"/>
                                          </a:rPr>
                                          <m:t>𝑐</m:t>
                                        </m:r>
                                      </m:sub>
                                    </m:sSub>
                                  </m:den>
                                </m:f>
                              </m:oMath>
                            </m:oMathPara>
                          </a14:m>
                          <a:endParaRPr lang="pt-PT" sz="1400" b="0" i="1" dirty="0"/>
                        </a:p>
                      </a:txBody>
                      <a:tcPr>
                        <a:solidFill>
                          <a:schemeClr val="accent1">
                            <a:lumMod val="20000"/>
                            <a:lumOff val="80000"/>
                          </a:schemeClr>
                        </a:solidFill>
                      </a:tcPr>
                    </a:tc>
                    <a:tc>
                      <a:txBody>
                        <a:bodyPr/>
                        <a:lstStyle/>
                        <a:p>
                          <a:pPr/>
                          <a:endParaRPr lang="pt-PT" sz="1400" b="0" i="1" dirty="0"/>
                        </a:p>
                      </a:txBody>
                      <a:tcPr>
                        <a:solidFill>
                          <a:schemeClr val="accent1">
                            <a:lumMod val="20000"/>
                            <a:lumOff val="80000"/>
                          </a:schemeClr>
                        </a:solidFill>
                      </a:tcPr>
                    </a:tc>
                    <a:extLst>
                      <a:ext uri="{0D108BD9-81ED-4DB2-BD59-A6C34878D82A}">
                        <a16:rowId xmlns:a16="http://schemas.microsoft.com/office/drawing/2014/main" val="3258823035"/>
                      </a:ext>
                    </a:extLst>
                  </a:tr>
                  <a:tr h="370840">
                    <a:tc>
                      <a:txBody>
                        <a:bodyPr/>
                        <a:lstStyle/>
                        <a:p>
                          <a:r>
                            <a:rPr lang="pt-PT" sz="1400" b="1" dirty="0"/>
                            <a:t>Jaccard</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e>
                                    </m:d>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3140710606"/>
                      </a:ext>
                    </a:extLst>
                  </a:tr>
                  <a:tr h="370840">
                    <a:tc>
                      <a:txBody>
                        <a:bodyPr/>
                        <a:lstStyle/>
                        <a:p>
                          <a:r>
                            <a:rPr lang="pt-PT" sz="1400" b="1" dirty="0"/>
                            <a:t>Fowlkes &amp; Mallows</a:t>
                          </a:r>
                        </a:p>
                      </a:txBody>
                      <a:tcPr/>
                    </a:tc>
                    <a:tc>
                      <a:txBody>
                        <a:bodyPr/>
                        <a:lstStyle/>
                        <a:p>
                          <a:pPr/>
                          <a14:m>
                            <m:oMathPara xmlns:m="http://schemas.openxmlformats.org/officeDocument/2006/math">
                              <m:oMathParaPr>
                                <m:jc m:val="centerGroup"/>
                              </m:oMathParaPr>
                              <m:oMath xmlns:m="http://schemas.openxmlformats.org/officeDocument/2006/math">
                                <m:rad>
                                  <m:radPr>
                                    <m:degHide m:val="on"/>
                                    <m:ctrlPr>
                                      <a:rPr lang="pt-PT" sz="1400" i="1" smtClean="0">
                                        <a:latin typeface="Cambria Math" panose="02040503050406030204" pitchFamily="18" charset="0"/>
                                      </a:rPr>
                                    </m:ctrlPr>
                                  </m:radPr>
                                  <m:deg/>
                                  <m:e>
                                    <m:f>
                                      <m:fPr>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den>
                                    </m:f>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den>
                                    </m:f>
                                  </m:e>
                                </m:rad>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1611781940"/>
                      </a:ext>
                    </a:extLst>
                  </a:tr>
                  <a:tr h="370840">
                    <a:tc>
                      <a:txBody>
                        <a:bodyPr/>
                        <a:lstStyle/>
                        <a:p>
                          <a:r>
                            <a:rPr lang="pt-PT" sz="1400" b="1" dirty="0"/>
                            <a:t>Huberts</a:t>
                          </a:r>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i="1" smtClean="0">
                                        <a:latin typeface="Cambria Math" panose="02040503050406030204" pitchFamily="18" charset="0"/>
                                      </a:rPr>
                                    </m:ctrlPr>
                                  </m:fPr>
                                  <m:num>
                                    <m:r>
                                      <a:rPr lang="pt-PT" sz="1400" b="0" i="1" smtClean="0">
                                        <a:latin typeface="Cambria Math" panose="02040503050406030204" pitchFamily="18" charset="0"/>
                                      </a:rPr>
                                      <m:t>𝑀</m:t>
                                    </m:r>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 − </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num>
                                  <m:den>
                                    <m:rad>
                                      <m:radPr>
                                        <m:degHide m:val="on"/>
                                        <m:ctrlPr>
                                          <a:rPr lang="pt-PT" sz="1400" i="1" smtClean="0">
                                            <a:latin typeface="Cambria Math" panose="02040503050406030204" pitchFamily="18" charset="0"/>
                                          </a:rPr>
                                        </m:ctrlPr>
                                      </m:radPr>
                                      <m:deg/>
                                      <m:e>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e>
                                        </m:d>
                                        <m:r>
                                          <a:rPr lang="pt-PT" sz="1400" b="0" i="1" smtClean="0">
                                            <a:latin typeface="Cambria Math" panose="02040503050406030204" pitchFamily="18" charset="0"/>
                                          </a:rPr>
                                          <m:t>.</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𝑑</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e>
                                    </m:rad>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3846658020"/>
                      </a:ext>
                    </a:extLst>
                  </a:tr>
                  <a:tr h="370840">
                    <a:tc>
                      <a:txBody>
                        <a:bodyPr/>
                        <a:lstStyle/>
                        <a:p>
                          <a:r>
                            <a:rPr lang="pt-PT" sz="1400" b="1" dirty="0"/>
                            <a:t>Adjusted Wallace</a:t>
                          </a:r>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i="1" smtClean="0">
                                        <a:latin typeface="Cambria Math" panose="02040503050406030204" pitchFamily="18" charset="0"/>
                                      </a:rPr>
                                    </m:ctrlPr>
                                  </m:fPr>
                                  <m:num>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 −1 −</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𝑆𝐼𝐷</m:t>
                                            </m:r>
                                          </m:e>
                                          <m:sub>
                                            <m:r>
                                              <a:rPr lang="pt-PT" sz="1400" b="0" i="1" smtClean="0">
                                                <a:latin typeface="Cambria Math" panose="02040503050406030204" pitchFamily="18" charset="0"/>
                                              </a:rPr>
                                              <m:t>𝑃</m:t>
                                            </m:r>
                                          </m:sub>
                                        </m:sSub>
                                      </m:den>
                                    </m:f>
                                  </m:num>
                                  <m:den>
                                    <m:r>
                                      <a:rPr lang="pt-PT" sz="1400" b="0" i="1" smtClean="0">
                                        <a:latin typeface="Cambria Math" panose="02040503050406030204" pitchFamily="18" charset="0"/>
                                      </a:rPr>
                                      <m:t>1 −</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𝑆𝐼𝐷</m:t>
                                        </m:r>
                                      </m:e>
                                      <m:sub>
                                        <m:r>
                                          <a:rPr lang="pt-PT" sz="1400" b="0" i="1" smtClean="0">
                                            <a:latin typeface="Cambria Math" panose="02040503050406030204" pitchFamily="18" charset="0"/>
                                          </a:rPr>
                                          <m:t>𝑃</m:t>
                                        </m:r>
                                      </m:sub>
                                    </m:sSub>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317188834"/>
                      </a:ext>
                    </a:extLst>
                  </a:tr>
                  <a:tr h="370840">
                    <a:tc>
                      <a:txBody>
                        <a:bodyPr/>
                        <a:lstStyle/>
                        <a:p>
                          <a:r>
                            <a:rPr lang="pt-PT" sz="1400" b="1" dirty="0"/>
                            <a:t>F-Measure</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2</m:t>
                                    </m:r>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2</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e>
                                    </m:d>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1650196530"/>
                      </a:ext>
                    </a:extLst>
                  </a:tr>
                  <a:tr h="370840">
                    <a:tc>
                      <a:txBody>
                        <a:bodyPr/>
                        <a:lstStyle/>
                        <a:p>
                          <a:r>
                            <a:rPr lang="pt-PT" sz="1400" b="1" dirty="0"/>
                            <a:t>Kulczynski</a:t>
                          </a:r>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1</m:t>
                                    </m:r>
                                  </m:num>
                                  <m:den>
                                    <m:r>
                                      <a:rPr lang="pt-PT" sz="1400" b="0" i="1" smtClean="0">
                                        <a:latin typeface="Cambria Math" panose="02040503050406030204" pitchFamily="18" charset="0"/>
                                      </a:rPr>
                                      <m:t>2</m:t>
                                    </m:r>
                                  </m:den>
                                </m:f>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den>
                                </m:f>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den>
                                </m:f>
                                <m:r>
                                  <a:rPr lang="pt-PT" sz="1400" b="0" i="1" smtClean="0">
                                    <a:latin typeface="Cambria Math" panose="02040503050406030204" pitchFamily="18" charset="0"/>
                                  </a:rPr>
                                  <m:t>)</m:t>
                                </m:r>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1234984709"/>
                      </a:ext>
                    </a:extLst>
                  </a:tr>
                  <a:tr h="370840">
                    <a:tc>
                      <a:txBody>
                        <a:bodyPr/>
                        <a:lstStyle/>
                        <a:p>
                          <a:r>
                            <a:rPr lang="pt-PT" sz="1400" b="1" dirty="0"/>
                            <a:t>Phi</a:t>
                          </a:r>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𝑎𝑑</m:t>
                                    </m:r>
                                    <m:r>
                                      <a:rPr lang="pt-PT" sz="1400" b="0" i="1" smtClean="0">
                                        <a:latin typeface="Cambria Math" panose="02040503050406030204" pitchFamily="18" charset="0"/>
                                      </a:rPr>
                                      <m:t> −</m:t>
                                    </m:r>
                                    <m:r>
                                      <a:rPr lang="pt-PT" sz="1400" b="0" i="1" smtClean="0">
                                        <a:latin typeface="Cambria Math" panose="02040503050406030204" pitchFamily="18" charset="0"/>
                                      </a:rPr>
                                      <m:t>𝑏𝑐</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m:t>
                                    </m:r>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879325927"/>
                      </a:ext>
                    </a:extLst>
                  </a:tr>
                  <a:tr h="370840">
                    <a:tc>
                      <a:txBody>
                        <a:bodyPr/>
                        <a:lstStyle/>
                        <a:p>
                          <a:r>
                            <a:rPr lang="pt-PT" sz="1400" b="1" dirty="0"/>
                            <a:t>Rogers-Tanimoto</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𝑑</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+2(</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e>
                                    </m:d>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1347001768"/>
                      </a:ext>
                    </a:extLst>
                  </a:tr>
                  <a:tr h="370840">
                    <a:tc>
                      <a:txBody>
                        <a:bodyPr/>
                        <a:lstStyle/>
                        <a:p>
                          <a:r>
                            <a:rPr lang="pt-PT" sz="1400" b="1" dirty="0"/>
                            <a:t>Sokal-Sneath</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+2(</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e>
                                    </m:d>
                                  </m:den>
                                </m:f>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3513980705"/>
                      </a:ext>
                    </a:extLst>
                  </a:tr>
                  <a:tr h="370840">
                    <a:tc>
                      <a:txBody>
                        <a:bodyPr/>
                        <a:lstStyle/>
                        <a:p>
                          <a:r>
                            <a:rPr lang="pt-PT" sz="1400" b="1" dirty="0"/>
                            <a:t>Variation of Information</a:t>
                          </a:r>
                        </a:p>
                      </a:txBody>
                      <a:tcPr/>
                    </a:tc>
                    <a:tc>
                      <a:txBody>
                        <a:bodyPr/>
                        <a:lstStyle/>
                        <a:p>
                          <a:pPr/>
                          <a14:m>
                            <m:oMathPara xmlns:m="http://schemas.openxmlformats.org/officeDocument/2006/math">
                              <m:oMathParaPr>
                                <m:jc m:val="centerGroup"/>
                              </m:oMathParaPr>
                              <m:oMath xmlns:m="http://schemas.openxmlformats.org/officeDocument/2006/math">
                                <m:r>
                                  <a:rPr lang="pt-PT" sz="1400" b="0" i="1" smtClean="0">
                                    <a:latin typeface="Cambria Math" panose="02040503050406030204" pitchFamily="18" charset="0"/>
                                  </a:rPr>
                                  <m:t>− </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𝑖</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m:t>
                                        </m:r>
                                      </m:sub>
                                    </m:sSub>
                                    <m:func>
                                      <m:funcPr>
                                        <m:ctrlPr>
                                          <a:rPr lang="pt-PT" sz="1400" b="0" i="1" smtClean="0">
                                            <a:latin typeface="Cambria Math" panose="02040503050406030204" pitchFamily="18" charset="0"/>
                                          </a:rPr>
                                        </m:ctrlPr>
                                      </m:funcPr>
                                      <m:fName>
                                        <m:r>
                                          <m:rPr>
                                            <m:sty m:val="p"/>
                                          </m:rPr>
                                          <a:rPr lang="pt-PT" sz="1400" b="0" i="0" smtClean="0">
                                            <a:latin typeface="Cambria Math" panose="02040503050406030204" pitchFamily="18" charset="0"/>
                                          </a:rPr>
                                          <m:t>log</m:t>
                                        </m:r>
                                      </m:fName>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m:t>
                                            </m:r>
                                          </m:sub>
                                        </m:sSub>
                                        <m:r>
                                          <a:rPr lang="pt-PT" sz="1400" b="0" i="1" smtClean="0">
                                            <a:latin typeface="Cambria Math" panose="02040503050406030204" pitchFamily="18" charset="0"/>
                                          </a:rPr>
                                          <m:t> −</m:t>
                                        </m:r>
                                        <m:nary>
                                          <m:naryPr>
                                            <m:chr m:val="∑"/>
                                            <m:supHide m:val="on"/>
                                            <m:ctrlPr>
                                              <a:rPr lang="pt-PT" sz="1400" b="0" i="1" smtClean="0">
                                                <a:latin typeface="Cambria Math" panose="02040503050406030204" pitchFamily="18" charset="0"/>
                                              </a:rPr>
                                            </m:ctrlPr>
                                          </m:naryPr>
                                          <m:sub>
                                            <m:r>
                                              <a:rPr lang="pt-PT" sz="1400" b="0" i="1" smtClean="0">
                                                <a:latin typeface="Cambria Math" panose="02040503050406030204" pitchFamily="18" charset="0"/>
                                              </a:rPr>
                                              <m:t>𝑗</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𝑗</m:t>
                                                </m:r>
                                              </m:sub>
                                            </m:sSub>
                                            <m:func>
                                              <m:funcPr>
                                                <m:ctrlPr>
                                                  <a:rPr lang="pt-PT" sz="1400" b="0" i="1" smtClean="0">
                                                    <a:latin typeface="Cambria Math" panose="02040503050406030204" pitchFamily="18" charset="0"/>
                                                  </a:rPr>
                                                </m:ctrlPr>
                                              </m:funcPr>
                                              <m:fName>
                                                <m:r>
                                                  <m:rPr>
                                                    <m:sty m:val="p"/>
                                                  </m:rPr>
                                                  <a:rPr lang="pt-PT" sz="1400" b="0" i="0" smtClean="0">
                                                    <a:latin typeface="Cambria Math" panose="02040503050406030204" pitchFamily="18" charset="0"/>
                                                  </a:rPr>
                                                  <m:t>log</m:t>
                                                </m:r>
                                              </m:fName>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𝑗</m:t>
                                                    </m:r>
                                                  </m:sub>
                                                </m:sSub>
                                                <m:r>
                                                  <a:rPr lang="pt-PT" sz="1400" b="0" i="1" smtClean="0">
                                                    <a:latin typeface="Cambria Math" panose="02040503050406030204" pitchFamily="18" charset="0"/>
                                                  </a:rPr>
                                                  <m:t> −2</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𝑖</m:t>
                                                    </m:r>
                                                  </m:sub>
                                                  <m:sup/>
                                                  <m:e>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𝑗</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𝑖𝑗</m:t>
                                                            </m:r>
                                                          </m:sub>
                                                        </m:sSub>
                                                        <m:func>
                                                          <m:funcPr>
                                                            <m:ctrlPr>
                                                              <a:rPr lang="pt-PT" sz="1400" b="0" i="1" smtClean="0">
                                                                <a:latin typeface="Cambria Math" panose="02040503050406030204" pitchFamily="18" charset="0"/>
                                                              </a:rPr>
                                                            </m:ctrlPr>
                                                          </m:funcPr>
                                                          <m:fName>
                                                            <m:r>
                                                              <m:rPr>
                                                                <m:sty m:val="p"/>
                                                              </m:rPr>
                                                              <a:rPr lang="pt-PT" sz="1400" b="0" i="0" smtClean="0">
                                                                <a:latin typeface="Cambria Math" panose="02040503050406030204" pitchFamily="18" charset="0"/>
                                                              </a:rPr>
                                                              <m:t>log</m:t>
                                                            </m:r>
                                                          </m:fName>
                                                          <m:e>
                                                            <m:f>
                                                              <m:fPr>
                                                                <m:ctrlPr>
                                                                  <a:rPr lang="pt-PT" sz="1400" b="0" i="1" smtClean="0">
                                                                    <a:latin typeface="Cambria Math" panose="02040503050406030204" pitchFamily="18" charset="0"/>
                                                                  </a:rPr>
                                                                </m:ctrlPr>
                                                              </m:fPr>
                                                              <m:num>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𝑖𝑗</m:t>
                                                                    </m:r>
                                                                  </m:sub>
                                                                </m:sSub>
                                                              </m:num>
                                                              <m:den>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m:t>
                                                                    </m:r>
                                                                  </m:sub>
                                                                </m:sSub>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𝑗</m:t>
                                                                    </m:r>
                                                                  </m:sub>
                                                                </m:sSub>
                                                              </m:den>
                                                            </m:f>
                                                          </m:e>
                                                        </m:func>
                                                      </m:e>
                                                    </m:nary>
                                                  </m:e>
                                                </m:nary>
                                              </m:e>
                                            </m:func>
                                          </m:e>
                                        </m:nary>
                                      </m:e>
                                    </m:func>
                                  </m:e>
                                </m:nary>
                              </m:oMath>
                            </m:oMathPara>
                          </a14:m>
                          <a:endParaRPr lang="pt-PT" sz="1400" dirty="0"/>
                        </a:p>
                      </a:txBody>
                      <a:tcPr/>
                    </a:tc>
                    <a:tc>
                      <a:txBody>
                        <a:bodyPr/>
                        <a:lstStyle/>
                        <a:p>
                          <a:pPr/>
                          <a:endParaRPr lang="pt-PT" sz="1400" dirty="0"/>
                        </a:p>
                      </a:txBody>
                      <a:tcPr/>
                    </a:tc>
                    <a:extLst>
                      <a:ext uri="{0D108BD9-81ED-4DB2-BD59-A6C34878D82A}">
                        <a16:rowId xmlns:a16="http://schemas.microsoft.com/office/drawing/2014/main" val="3544997196"/>
                      </a:ext>
                    </a:extLst>
                  </a:tr>
                  <a:tr h="370840">
                    <a:tc>
                      <a:txBody>
                        <a:bodyPr/>
                        <a:lstStyle/>
                        <a:p>
                          <a:r>
                            <a:rPr lang="pt-PT" sz="1400" b="1" dirty="0"/>
                            <a:t>Van Dongen</a:t>
                          </a:r>
                        </a:p>
                      </a:txBody>
                      <a:tcPr/>
                    </a:tc>
                    <a:tc>
                      <a:txBody>
                        <a:bodyPr/>
                        <a:lstStyle/>
                        <a:p>
                          <a14:m>
                            <m:oMathPara xmlns:m="http://schemas.openxmlformats.org/officeDocument/2006/math">
                              <m:oMathParaPr>
                                <m:jc m:val="centerGroup"/>
                              </m:oMathParaPr>
                              <m:oMath xmlns:m="http://schemas.openxmlformats.org/officeDocument/2006/math">
                                <m:d>
                                  <m:dPr>
                                    <m:ctrlPr>
                                      <a:rPr lang="pt-PT" sz="1400" b="0" i="1" smtClean="0">
                                        <a:latin typeface="Cambria Math" panose="02040503050406030204" pitchFamily="18" charset="0"/>
                                      </a:rPr>
                                    </m:ctrlPr>
                                  </m:dPr>
                                  <m:e>
                                    <m:r>
                                      <a:rPr lang="pt-PT" sz="1400" b="0" i="1" smtClean="0">
                                        <a:latin typeface="Cambria Math" panose="02040503050406030204" pitchFamily="18" charset="0"/>
                                      </a:rPr>
                                      <m:t>2</m:t>
                                    </m:r>
                                    <m:r>
                                      <a:rPr lang="pt-PT" sz="1400" b="0" i="1" smtClean="0">
                                        <a:latin typeface="Cambria Math" panose="02040503050406030204" pitchFamily="18" charset="0"/>
                                      </a:rPr>
                                      <m:t>𝑛</m:t>
                                    </m:r>
                                    <m:r>
                                      <a:rPr lang="pt-PT" sz="1400" b="0" i="1" smtClean="0">
                                        <a:latin typeface="Cambria Math" panose="02040503050406030204" pitchFamily="18" charset="0"/>
                                      </a:rPr>
                                      <m:t> − </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𝑖</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𝑗</m:t>
                                            </m:r>
                                          </m:sub>
                                        </m:sSub>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𝑖𝑗</m:t>
                                            </m:r>
                                          </m:sub>
                                        </m:sSub>
                                      </m:e>
                                    </m:nary>
                                    <m:r>
                                      <a:rPr lang="pt-PT" sz="1400" b="0" i="1" smtClean="0">
                                        <a:latin typeface="Cambria Math" panose="02040503050406030204" pitchFamily="18" charset="0"/>
                                      </a:rPr>
                                      <m:t>  − </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𝑗</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𝑖</m:t>
                                            </m:r>
                                          </m:sub>
                                        </m:sSub>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𝑖𝑗</m:t>
                                            </m:r>
                                          </m:sub>
                                        </m:sSub>
                                        <m:r>
                                          <a:rPr lang="pt-PT" sz="1400" b="0" i="1" smtClean="0">
                                            <a:latin typeface="Cambria Math" panose="02040503050406030204" pitchFamily="18" charset="0"/>
                                          </a:rPr>
                                          <m:t>  </m:t>
                                        </m:r>
                                      </m:e>
                                    </m:nary>
                                  </m:e>
                                </m:d>
                                <m:r>
                                  <a:rPr lang="pt-PT" sz="1400" b="0" i="1" smtClean="0">
                                    <a:latin typeface="Cambria Math" panose="02040503050406030204" pitchFamily="18" charset="0"/>
                                  </a:rPr>
                                  <m:t>/2</m:t>
                                </m:r>
                                <m:r>
                                  <a:rPr lang="pt-PT" sz="1400" b="0" i="1" smtClean="0">
                                    <a:latin typeface="Cambria Math" panose="02040503050406030204" pitchFamily="18" charset="0"/>
                                  </a:rPr>
                                  <m:t>𝑛</m:t>
                                </m:r>
                              </m:oMath>
                            </m:oMathPara>
                          </a14:m>
                          <a:endParaRPr lang="pt-PT" sz="1400" dirty="0"/>
                        </a:p>
                      </a:txBody>
                      <a:tcPr/>
                    </a:tc>
                    <a:tc>
                      <a:txBody>
                        <a:bodyPr/>
                        <a:lstStyle/>
                        <a:p>
                          <a:endParaRPr lang="pt-PT" sz="1400" dirty="0"/>
                        </a:p>
                      </a:txBody>
                      <a:tcPr/>
                    </a:tc>
                    <a:extLst>
                      <a:ext uri="{0D108BD9-81ED-4DB2-BD59-A6C34878D82A}">
                        <a16:rowId xmlns:a16="http://schemas.microsoft.com/office/drawing/2014/main" val="1634430667"/>
                      </a:ext>
                    </a:extLst>
                  </a:tr>
                </a:tbl>
              </a:graphicData>
            </a:graphic>
          </p:graphicFrame>
        </mc:Choice>
        <mc:Fallback>
          <p:graphicFrame>
            <p:nvGraphicFramePr>
              <p:cNvPr id="13" name="Table 13">
                <a:extLst>
                  <a:ext uri="{FF2B5EF4-FFF2-40B4-BE49-F238E27FC236}">
                    <a16:creationId xmlns:a16="http://schemas.microsoft.com/office/drawing/2014/main" id="{A58B2629-163D-4F1B-86BD-AFD2C6B5752D}"/>
                  </a:ext>
                </a:extLst>
              </p:cNvPr>
              <p:cNvGraphicFramePr>
                <a:graphicFrameLocks noGrp="1"/>
              </p:cNvGraphicFramePr>
              <p:nvPr>
                <p:extLst>
                  <p:ext uri="{D42A27DB-BD31-4B8C-83A1-F6EECF244321}">
                    <p14:modId xmlns:p14="http://schemas.microsoft.com/office/powerpoint/2010/main" val="2266783688"/>
                  </p:ext>
                </p:extLst>
              </p:nvPr>
            </p:nvGraphicFramePr>
            <p:xfrm>
              <a:off x="2044855" y="735964"/>
              <a:ext cx="8102290" cy="5658105"/>
            </p:xfrm>
            <a:graphic>
              <a:graphicData uri="http://schemas.openxmlformats.org/drawingml/2006/table">
                <a:tbl>
                  <a:tblPr firstRow="1" bandRow="1">
                    <a:tableStyleId>{5C22544A-7EE6-4342-B048-85BDC9FD1C3A}</a:tableStyleId>
                  </a:tblPr>
                  <a:tblGrid>
                    <a:gridCol w="1521166">
                      <a:extLst>
                        <a:ext uri="{9D8B030D-6E8A-4147-A177-3AD203B41FA5}">
                          <a16:colId xmlns:a16="http://schemas.microsoft.com/office/drawing/2014/main" val="1103611417"/>
                        </a:ext>
                      </a:extLst>
                    </a:gridCol>
                    <a:gridCol w="5155069">
                      <a:extLst>
                        <a:ext uri="{9D8B030D-6E8A-4147-A177-3AD203B41FA5}">
                          <a16:colId xmlns:a16="http://schemas.microsoft.com/office/drawing/2014/main" val="4281615035"/>
                        </a:ext>
                      </a:extLst>
                    </a:gridCol>
                    <a:gridCol w="1426055">
                      <a:extLst>
                        <a:ext uri="{9D8B030D-6E8A-4147-A177-3AD203B41FA5}">
                          <a16:colId xmlns:a16="http://schemas.microsoft.com/office/drawing/2014/main" val="1853312911"/>
                        </a:ext>
                      </a:extLst>
                    </a:gridCol>
                  </a:tblGrid>
                  <a:tr h="370840">
                    <a:tc>
                      <a:txBody>
                        <a:bodyPr/>
                        <a:lstStyle/>
                        <a:p>
                          <a:r>
                            <a:rPr lang="pt-PT" sz="1400" dirty="0">
                              <a:solidFill>
                                <a:schemeClr val="tx1"/>
                              </a:solidFill>
                            </a:rPr>
                            <a:t>Adjusted Rand</a:t>
                          </a:r>
                        </a:p>
                      </a:txBody>
                      <a:tcPr>
                        <a:solidFill>
                          <a:schemeClr val="accent1">
                            <a:lumMod val="20000"/>
                            <a:lumOff val="80000"/>
                          </a:schemeClr>
                        </a:solidFill>
                      </a:tcPr>
                    </a:tc>
                    <a:tc>
                      <a:txBody>
                        <a:bodyPr/>
                        <a:lstStyle/>
                        <a:p>
                          <a:endParaRPr lang="pt-PT"/>
                        </a:p>
                      </a:txBody>
                      <a:tcPr>
                        <a:blipFill>
                          <a:blip r:embed="rId4"/>
                          <a:stretch>
                            <a:fillRect l="-29669" t="-75410" r="-28132" b="-1690164"/>
                          </a:stretch>
                        </a:blipFill>
                      </a:tcPr>
                    </a:tc>
                    <a:tc>
                      <a:txBody>
                        <a:bodyPr/>
                        <a:lstStyle/>
                        <a:p>
                          <a:pPr/>
                          <a:endParaRPr lang="pt-PT" sz="1400" b="0" i="1" dirty="0"/>
                        </a:p>
                      </a:txBody>
                      <a:tcPr>
                        <a:solidFill>
                          <a:schemeClr val="accent1">
                            <a:lumMod val="20000"/>
                            <a:lumOff val="80000"/>
                          </a:schemeClr>
                        </a:solidFill>
                      </a:tcPr>
                    </a:tc>
                    <a:extLst>
                      <a:ext uri="{0D108BD9-81ED-4DB2-BD59-A6C34878D82A}">
                        <a16:rowId xmlns:a16="http://schemas.microsoft.com/office/drawing/2014/main" val="3258823035"/>
                      </a:ext>
                    </a:extLst>
                  </a:tr>
                  <a:tr h="370840">
                    <a:tc>
                      <a:txBody>
                        <a:bodyPr/>
                        <a:lstStyle/>
                        <a:p>
                          <a:r>
                            <a:rPr lang="pt-PT" sz="1400" b="1" dirty="0"/>
                            <a:t>Jaccard</a:t>
                          </a:r>
                        </a:p>
                      </a:txBody>
                      <a:tcPr/>
                    </a:tc>
                    <a:tc>
                      <a:txBody>
                        <a:bodyPr/>
                        <a:lstStyle/>
                        <a:p>
                          <a:endParaRPr lang="pt-PT"/>
                        </a:p>
                      </a:txBody>
                      <a:tcPr>
                        <a:blipFill>
                          <a:blip r:embed="rId4"/>
                          <a:stretch>
                            <a:fillRect l="-29669" t="-175410" r="-28132" b="-1590164"/>
                          </a:stretch>
                        </a:blipFill>
                      </a:tcPr>
                    </a:tc>
                    <a:tc>
                      <a:txBody>
                        <a:bodyPr/>
                        <a:lstStyle/>
                        <a:p>
                          <a:pPr/>
                          <a:endParaRPr lang="pt-PT" sz="1400" dirty="0"/>
                        </a:p>
                      </a:txBody>
                      <a:tcPr/>
                    </a:tc>
                    <a:extLst>
                      <a:ext uri="{0D108BD9-81ED-4DB2-BD59-A6C34878D82A}">
                        <a16:rowId xmlns:a16="http://schemas.microsoft.com/office/drawing/2014/main" val="3140710606"/>
                      </a:ext>
                    </a:extLst>
                  </a:tr>
                  <a:tr h="525590">
                    <a:tc>
                      <a:txBody>
                        <a:bodyPr/>
                        <a:lstStyle/>
                        <a:p>
                          <a:r>
                            <a:rPr lang="pt-PT" sz="1400" b="1" dirty="0"/>
                            <a:t>Fowlkes &amp; Mallows</a:t>
                          </a:r>
                        </a:p>
                      </a:txBody>
                      <a:tcPr/>
                    </a:tc>
                    <a:tc>
                      <a:txBody>
                        <a:bodyPr/>
                        <a:lstStyle/>
                        <a:p>
                          <a:endParaRPr lang="pt-PT"/>
                        </a:p>
                      </a:txBody>
                      <a:tcPr>
                        <a:blipFill>
                          <a:blip r:embed="rId4"/>
                          <a:stretch>
                            <a:fillRect l="-29669" t="-195349" r="-28132" b="-1027907"/>
                          </a:stretch>
                        </a:blipFill>
                      </a:tcPr>
                    </a:tc>
                    <a:tc>
                      <a:txBody>
                        <a:bodyPr/>
                        <a:lstStyle/>
                        <a:p>
                          <a:pPr/>
                          <a:endParaRPr lang="pt-PT" sz="1400" dirty="0"/>
                        </a:p>
                      </a:txBody>
                      <a:tcPr/>
                    </a:tc>
                    <a:extLst>
                      <a:ext uri="{0D108BD9-81ED-4DB2-BD59-A6C34878D82A}">
                        <a16:rowId xmlns:a16="http://schemas.microsoft.com/office/drawing/2014/main" val="1611781940"/>
                      </a:ext>
                    </a:extLst>
                  </a:tr>
                  <a:tr h="595059">
                    <a:tc>
                      <a:txBody>
                        <a:bodyPr/>
                        <a:lstStyle/>
                        <a:p>
                          <a:r>
                            <a:rPr lang="pt-PT" sz="1400" b="1" dirty="0"/>
                            <a:t>Huberts</a:t>
                          </a:r>
                        </a:p>
                      </a:txBody>
                      <a:tcPr/>
                    </a:tc>
                    <a:tc>
                      <a:txBody>
                        <a:bodyPr/>
                        <a:lstStyle/>
                        <a:p>
                          <a:endParaRPr lang="pt-PT"/>
                        </a:p>
                      </a:txBody>
                      <a:tcPr>
                        <a:blipFill>
                          <a:blip r:embed="rId4"/>
                          <a:stretch>
                            <a:fillRect l="-29669" t="-259184" r="-28132" b="-802041"/>
                          </a:stretch>
                        </a:blipFill>
                      </a:tcPr>
                    </a:tc>
                    <a:tc>
                      <a:txBody>
                        <a:bodyPr/>
                        <a:lstStyle/>
                        <a:p>
                          <a:pPr/>
                          <a:endParaRPr lang="pt-PT" sz="1400" dirty="0"/>
                        </a:p>
                      </a:txBody>
                      <a:tcPr/>
                    </a:tc>
                    <a:extLst>
                      <a:ext uri="{0D108BD9-81ED-4DB2-BD59-A6C34878D82A}">
                        <a16:rowId xmlns:a16="http://schemas.microsoft.com/office/drawing/2014/main" val="3846658020"/>
                      </a:ext>
                    </a:extLst>
                  </a:tr>
                  <a:tr h="540385">
                    <a:tc>
                      <a:txBody>
                        <a:bodyPr/>
                        <a:lstStyle/>
                        <a:p>
                          <a:r>
                            <a:rPr lang="pt-PT" sz="1400" b="1" dirty="0"/>
                            <a:t>Adjusted Wallace</a:t>
                          </a:r>
                        </a:p>
                      </a:txBody>
                      <a:tcPr/>
                    </a:tc>
                    <a:tc>
                      <a:txBody>
                        <a:bodyPr/>
                        <a:lstStyle/>
                        <a:p>
                          <a:endParaRPr lang="pt-PT"/>
                        </a:p>
                      </a:txBody>
                      <a:tcPr>
                        <a:blipFill>
                          <a:blip r:embed="rId4"/>
                          <a:stretch>
                            <a:fillRect l="-29669" t="-400000" r="-28132" b="-793182"/>
                          </a:stretch>
                        </a:blipFill>
                      </a:tcPr>
                    </a:tc>
                    <a:tc>
                      <a:txBody>
                        <a:bodyPr/>
                        <a:lstStyle/>
                        <a:p>
                          <a:pPr/>
                          <a:endParaRPr lang="pt-PT" sz="1400" dirty="0"/>
                        </a:p>
                      </a:txBody>
                      <a:tcPr/>
                    </a:tc>
                    <a:extLst>
                      <a:ext uri="{0D108BD9-81ED-4DB2-BD59-A6C34878D82A}">
                        <a16:rowId xmlns:a16="http://schemas.microsoft.com/office/drawing/2014/main" val="317188834"/>
                      </a:ext>
                    </a:extLst>
                  </a:tr>
                  <a:tr h="370840">
                    <a:tc>
                      <a:txBody>
                        <a:bodyPr/>
                        <a:lstStyle/>
                        <a:p>
                          <a:r>
                            <a:rPr lang="pt-PT" sz="1400" b="1" dirty="0"/>
                            <a:t>F-Measure</a:t>
                          </a:r>
                        </a:p>
                      </a:txBody>
                      <a:tcPr/>
                    </a:tc>
                    <a:tc>
                      <a:txBody>
                        <a:bodyPr/>
                        <a:lstStyle/>
                        <a:p>
                          <a:endParaRPr lang="pt-PT"/>
                        </a:p>
                      </a:txBody>
                      <a:tcPr>
                        <a:blipFill>
                          <a:blip r:embed="rId4"/>
                          <a:stretch>
                            <a:fillRect l="-29669" t="-721311" r="-28132" b="-1044262"/>
                          </a:stretch>
                        </a:blipFill>
                      </a:tcPr>
                    </a:tc>
                    <a:tc>
                      <a:txBody>
                        <a:bodyPr/>
                        <a:lstStyle/>
                        <a:p>
                          <a:pPr/>
                          <a:endParaRPr lang="pt-PT" sz="1400" dirty="0"/>
                        </a:p>
                      </a:txBody>
                      <a:tcPr/>
                    </a:tc>
                    <a:extLst>
                      <a:ext uri="{0D108BD9-81ED-4DB2-BD59-A6C34878D82A}">
                        <a16:rowId xmlns:a16="http://schemas.microsoft.com/office/drawing/2014/main" val="1650196530"/>
                      </a:ext>
                    </a:extLst>
                  </a:tr>
                  <a:tr h="495808">
                    <a:tc>
                      <a:txBody>
                        <a:bodyPr/>
                        <a:lstStyle/>
                        <a:p>
                          <a:r>
                            <a:rPr lang="pt-PT" sz="1400" b="1" dirty="0"/>
                            <a:t>Kulczynski</a:t>
                          </a:r>
                        </a:p>
                      </a:txBody>
                      <a:tcPr/>
                    </a:tc>
                    <a:tc>
                      <a:txBody>
                        <a:bodyPr/>
                        <a:lstStyle/>
                        <a:p>
                          <a:endParaRPr lang="pt-PT"/>
                        </a:p>
                      </a:txBody>
                      <a:tcPr>
                        <a:blipFill>
                          <a:blip r:embed="rId4"/>
                          <a:stretch>
                            <a:fillRect l="-29669" t="-610976" r="-28132" b="-676829"/>
                          </a:stretch>
                        </a:blipFill>
                      </a:tcPr>
                    </a:tc>
                    <a:tc>
                      <a:txBody>
                        <a:bodyPr/>
                        <a:lstStyle/>
                        <a:p>
                          <a:pPr/>
                          <a:endParaRPr lang="pt-PT" sz="1400" dirty="0"/>
                        </a:p>
                      </a:txBody>
                      <a:tcPr/>
                    </a:tc>
                    <a:extLst>
                      <a:ext uri="{0D108BD9-81ED-4DB2-BD59-A6C34878D82A}">
                        <a16:rowId xmlns:a16="http://schemas.microsoft.com/office/drawing/2014/main" val="1234984709"/>
                      </a:ext>
                    </a:extLst>
                  </a:tr>
                  <a:tr h="370840">
                    <a:tc>
                      <a:txBody>
                        <a:bodyPr/>
                        <a:lstStyle/>
                        <a:p>
                          <a:r>
                            <a:rPr lang="pt-PT" sz="1400" b="1" dirty="0"/>
                            <a:t>Phi</a:t>
                          </a:r>
                          <a:endParaRPr lang="pt-PT" sz="1400" b="0" dirty="0"/>
                        </a:p>
                      </a:txBody>
                      <a:tcPr/>
                    </a:tc>
                    <a:tc>
                      <a:txBody>
                        <a:bodyPr/>
                        <a:lstStyle/>
                        <a:p>
                          <a:endParaRPr lang="pt-PT"/>
                        </a:p>
                      </a:txBody>
                      <a:tcPr>
                        <a:blipFill>
                          <a:blip r:embed="rId4"/>
                          <a:stretch>
                            <a:fillRect l="-29669" t="-955738" r="-28132" b="-809836"/>
                          </a:stretch>
                        </a:blipFill>
                      </a:tcPr>
                    </a:tc>
                    <a:tc>
                      <a:txBody>
                        <a:bodyPr/>
                        <a:lstStyle/>
                        <a:p>
                          <a:pPr/>
                          <a:endParaRPr lang="pt-PT" sz="1400" dirty="0"/>
                        </a:p>
                      </a:txBody>
                      <a:tcPr/>
                    </a:tc>
                    <a:extLst>
                      <a:ext uri="{0D108BD9-81ED-4DB2-BD59-A6C34878D82A}">
                        <a16:rowId xmlns:a16="http://schemas.microsoft.com/office/drawing/2014/main" val="879325927"/>
                      </a:ext>
                    </a:extLst>
                  </a:tr>
                  <a:tr h="370840">
                    <a:tc>
                      <a:txBody>
                        <a:bodyPr/>
                        <a:lstStyle/>
                        <a:p>
                          <a:r>
                            <a:rPr lang="pt-PT" sz="1400" b="1" dirty="0"/>
                            <a:t>Rogers-Tanimoto</a:t>
                          </a:r>
                        </a:p>
                      </a:txBody>
                      <a:tcPr/>
                    </a:tc>
                    <a:tc>
                      <a:txBody>
                        <a:bodyPr/>
                        <a:lstStyle/>
                        <a:p>
                          <a:endParaRPr lang="pt-PT"/>
                        </a:p>
                      </a:txBody>
                      <a:tcPr>
                        <a:blipFill>
                          <a:blip r:embed="rId4"/>
                          <a:stretch>
                            <a:fillRect l="-29669" t="-1055738" r="-28132" b="-709836"/>
                          </a:stretch>
                        </a:blipFill>
                      </a:tcPr>
                    </a:tc>
                    <a:tc>
                      <a:txBody>
                        <a:bodyPr/>
                        <a:lstStyle/>
                        <a:p>
                          <a:pPr/>
                          <a:endParaRPr lang="pt-PT" sz="1400" dirty="0"/>
                        </a:p>
                      </a:txBody>
                      <a:tcPr/>
                    </a:tc>
                    <a:extLst>
                      <a:ext uri="{0D108BD9-81ED-4DB2-BD59-A6C34878D82A}">
                        <a16:rowId xmlns:a16="http://schemas.microsoft.com/office/drawing/2014/main" val="1347001768"/>
                      </a:ext>
                    </a:extLst>
                  </a:tr>
                  <a:tr h="370840">
                    <a:tc>
                      <a:txBody>
                        <a:bodyPr/>
                        <a:lstStyle/>
                        <a:p>
                          <a:r>
                            <a:rPr lang="pt-PT" sz="1400" b="1" dirty="0"/>
                            <a:t>Sokal-Sneath</a:t>
                          </a:r>
                        </a:p>
                      </a:txBody>
                      <a:tcPr/>
                    </a:tc>
                    <a:tc>
                      <a:txBody>
                        <a:bodyPr/>
                        <a:lstStyle/>
                        <a:p>
                          <a:endParaRPr lang="pt-PT"/>
                        </a:p>
                      </a:txBody>
                      <a:tcPr>
                        <a:blipFill>
                          <a:blip r:embed="rId4"/>
                          <a:stretch>
                            <a:fillRect l="-29669" t="-1175000" r="-28132" b="-621667"/>
                          </a:stretch>
                        </a:blipFill>
                      </a:tcPr>
                    </a:tc>
                    <a:tc>
                      <a:txBody>
                        <a:bodyPr/>
                        <a:lstStyle/>
                        <a:p>
                          <a:pPr/>
                          <a:endParaRPr lang="pt-PT" sz="1400" dirty="0"/>
                        </a:p>
                      </a:txBody>
                      <a:tcPr/>
                    </a:tc>
                    <a:extLst>
                      <a:ext uri="{0D108BD9-81ED-4DB2-BD59-A6C34878D82A}">
                        <a16:rowId xmlns:a16="http://schemas.microsoft.com/office/drawing/2014/main" val="3513980705"/>
                      </a:ext>
                    </a:extLst>
                  </a:tr>
                  <a:tr h="633349">
                    <a:tc>
                      <a:txBody>
                        <a:bodyPr/>
                        <a:lstStyle/>
                        <a:p>
                          <a:r>
                            <a:rPr lang="pt-PT" sz="1400" b="1" dirty="0"/>
                            <a:t>Variation of Information</a:t>
                          </a:r>
                        </a:p>
                      </a:txBody>
                      <a:tcPr/>
                    </a:tc>
                    <a:tc>
                      <a:txBody>
                        <a:bodyPr/>
                        <a:lstStyle/>
                        <a:p>
                          <a:endParaRPr lang="pt-PT"/>
                        </a:p>
                      </a:txBody>
                      <a:tcPr>
                        <a:blipFill>
                          <a:blip r:embed="rId4"/>
                          <a:stretch>
                            <a:fillRect l="-29669" t="-735577" r="-28132" b="-258654"/>
                          </a:stretch>
                        </a:blipFill>
                      </a:tcPr>
                    </a:tc>
                    <a:tc>
                      <a:txBody>
                        <a:bodyPr/>
                        <a:lstStyle/>
                        <a:p>
                          <a:pPr/>
                          <a:endParaRPr lang="pt-PT" sz="1400" dirty="0"/>
                        </a:p>
                      </a:txBody>
                      <a:tcPr/>
                    </a:tc>
                    <a:extLst>
                      <a:ext uri="{0D108BD9-81ED-4DB2-BD59-A6C34878D82A}">
                        <a16:rowId xmlns:a16="http://schemas.microsoft.com/office/drawing/2014/main" val="3544997196"/>
                      </a:ext>
                    </a:extLst>
                  </a:tr>
                  <a:tr h="642874">
                    <a:tc>
                      <a:txBody>
                        <a:bodyPr/>
                        <a:lstStyle/>
                        <a:p>
                          <a:r>
                            <a:rPr lang="pt-PT" sz="1400" b="1" dirty="0"/>
                            <a:t>Van Dongen</a:t>
                          </a:r>
                        </a:p>
                      </a:txBody>
                      <a:tcPr/>
                    </a:tc>
                    <a:tc>
                      <a:txBody>
                        <a:bodyPr/>
                        <a:lstStyle/>
                        <a:p>
                          <a:endParaRPr lang="pt-PT"/>
                        </a:p>
                      </a:txBody>
                      <a:tcPr>
                        <a:blipFill>
                          <a:blip r:embed="rId4"/>
                          <a:stretch>
                            <a:fillRect l="-29669" t="-819811" r="-28132" b="-153774"/>
                          </a:stretch>
                        </a:blipFill>
                      </a:tcPr>
                    </a:tc>
                    <a:tc>
                      <a:txBody>
                        <a:bodyPr/>
                        <a:lstStyle/>
                        <a:p>
                          <a:endParaRPr lang="pt-PT" sz="1400" dirty="0"/>
                        </a:p>
                      </a:txBody>
                      <a:tcPr/>
                    </a:tc>
                    <a:extLst>
                      <a:ext uri="{0D108BD9-81ED-4DB2-BD59-A6C34878D82A}">
                        <a16:rowId xmlns:a16="http://schemas.microsoft.com/office/drawing/2014/main" val="1634430667"/>
                      </a:ext>
                    </a:extLst>
                  </a:tr>
                </a:tbl>
              </a:graphicData>
            </a:graphic>
          </p:graphicFrame>
        </mc:Fallback>
      </mc:AlternateContent>
    </p:spTree>
    <p:extLst>
      <p:ext uri="{BB962C8B-B14F-4D97-AF65-F5344CB8AC3E}">
        <p14:creationId xmlns:p14="http://schemas.microsoft.com/office/powerpoint/2010/main" val="1381341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FAE8-0C80-40C5-B9BB-C618DFB0D54D}"/>
              </a:ext>
            </a:extLst>
          </p:cNvPr>
          <p:cNvSpPr>
            <a:spLocks noGrp="1"/>
          </p:cNvSpPr>
          <p:nvPr>
            <p:ph type="title"/>
          </p:nvPr>
        </p:nvSpPr>
        <p:spPr/>
        <p:txBody>
          <a:bodyPr/>
          <a:lstStyle/>
          <a:p>
            <a:r>
              <a:rPr lang="en-GB" dirty="0"/>
              <a:t>Internal clustering validation measures</a:t>
            </a:r>
          </a:p>
        </p:txBody>
      </p:sp>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1ACDD3E3-8A68-4B26-A4A8-B830A54B4C56}"/>
              </a:ext>
            </a:extLst>
          </p:cNvPr>
          <p:cNvSpPr/>
          <p:nvPr/>
        </p:nvSpPr>
        <p:spPr>
          <a:xfrm>
            <a:off x="1420440" y="1963874"/>
            <a:ext cx="1776222" cy="5045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External</a:t>
            </a:r>
          </a:p>
        </p:txBody>
      </p:sp>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p:cxnSp>
        <p:nvCxnSpPr>
          <p:cNvPr id="28" name="Conexão reta unidirecional 27">
            <a:extLst>
              <a:ext uri="{FF2B5EF4-FFF2-40B4-BE49-F238E27FC236}">
                <a16:creationId xmlns:a16="http://schemas.microsoft.com/office/drawing/2014/main" id="{3E7BAF6D-C64C-4142-940E-B6D7313C78B0}"/>
              </a:ext>
            </a:extLst>
          </p:cNvPr>
          <p:cNvCxnSpPr>
            <a:cxnSpLocks/>
            <a:stCxn id="6" idx="3"/>
            <a:endCxn id="18" idx="1"/>
          </p:cNvCxnSpPr>
          <p:nvPr/>
        </p:nvCxnSpPr>
        <p:spPr>
          <a:xfrm flipV="1">
            <a:off x="3196662" y="2211986"/>
            <a:ext cx="1444686" cy="41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tângulo 5">
            <a:extLst>
              <a:ext uri="{FF2B5EF4-FFF2-40B4-BE49-F238E27FC236}">
                <a16:creationId xmlns:a16="http://schemas.microsoft.com/office/drawing/2014/main" id="{FDD2E32D-042F-4EE6-B548-2BBA89759871}"/>
              </a:ext>
            </a:extLst>
          </p:cNvPr>
          <p:cNvSpPr/>
          <p:nvPr/>
        </p:nvSpPr>
        <p:spPr>
          <a:xfrm>
            <a:off x="4641348" y="1955591"/>
            <a:ext cx="1942331" cy="5127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Statistical Tests</a:t>
            </a:r>
          </a:p>
        </p:txBody>
      </p:sp>
      <p:cxnSp>
        <p:nvCxnSpPr>
          <p:cNvPr id="21" name="Conexão reta unidirecional 27">
            <a:extLst>
              <a:ext uri="{FF2B5EF4-FFF2-40B4-BE49-F238E27FC236}">
                <a16:creationId xmlns:a16="http://schemas.microsoft.com/office/drawing/2014/main" id="{1EE4A18C-E2D7-4B7D-A7B9-AF7AD9068588}"/>
              </a:ext>
            </a:extLst>
          </p:cNvPr>
          <p:cNvCxnSpPr>
            <a:cxnSpLocks/>
            <a:stCxn id="18" idx="3"/>
            <a:endCxn id="25" idx="1"/>
          </p:cNvCxnSpPr>
          <p:nvPr/>
        </p:nvCxnSpPr>
        <p:spPr>
          <a:xfrm flipV="1">
            <a:off x="6583679" y="2205151"/>
            <a:ext cx="1406257" cy="68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Retângulo 5">
            <a:extLst>
              <a:ext uri="{FF2B5EF4-FFF2-40B4-BE49-F238E27FC236}">
                <a16:creationId xmlns:a16="http://schemas.microsoft.com/office/drawing/2014/main" id="{F50C7012-873D-4054-99A0-7A34D303E024}"/>
              </a:ext>
            </a:extLst>
          </p:cNvPr>
          <p:cNvSpPr/>
          <p:nvPr/>
        </p:nvSpPr>
        <p:spPr>
          <a:xfrm>
            <a:off x="7989936" y="1843134"/>
            <a:ext cx="2660228" cy="724033"/>
          </a:xfrm>
          <a:prstGeom prst="rect">
            <a:avLst/>
          </a:prstGeom>
          <a:ln w="88900">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t>High Computational Resources</a:t>
            </a:r>
          </a:p>
        </p:txBody>
      </p:sp>
      <p:sp>
        <p:nvSpPr>
          <p:cNvPr id="3" name="TextBox 2">
            <a:extLst>
              <a:ext uri="{FF2B5EF4-FFF2-40B4-BE49-F238E27FC236}">
                <a16:creationId xmlns:a16="http://schemas.microsoft.com/office/drawing/2014/main" id="{00F1D3E5-5211-4A53-851D-887A28338320}"/>
              </a:ext>
            </a:extLst>
          </p:cNvPr>
          <p:cNvSpPr txBox="1"/>
          <p:nvPr/>
        </p:nvSpPr>
        <p:spPr>
          <a:xfrm>
            <a:off x="1863406" y="3143208"/>
            <a:ext cx="8465187" cy="2677656"/>
          </a:xfrm>
          <a:prstGeom prst="rect">
            <a:avLst/>
          </a:prstGeom>
          <a:solidFill>
            <a:schemeClr val="accent3"/>
          </a:solidFill>
        </p:spPr>
        <p:txBody>
          <a:bodyPr wrap="square" rtlCol="0">
            <a:spAutoFit/>
          </a:bodyPr>
          <a:lstStyle/>
          <a:p>
            <a:r>
              <a:rPr lang="pt-PT" sz="2800" b="1" dirty="0">
                <a:solidFill>
                  <a:schemeClr val="accent2">
                    <a:lumMod val="75000"/>
                  </a:schemeClr>
                </a:solidFill>
              </a:rPr>
              <a:t>Internal</a:t>
            </a:r>
          </a:p>
          <a:p>
            <a:endParaRPr lang="pt-PT" sz="2800" b="1" dirty="0"/>
          </a:p>
          <a:p>
            <a:pPr marL="514350" indent="-514350">
              <a:buFont typeface="+mj-lt"/>
              <a:buAutoNum type="arabicPeriod"/>
            </a:pPr>
            <a:r>
              <a:rPr lang="pt-PT" sz="2800" b="1" dirty="0"/>
              <a:t>Produce many clustering</a:t>
            </a:r>
          </a:p>
          <a:p>
            <a:pPr marL="514350" indent="-514350">
              <a:buFont typeface="+mj-lt"/>
              <a:buAutoNum type="arabicPeriod"/>
            </a:pPr>
            <a:r>
              <a:rPr lang="pt-PT" sz="2800" b="1" dirty="0"/>
              <a:t>Vary parameters, like algorithm and/or parameters</a:t>
            </a:r>
          </a:p>
          <a:p>
            <a:pPr marL="514350" indent="-514350">
              <a:buFont typeface="+mj-lt"/>
              <a:buAutoNum type="arabicPeriod"/>
            </a:pPr>
            <a:r>
              <a:rPr lang="pt-PT" sz="2800" b="1" dirty="0"/>
              <a:t>Choose the clustering that gives the most compact and separated partitions</a:t>
            </a:r>
          </a:p>
        </p:txBody>
      </p:sp>
      <p:pic>
        <p:nvPicPr>
          <p:cNvPr id="30" name="Picture 29" descr="A drawing of a cartoon character&#10;&#10;Description automatically generated">
            <a:extLst>
              <a:ext uri="{FF2B5EF4-FFF2-40B4-BE49-F238E27FC236}">
                <a16:creationId xmlns:a16="http://schemas.microsoft.com/office/drawing/2014/main" id="{5A7C1C80-DCC0-4A95-B163-CCCB5B551B45}"/>
              </a:ext>
            </a:extLst>
          </p:cNvPr>
          <p:cNvPicPr>
            <a:picLocks noChangeAspect="1"/>
          </p:cNvPicPr>
          <p:nvPr/>
        </p:nvPicPr>
        <p:blipFill>
          <a:blip r:embed="rId4"/>
          <a:stretch>
            <a:fillRect/>
          </a:stretch>
        </p:blipFill>
        <p:spPr>
          <a:xfrm>
            <a:off x="10872238" y="1882507"/>
            <a:ext cx="1065027" cy="684660"/>
          </a:xfrm>
          <a:prstGeom prst="rect">
            <a:avLst/>
          </a:prstGeom>
        </p:spPr>
      </p:pic>
    </p:spTree>
    <p:extLst>
      <p:ext uri="{BB962C8B-B14F-4D97-AF65-F5344CB8AC3E}">
        <p14:creationId xmlns:p14="http://schemas.microsoft.com/office/powerpoint/2010/main" val="225756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FAE8-0C80-40C5-B9BB-C618DFB0D54D}"/>
              </a:ext>
            </a:extLst>
          </p:cNvPr>
          <p:cNvSpPr>
            <a:spLocks noGrp="1"/>
          </p:cNvSpPr>
          <p:nvPr>
            <p:ph type="title"/>
          </p:nvPr>
        </p:nvSpPr>
        <p:spPr/>
        <p:txBody>
          <a:bodyPr/>
          <a:lstStyle/>
          <a:p>
            <a:r>
              <a:rPr lang="en-GB"/>
              <a:t>Internal </a:t>
            </a:r>
            <a:r>
              <a:rPr lang="en-GB" dirty="0"/>
              <a:t>clustering validation measures</a:t>
            </a:r>
          </a:p>
        </p:txBody>
      </p:sp>
      <p:sp>
        <p:nvSpPr>
          <p:cNvPr id="4" name="Marcador de Posição de Conteúdo 2">
            <a:extLst>
              <a:ext uri="{FF2B5EF4-FFF2-40B4-BE49-F238E27FC236}">
                <a16:creationId xmlns:a16="http://schemas.microsoft.com/office/drawing/2014/main" id="{074BE963-C8BE-4EB6-AEF2-75AF81C3276A}"/>
              </a:ext>
            </a:extLst>
          </p:cNvPr>
          <p:cNvSpPr txBox="1">
            <a:spLocks/>
          </p:cNvSpPr>
          <p:nvPr/>
        </p:nvSpPr>
        <p:spPr>
          <a:xfrm>
            <a:off x="196505" y="5812551"/>
            <a:ext cx="3000157" cy="209089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800" dirty="0"/>
              <a:t>Author(s):</a:t>
            </a:r>
          </a:p>
          <a:p>
            <a:pPr>
              <a:buFont typeface="Wingdings" panose="05000000000000000000" pitchFamily="2" charset="2"/>
              <a:buChar char="§"/>
            </a:pPr>
            <a:r>
              <a:rPr lang="en-GB" sz="1800" dirty="0"/>
              <a:t> </a:t>
            </a:r>
            <a:r>
              <a:rPr lang="pt-PT" sz="1800" dirty="0"/>
              <a:t>Sergios Theodoridis et al.</a:t>
            </a:r>
            <a:endParaRPr lang="en-GB" sz="1800" dirty="0"/>
          </a:p>
        </p:txBody>
      </p:sp>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0F1D3E5-5211-4A53-851D-887A28338320}"/>
                  </a:ext>
                </a:extLst>
              </p:cNvPr>
              <p:cNvSpPr txBox="1"/>
              <p:nvPr/>
            </p:nvSpPr>
            <p:spPr>
              <a:xfrm>
                <a:off x="727782" y="2084832"/>
                <a:ext cx="4937760" cy="3477875"/>
              </a:xfrm>
              <a:prstGeom prst="rect">
                <a:avLst/>
              </a:prstGeom>
              <a:solidFill>
                <a:schemeClr val="accent3">
                  <a:lumMod val="60000"/>
                  <a:lumOff val="40000"/>
                </a:schemeClr>
              </a:solidFill>
            </p:spPr>
            <p:txBody>
              <a:bodyPr wrap="square" rtlCol="0">
                <a:spAutoFit/>
              </a:bodyPr>
              <a:lstStyle/>
              <a:p>
                <a:r>
                  <a:rPr lang="pt-PT" sz="2200" b="1" dirty="0">
                    <a:solidFill>
                      <a:schemeClr val="accent2">
                        <a:lumMod val="75000"/>
                      </a:schemeClr>
                    </a:solidFill>
                  </a:rPr>
                  <a:t>Algorithm doesn’t take number of clusters, </a:t>
                </a:r>
                <a14:m>
                  <m:oMath xmlns:m="http://schemas.openxmlformats.org/officeDocument/2006/math">
                    <m:sSub>
                      <m:sSubPr>
                        <m:ctrlPr>
                          <a:rPr lang="pt-PT" sz="2200" b="1" i="1" smtClean="0">
                            <a:solidFill>
                              <a:schemeClr val="accent2">
                                <a:lumMod val="75000"/>
                              </a:schemeClr>
                            </a:solidFill>
                            <a:latin typeface="Cambria Math" panose="02040503050406030204" pitchFamily="18" charset="0"/>
                          </a:rPr>
                        </m:ctrlPr>
                      </m:sSubPr>
                      <m:e>
                        <m:r>
                          <a:rPr lang="pt-PT" sz="2200" b="1" i="1" smtClean="0">
                            <a:solidFill>
                              <a:schemeClr val="accent2">
                                <a:lumMod val="75000"/>
                              </a:schemeClr>
                            </a:solidFill>
                            <a:latin typeface="Cambria Math" panose="02040503050406030204" pitchFamily="18" charset="0"/>
                          </a:rPr>
                          <m:t>𝒏</m:t>
                        </m:r>
                      </m:e>
                      <m:sub>
                        <m:r>
                          <a:rPr lang="pt-PT" sz="2200" b="1" i="1" smtClean="0">
                            <a:solidFill>
                              <a:schemeClr val="accent2">
                                <a:lumMod val="75000"/>
                              </a:schemeClr>
                            </a:solidFill>
                            <a:latin typeface="Cambria Math" panose="02040503050406030204" pitchFamily="18" charset="0"/>
                          </a:rPr>
                          <m:t>𝒄</m:t>
                        </m:r>
                      </m:sub>
                    </m:sSub>
                  </m:oMath>
                </a14:m>
                <a:endParaRPr lang="pt-PT" sz="2200" b="1" dirty="0">
                  <a:solidFill>
                    <a:schemeClr val="accent2">
                      <a:lumMod val="75000"/>
                    </a:schemeClr>
                  </a:solidFill>
                </a:endParaRPr>
              </a:p>
              <a:p>
                <a:endParaRPr lang="pt-PT" sz="2200" b="1" dirty="0"/>
              </a:p>
              <a:p>
                <a:pPr marL="514350" indent="-514350">
                  <a:buFont typeface="+mj-lt"/>
                  <a:buAutoNum type="arabicPeriod"/>
                </a:pPr>
                <a:r>
                  <a:rPr lang="pt-PT" sz="2200" b="1" dirty="0">
                    <a:solidFill>
                      <a:schemeClr val="tx1"/>
                    </a:solidFill>
                  </a:rPr>
                  <a:t>Run the algorithm for a wide range of parameter values</a:t>
                </a:r>
              </a:p>
              <a:p>
                <a:pPr marL="514350" indent="-514350">
                  <a:buFont typeface="+mj-lt"/>
                  <a:buAutoNum type="arabicPeriod"/>
                </a:pPr>
                <a:r>
                  <a:rPr lang="pt-PT" sz="2200" b="1" dirty="0">
                    <a:solidFill>
                      <a:schemeClr val="tx1"/>
                    </a:solidFill>
                  </a:rPr>
                  <a:t>Choose the widest range for which </a:t>
                </a:r>
                <a14:m>
                  <m:oMath xmlns:m="http://schemas.openxmlformats.org/officeDocument/2006/math">
                    <m:sSub>
                      <m:sSubPr>
                        <m:ctrlPr>
                          <a:rPr lang="pt-PT" sz="2200" b="1" i="1">
                            <a:solidFill>
                              <a:schemeClr val="tx1"/>
                            </a:solidFill>
                            <a:latin typeface="Cambria Math" panose="02040503050406030204" pitchFamily="18" charset="0"/>
                          </a:rPr>
                        </m:ctrlPr>
                      </m:sSubPr>
                      <m:e>
                        <m:r>
                          <a:rPr lang="pt-PT" sz="2200" b="1" i="1">
                            <a:solidFill>
                              <a:schemeClr val="tx1"/>
                            </a:solidFill>
                            <a:latin typeface="Cambria Math" panose="02040503050406030204" pitchFamily="18" charset="0"/>
                          </a:rPr>
                          <m:t>𝒏</m:t>
                        </m:r>
                      </m:e>
                      <m:sub>
                        <m:r>
                          <a:rPr lang="pt-PT" sz="2200" b="1" i="1">
                            <a:solidFill>
                              <a:schemeClr val="tx1"/>
                            </a:solidFill>
                            <a:latin typeface="Cambria Math" panose="02040503050406030204" pitchFamily="18" charset="0"/>
                          </a:rPr>
                          <m:t>𝒄</m:t>
                        </m:r>
                      </m:sub>
                    </m:sSub>
                  </m:oMath>
                </a14:m>
                <a:r>
                  <a:rPr lang="pt-PT" sz="2200" b="1" dirty="0">
                    <a:solidFill>
                      <a:schemeClr val="tx1"/>
                    </a:solidFill>
                  </a:rPr>
                  <a:t> remains constant</a:t>
                </a:r>
              </a:p>
              <a:p>
                <a:pPr marL="514350" indent="-514350">
                  <a:buFont typeface="+mj-lt"/>
                  <a:buAutoNum type="arabicPeriod"/>
                </a:pPr>
                <a:r>
                  <a:rPr lang="pt-PT" sz="2200" b="1" dirty="0">
                    <a:solidFill>
                      <a:schemeClr val="tx1"/>
                    </a:solidFill>
                  </a:rPr>
                  <a:t>Choose the values in the middle of the range</a:t>
                </a:r>
              </a:p>
              <a:p>
                <a:endParaRPr lang="pt-PT" sz="2200" b="1" dirty="0"/>
              </a:p>
            </p:txBody>
          </p:sp>
        </mc:Choice>
        <mc:Fallback xmlns="">
          <p:sp>
            <p:nvSpPr>
              <p:cNvPr id="3" name="TextBox 2">
                <a:extLst>
                  <a:ext uri="{FF2B5EF4-FFF2-40B4-BE49-F238E27FC236}">
                    <a16:creationId xmlns:a16="http://schemas.microsoft.com/office/drawing/2014/main" id="{00F1D3E5-5211-4A53-851D-887A28338320}"/>
                  </a:ext>
                </a:extLst>
              </p:cNvPr>
              <p:cNvSpPr txBox="1">
                <a:spLocks noRot="1" noChangeAspect="1" noMove="1" noResize="1" noEditPoints="1" noAdjustHandles="1" noChangeArrowheads="1" noChangeShapeType="1" noTextEdit="1"/>
              </p:cNvSpPr>
              <p:nvPr/>
            </p:nvSpPr>
            <p:spPr>
              <a:xfrm>
                <a:off x="727782" y="2084832"/>
                <a:ext cx="4937760" cy="3477875"/>
              </a:xfrm>
              <a:prstGeom prst="rect">
                <a:avLst/>
              </a:prstGeom>
              <a:blipFill>
                <a:blip r:embed="rId4"/>
                <a:stretch>
                  <a:fillRect l="-1605" t="-1226"/>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53F1355-D19A-4F9B-9189-AD35ABA9D39F}"/>
                  </a:ext>
                </a:extLst>
              </p:cNvPr>
              <p:cNvSpPr txBox="1"/>
              <p:nvPr/>
            </p:nvSpPr>
            <p:spPr>
              <a:xfrm>
                <a:off x="6230112" y="2084831"/>
                <a:ext cx="4937760" cy="3477875"/>
              </a:xfrm>
              <a:prstGeom prst="rect">
                <a:avLst/>
              </a:prstGeom>
              <a:solidFill>
                <a:schemeClr val="accent2">
                  <a:lumMod val="75000"/>
                </a:schemeClr>
              </a:solidFill>
            </p:spPr>
            <p:txBody>
              <a:bodyPr wrap="square" rtlCol="0">
                <a:spAutoFit/>
              </a:bodyPr>
              <a:lstStyle/>
              <a:p>
                <a:r>
                  <a:rPr lang="pt-PT" sz="2200" b="1" dirty="0">
                    <a:solidFill>
                      <a:schemeClr val="accent3">
                        <a:lumMod val="60000"/>
                        <a:lumOff val="40000"/>
                      </a:schemeClr>
                    </a:solidFill>
                  </a:rPr>
                  <a:t>Algorithm takes number of clusters, </a:t>
                </a:r>
                <a14:m>
                  <m:oMath xmlns:m="http://schemas.openxmlformats.org/officeDocument/2006/math">
                    <m:sSub>
                      <m:sSubPr>
                        <m:ctrlPr>
                          <a:rPr lang="pt-PT" sz="2200" b="1" i="1">
                            <a:solidFill>
                              <a:schemeClr val="accent3">
                                <a:lumMod val="60000"/>
                                <a:lumOff val="40000"/>
                              </a:schemeClr>
                            </a:solidFill>
                            <a:latin typeface="Cambria Math" panose="02040503050406030204" pitchFamily="18" charset="0"/>
                          </a:rPr>
                        </m:ctrlPr>
                      </m:sSubPr>
                      <m:e>
                        <m:r>
                          <a:rPr lang="pt-PT" sz="2200" b="1" i="1">
                            <a:solidFill>
                              <a:schemeClr val="accent3">
                                <a:lumMod val="60000"/>
                                <a:lumOff val="40000"/>
                              </a:schemeClr>
                            </a:solidFill>
                            <a:latin typeface="Cambria Math" panose="02040503050406030204" pitchFamily="18" charset="0"/>
                          </a:rPr>
                          <m:t>𝒏</m:t>
                        </m:r>
                      </m:e>
                      <m:sub>
                        <m:r>
                          <a:rPr lang="pt-PT" sz="2200" b="1" i="1">
                            <a:solidFill>
                              <a:schemeClr val="accent3">
                                <a:lumMod val="60000"/>
                                <a:lumOff val="40000"/>
                              </a:schemeClr>
                            </a:solidFill>
                            <a:latin typeface="Cambria Math" panose="02040503050406030204" pitchFamily="18" charset="0"/>
                          </a:rPr>
                          <m:t>𝒄</m:t>
                        </m:r>
                      </m:sub>
                    </m:sSub>
                    <m:r>
                      <a:rPr lang="pt-PT" sz="2200" b="1" i="0" smtClean="0">
                        <a:solidFill>
                          <a:schemeClr val="accent3">
                            <a:lumMod val="60000"/>
                            <a:lumOff val="40000"/>
                          </a:schemeClr>
                        </a:solidFill>
                        <a:latin typeface="Cambria Math" panose="02040503050406030204" pitchFamily="18" charset="0"/>
                      </a:rPr>
                      <m:t>,</m:t>
                    </m:r>
                  </m:oMath>
                </a14:m>
                <a:r>
                  <a:rPr lang="pt-PT" sz="2200" b="1" dirty="0">
                    <a:solidFill>
                      <a:schemeClr val="accent3">
                        <a:lumMod val="60000"/>
                        <a:lumOff val="40000"/>
                      </a:schemeClr>
                    </a:solidFill>
                  </a:rPr>
                  <a:t> as parameter</a:t>
                </a:r>
              </a:p>
              <a:p>
                <a:endParaRPr lang="pt-PT" sz="2200" b="1" dirty="0"/>
              </a:p>
              <a:p>
                <a:pPr marL="514350" indent="-514350">
                  <a:buFont typeface="+mj-lt"/>
                  <a:buAutoNum type="arabicPeriod"/>
                </a:pPr>
                <a:r>
                  <a:rPr lang="pt-PT" sz="2200" b="1" dirty="0">
                    <a:solidFill>
                      <a:schemeClr val="tx1"/>
                    </a:solidFill>
                  </a:rPr>
                  <a:t>Run algorithm between a min and max </a:t>
                </a:r>
                <a14:m>
                  <m:oMath xmlns:m="http://schemas.openxmlformats.org/officeDocument/2006/math">
                    <m:sSub>
                      <m:sSubPr>
                        <m:ctrlPr>
                          <a:rPr lang="pt-PT" sz="2200" b="1" i="1">
                            <a:solidFill>
                              <a:schemeClr val="tx1"/>
                            </a:solidFill>
                            <a:latin typeface="Cambria Math" panose="02040503050406030204" pitchFamily="18" charset="0"/>
                          </a:rPr>
                        </m:ctrlPr>
                      </m:sSubPr>
                      <m:e>
                        <m:r>
                          <a:rPr lang="pt-PT" sz="2200" b="1" i="1">
                            <a:solidFill>
                              <a:schemeClr val="tx1"/>
                            </a:solidFill>
                            <a:latin typeface="Cambria Math" panose="02040503050406030204" pitchFamily="18" charset="0"/>
                          </a:rPr>
                          <m:t>𝒏</m:t>
                        </m:r>
                      </m:e>
                      <m:sub>
                        <m:r>
                          <a:rPr lang="pt-PT" sz="2200" b="1" i="1">
                            <a:solidFill>
                              <a:schemeClr val="tx1"/>
                            </a:solidFill>
                            <a:latin typeface="Cambria Math" panose="02040503050406030204" pitchFamily="18" charset="0"/>
                          </a:rPr>
                          <m:t>𝒄</m:t>
                        </m:r>
                      </m:sub>
                    </m:sSub>
                  </m:oMath>
                </a14:m>
                <a:endParaRPr lang="pt-PT" sz="2200" b="1" dirty="0">
                  <a:solidFill>
                    <a:schemeClr val="tx1"/>
                  </a:solidFill>
                </a:endParaRPr>
              </a:p>
              <a:p>
                <a:pPr marL="514350" indent="-514350">
                  <a:buFont typeface="+mj-lt"/>
                  <a:buAutoNum type="arabicPeriod"/>
                </a:pPr>
                <a:r>
                  <a:rPr lang="pt-PT" sz="2200" b="1" dirty="0">
                    <a:solidFill>
                      <a:schemeClr val="tx1"/>
                    </a:solidFill>
                  </a:rPr>
                  <a:t>For each </a:t>
                </a:r>
                <a14:m>
                  <m:oMath xmlns:m="http://schemas.openxmlformats.org/officeDocument/2006/math">
                    <m:sSub>
                      <m:sSubPr>
                        <m:ctrlPr>
                          <a:rPr lang="pt-PT" sz="2200" b="1" i="1">
                            <a:solidFill>
                              <a:schemeClr val="tx1"/>
                            </a:solidFill>
                            <a:latin typeface="Cambria Math" panose="02040503050406030204" pitchFamily="18" charset="0"/>
                          </a:rPr>
                        </m:ctrlPr>
                      </m:sSubPr>
                      <m:e>
                        <m:r>
                          <a:rPr lang="pt-PT" sz="2200" b="1" i="1">
                            <a:solidFill>
                              <a:schemeClr val="tx1"/>
                            </a:solidFill>
                            <a:latin typeface="Cambria Math" panose="02040503050406030204" pitchFamily="18" charset="0"/>
                          </a:rPr>
                          <m:t>𝒏</m:t>
                        </m:r>
                      </m:e>
                      <m:sub>
                        <m:r>
                          <a:rPr lang="pt-PT" sz="2200" b="1" i="1">
                            <a:solidFill>
                              <a:schemeClr val="tx1"/>
                            </a:solidFill>
                            <a:latin typeface="Cambria Math" panose="02040503050406030204" pitchFamily="18" charset="0"/>
                          </a:rPr>
                          <m:t>𝒄</m:t>
                        </m:r>
                      </m:sub>
                    </m:sSub>
                  </m:oMath>
                </a14:m>
                <a:r>
                  <a:rPr lang="pt-PT" sz="2200" b="1" dirty="0">
                    <a:solidFill>
                      <a:schemeClr val="tx1"/>
                    </a:solidFill>
                  </a:rPr>
                  <a:t>, run algorithm </a:t>
                </a:r>
                <a14:m>
                  <m:oMath xmlns:m="http://schemas.openxmlformats.org/officeDocument/2006/math">
                    <m:r>
                      <a:rPr lang="pt-PT" sz="2200" b="1" i="1" smtClean="0">
                        <a:solidFill>
                          <a:schemeClr val="tx1"/>
                        </a:solidFill>
                        <a:latin typeface="Cambria Math" panose="02040503050406030204" pitchFamily="18" charset="0"/>
                      </a:rPr>
                      <m:t>𝒓</m:t>
                    </m:r>
                  </m:oMath>
                </a14:m>
                <a:r>
                  <a:rPr lang="pt-PT" sz="2200" b="1" dirty="0">
                    <a:solidFill>
                      <a:schemeClr val="tx1"/>
                    </a:solidFill>
                  </a:rPr>
                  <a:t> times</a:t>
                </a:r>
              </a:p>
              <a:p>
                <a:pPr marL="514350" indent="-514350">
                  <a:buFont typeface="+mj-lt"/>
                  <a:buAutoNum type="arabicPeriod"/>
                </a:pPr>
                <a:r>
                  <a:rPr lang="pt-PT" sz="2200" b="1" dirty="0">
                    <a:solidFill>
                      <a:schemeClr val="tx1"/>
                    </a:solidFill>
                  </a:rPr>
                  <a:t>Plot the best values the indexes give for each </a:t>
                </a:r>
                <a14:m>
                  <m:oMath xmlns:m="http://schemas.openxmlformats.org/officeDocument/2006/math">
                    <m:sSub>
                      <m:sSubPr>
                        <m:ctrlPr>
                          <a:rPr lang="pt-PT" sz="2200" b="1" i="1">
                            <a:solidFill>
                              <a:schemeClr val="tx1"/>
                            </a:solidFill>
                            <a:latin typeface="Cambria Math" panose="02040503050406030204" pitchFamily="18" charset="0"/>
                          </a:rPr>
                        </m:ctrlPr>
                      </m:sSubPr>
                      <m:e>
                        <m:r>
                          <a:rPr lang="pt-PT" sz="2200" b="1" i="1">
                            <a:solidFill>
                              <a:schemeClr val="tx1"/>
                            </a:solidFill>
                            <a:latin typeface="Cambria Math" panose="02040503050406030204" pitchFamily="18" charset="0"/>
                          </a:rPr>
                          <m:t>𝒏</m:t>
                        </m:r>
                      </m:e>
                      <m:sub>
                        <m:r>
                          <a:rPr lang="pt-PT" sz="2200" b="1" i="1">
                            <a:solidFill>
                              <a:schemeClr val="tx1"/>
                            </a:solidFill>
                            <a:latin typeface="Cambria Math" panose="02040503050406030204" pitchFamily="18" charset="0"/>
                          </a:rPr>
                          <m:t>𝒄</m:t>
                        </m:r>
                      </m:sub>
                    </m:sSub>
                  </m:oMath>
                </a14:m>
                <a:endParaRPr lang="pt-PT" sz="2200" b="1" dirty="0">
                  <a:solidFill>
                    <a:schemeClr val="tx1"/>
                  </a:solidFill>
                </a:endParaRPr>
              </a:p>
              <a:p>
                <a:pPr marL="514350" indent="-514350">
                  <a:buFont typeface="+mj-lt"/>
                  <a:buAutoNum type="arabicPeriod"/>
                </a:pPr>
                <a:r>
                  <a:rPr lang="pt-PT" sz="2200" b="1" dirty="0">
                    <a:solidFill>
                      <a:schemeClr val="tx1"/>
                    </a:solidFill>
                  </a:rPr>
                  <a:t>Seek in the plot a significant “knee”, that is the best clustering</a:t>
                </a:r>
              </a:p>
            </p:txBody>
          </p:sp>
        </mc:Choice>
        <mc:Fallback xmlns="">
          <p:sp>
            <p:nvSpPr>
              <p:cNvPr id="15" name="TextBox 14">
                <a:extLst>
                  <a:ext uri="{FF2B5EF4-FFF2-40B4-BE49-F238E27FC236}">
                    <a16:creationId xmlns:a16="http://schemas.microsoft.com/office/drawing/2014/main" id="{853F1355-D19A-4F9B-9189-AD35ABA9D39F}"/>
                  </a:ext>
                </a:extLst>
              </p:cNvPr>
              <p:cNvSpPr txBox="1">
                <a:spLocks noRot="1" noChangeAspect="1" noMove="1" noResize="1" noEditPoints="1" noAdjustHandles="1" noChangeArrowheads="1" noChangeShapeType="1" noTextEdit="1"/>
              </p:cNvSpPr>
              <p:nvPr/>
            </p:nvSpPr>
            <p:spPr>
              <a:xfrm>
                <a:off x="6230112" y="2084831"/>
                <a:ext cx="4937760" cy="3477875"/>
              </a:xfrm>
              <a:prstGeom prst="rect">
                <a:avLst/>
              </a:prstGeom>
              <a:blipFill>
                <a:blip r:embed="rId5"/>
                <a:stretch>
                  <a:fillRect l="-1605" t="-1226" r="-2963" b="-2452"/>
                </a:stretch>
              </a:blipFill>
            </p:spPr>
            <p:txBody>
              <a:bodyPr/>
              <a:lstStyle/>
              <a:p>
                <a:r>
                  <a:rPr lang="pt-PT">
                    <a:noFill/>
                  </a:rPr>
                  <a:t> </a:t>
                </a:r>
              </a:p>
            </p:txBody>
          </p:sp>
        </mc:Fallback>
      </mc:AlternateContent>
    </p:spTree>
    <p:extLst>
      <p:ext uri="{BB962C8B-B14F-4D97-AF65-F5344CB8AC3E}">
        <p14:creationId xmlns:p14="http://schemas.microsoft.com/office/powerpoint/2010/main" val="3883750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FAE8-0C80-40C5-B9BB-C618DFB0D54D}"/>
              </a:ext>
            </a:extLst>
          </p:cNvPr>
          <p:cNvSpPr>
            <a:spLocks noGrp="1"/>
          </p:cNvSpPr>
          <p:nvPr>
            <p:ph type="title"/>
          </p:nvPr>
        </p:nvSpPr>
        <p:spPr/>
        <p:txBody>
          <a:bodyPr/>
          <a:lstStyle/>
          <a:p>
            <a:r>
              <a:rPr lang="en-GB" dirty="0"/>
              <a:t>relative clustering validation measures</a:t>
            </a:r>
          </a:p>
        </p:txBody>
      </p:sp>
      <p:sp>
        <p:nvSpPr>
          <p:cNvPr id="4" name="Marcador de Posição de Conteúdo 2">
            <a:extLst>
              <a:ext uri="{FF2B5EF4-FFF2-40B4-BE49-F238E27FC236}">
                <a16:creationId xmlns:a16="http://schemas.microsoft.com/office/drawing/2014/main" id="{074BE963-C8BE-4EB6-AEF2-75AF81C3276A}"/>
              </a:ext>
            </a:extLst>
          </p:cNvPr>
          <p:cNvSpPr txBox="1">
            <a:spLocks/>
          </p:cNvSpPr>
          <p:nvPr/>
        </p:nvSpPr>
        <p:spPr>
          <a:xfrm>
            <a:off x="196505" y="5812551"/>
            <a:ext cx="3000157" cy="209089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800" dirty="0"/>
              <a:t>Author(s):</a:t>
            </a:r>
          </a:p>
          <a:p>
            <a:pPr>
              <a:buFont typeface="Wingdings" panose="05000000000000000000" pitchFamily="2" charset="2"/>
              <a:buChar char="§"/>
            </a:pPr>
            <a:r>
              <a:rPr lang="en-GB" sz="1800" dirty="0"/>
              <a:t> </a:t>
            </a:r>
            <a:r>
              <a:rPr lang="pt-PT" sz="1800" dirty="0"/>
              <a:t>Yanchi Liu et al.</a:t>
            </a:r>
            <a:endParaRPr lang="en-GB" sz="1800" dirty="0"/>
          </a:p>
        </p:txBody>
      </p:sp>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mc:AlternateContent xmlns:mc="http://schemas.openxmlformats.org/markup-compatibility/2006" xmlns:a14="http://schemas.microsoft.com/office/drawing/2010/main">
        <mc:Choice Requires="a14">
          <p:graphicFrame>
            <p:nvGraphicFramePr>
              <p:cNvPr id="8" name="Table 13">
                <a:extLst>
                  <a:ext uri="{FF2B5EF4-FFF2-40B4-BE49-F238E27FC236}">
                    <a16:creationId xmlns:a16="http://schemas.microsoft.com/office/drawing/2014/main" id="{35FF7EC0-5660-48B2-AB13-FEF6603368B0}"/>
                  </a:ext>
                </a:extLst>
              </p:cNvPr>
              <p:cNvGraphicFramePr>
                <a:graphicFrameLocks noGrp="1"/>
              </p:cNvGraphicFramePr>
              <p:nvPr>
                <p:extLst>
                  <p:ext uri="{D42A27DB-BD31-4B8C-83A1-F6EECF244321}">
                    <p14:modId xmlns:p14="http://schemas.microsoft.com/office/powerpoint/2010/main" val="3346401030"/>
                  </p:ext>
                </p:extLst>
              </p:nvPr>
            </p:nvGraphicFramePr>
            <p:xfrm>
              <a:off x="1691984" y="1937553"/>
              <a:ext cx="8808031" cy="3958247"/>
            </p:xfrm>
            <a:graphic>
              <a:graphicData uri="http://schemas.openxmlformats.org/drawingml/2006/table">
                <a:tbl>
                  <a:tblPr firstRow="1" bandRow="1">
                    <a:tableStyleId>{5C22544A-7EE6-4342-B048-85BDC9FD1C3A}</a:tableStyleId>
                  </a:tblPr>
                  <a:tblGrid>
                    <a:gridCol w="2316101">
                      <a:extLst>
                        <a:ext uri="{9D8B030D-6E8A-4147-A177-3AD203B41FA5}">
                          <a16:colId xmlns:a16="http://schemas.microsoft.com/office/drawing/2014/main" val="1103611417"/>
                        </a:ext>
                      </a:extLst>
                    </a:gridCol>
                    <a:gridCol w="6491930">
                      <a:extLst>
                        <a:ext uri="{9D8B030D-6E8A-4147-A177-3AD203B41FA5}">
                          <a16:colId xmlns:a16="http://schemas.microsoft.com/office/drawing/2014/main" val="4281615035"/>
                        </a:ext>
                      </a:extLst>
                    </a:gridCol>
                  </a:tblGrid>
                  <a:tr h="996165">
                    <a:tc>
                      <a:txBody>
                        <a:bodyPr/>
                        <a:lstStyle/>
                        <a:p>
                          <a:r>
                            <a:rPr lang="pt-PT" sz="2000" dirty="0">
                              <a:solidFill>
                                <a:schemeClr val="tx1"/>
                              </a:solidFill>
                            </a:rPr>
                            <a:t>Modified Huberts</a:t>
                          </a:r>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f>
                                  <m:fPr>
                                    <m:ctrlPr>
                                      <a:rPr lang="pt-PT" sz="2000" i="1">
                                        <a:solidFill>
                                          <a:schemeClr val="tx1"/>
                                        </a:solidFill>
                                        <a:latin typeface="Cambria Math" panose="02040503050406030204" pitchFamily="18" charset="0"/>
                                      </a:rPr>
                                    </m:ctrlPr>
                                  </m:fPr>
                                  <m:num>
                                    <m:r>
                                      <a:rPr lang="pt-PT" sz="2000" i="1">
                                        <a:solidFill>
                                          <a:schemeClr val="tx1"/>
                                        </a:solidFill>
                                        <a:latin typeface="Cambria Math" panose="02040503050406030204" pitchFamily="18" charset="0"/>
                                      </a:rPr>
                                      <m:t>1</m:t>
                                    </m:r>
                                  </m:num>
                                  <m:den>
                                    <m:r>
                                      <a:rPr lang="pt-PT" sz="2000" i="1">
                                        <a:solidFill>
                                          <a:schemeClr val="tx1"/>
                                        </a:solidFill>
                                        <a:latin typeface="Cambria Math" panose="02040503050406030204" pitchFamily="18" charset="0"/>
                                      </a:rPr>
                                      <m:t>𝑀</m:t>
                                    </m:r>
                                  </m:den>
                                </m:f>
                                <m:nary>
                                  <m:naryPr>
                                    <m:chr m:val="∑"/>
                                    <m:ctrlPr>
                                      <a:rPr lang="pt-PT" sz="2000" i="1" smtClean="0">
                                        <a:solidFill>
                                          <a:schemeClr val="tx1"/>
                                        </a:solidFill>
                                        <a:latin typeface="Cambria Math" panose="02040503050406030204" pitchFamily="18" charset="0"/>
                                      </a:rPr>
                                    </m:ctrlPr>
                                  </m:naryPr>
                                  <m:sub>
                                    <m:r>
                                      <m:rPr>
                                        <m:brk m:alnAt="23"/>
                                      </m:rPr>
                                      <a:rPr lang="pt-PT" sz="2000" i="1">
                                        <a:solidFill>
                                          <a:schemeClr val="tx1"/>
                                        </a:solidFill>
                                        <a:latin typeface="Cambria Math" panose="02040503050406030204" pitchFamily="18" charset="0"/>
                                      </a:rPr>
                                      <m:t>𝑖</m:t>
                                    </m:r>
                                    <m:r>
                                      <a:rPr lang="pt-PT" sz="2000" i="1">
                                        <a:solidFill>
                                          <a:schemeClr val="tx1"/>
                                        </a:solidFill>
                                        <a:latin typeface="Cambria Math" panose="02040503050406030204" pitchFamily="18" charset="0"/>
                                      </a:rPr>
                                      <m:t>=1</m:t>
                                    </m:r>
                                  </m:sub>
                                  <m:sup>
                                    <m:r>
                                      <a:rPr lang="pt-PT" sz="2000" i="1">
                                        <a:solidFill>
                                          <a:schemeClr val="tx1"/>
                                        </a:solidFill>
                                        <a:latin typeface="Cambria Math" panose="02040503050406030204" pitchFamily="18" charset="0"/>
                                      </a:rPr>
                                      <m:t>𝑁</m:t>
                                    </m:r>
                                    <m:r>
                                      <a:rPr lang="pt-PT" sz="2000" i="1">
                                        <a:solidFill>
                                          <a:schemeClr val="tx1"/>
                                        </a:solidFill>
                                        <a:latin typeface="Cambria Math" panose="02040503050406030204" pitchFamily="18" charset="0"/>
                                      </a:rPr>
                                      <m:t>−1</m:t>
                                    </m:r>
                                  </m:sup>
                                  <m:e>
                                    <m:nary>
                                      <m:naryPr>
                                        <m:chr m:val="∑"/>
                                        <m:ctrlPr>
                                          <a:rPr lang="pt-PT" sz="2000" i="1">
                                            <a:solidFill>
                                              <a:schemeClr val="tx1"/>
                                            </a:solidFill>
                                            <a:latin typeface="Cambria Math" panose="02040503050406030204" pitchFamily="18" charset="0"/>
                                          </a:rPr>
                                        </m:ctrlPr>
                                      </m:naryPr>
                                      <m:sub>
                                        <m:r>
                                          <m:rPr>
                                            <m:brk m:alnAt="23"/>
                                          </m:rPr>
                                          <a:rPr lang="pt-PT" sz="2000" i="1">
                                            <a:solidFill>
                                              <a:schemeClr val="tx1"/>
                                            </a:solidFill>
                                            <a:latin typeface="Cambria Math" panose="02040503050406030204" pitchFamily="18" charset="0"/>
                                          </a:rPr>
                                          <m:t>𝑗</m:t>
                                        </m:r>
                                        <m:r>
                                          <a:rPr lang="pt-PT" sz="2000" i="1">
                                            <a:solidFill>
                                              <a:schemeClr val="tx1"/>
                                            </a:solidFill>
                                            <a:latin typeface="Cambria Math" panose="02040503050406030204" pitchFamily="18" charset="0"/>
                                          </a:rPr>
                                          <m:t>=</m:t>
                                        </m:r>
                                        <m:r>
                                          <a:rPr lang="pt-PT" sz="2000" i="1">
                                            <a:solidFill>
                                              <a:schemeClr val="tx1"/>
                                            </a:solidFill>
                                            <a:latin typeface="Cambria Math" panose="02040503050406030204" pitchFamily="18" charset="0"/>
                                          </a:rPr>
                                          <m:t>𝑖</m:t>
                                        </m:r>
                                        <m:r>
                                          <a:rPr lang="pt-PT" sz="2000" i="1">
                                            <a:solidFill>
                                              <a:schemeClr val="tx1"/>
                                            </a:solidFill>
                                            <a:latin typeface="Cambria Math" panose="02040503050406030204" pitchFamily="18" charset="0"/>
                                          </a:rPr>
                                          <m:t>+1</m:t>
                                        </m:r>
                                      </m:sub>
                                      <m:sup>
                                        <m:r>
                                          <a:rPr lang="pt-PT" sz="2000" i="1">
                                            <a:solidFill>
                                              <a:schemeClr val="tx1"/>
                                            </a:solidFill>
                                            <a:latin typeface="Cambria Math" panose="02040503050406030204" pitchFamily="18" charset="0"/>
                                          </a:rPr>
                                          <m:t>𝑁</m:t>
                                        </m:r>
                                      </m:sup>
                                      <m:e>
                                        <m:r>
                                          <a:rPr lang="pt-PT" sz="2000" i="1">
                                            <a:solidFill>
                                              <a:schemeClr val="tx1"/>
                                            </a:solidFill>
                                            <a:latin typeface="Cambria Math" panose="02040503050406030204" pitchFamily="18" charset="0"/>
                                          </a:rPr>
                                          <m:t> </m:t>
                                        </m:r>
                                        <m:r>
                                          <a:rPr lang="pt-PT" sz="2000" b="0" i="1" smtClean="0">
                                            <a:solidFill>
                                              <a:schemeClr val="tx1"/>
                                            </a:solidFill>
                                            <a:latin typeface="Cambria Math" panose="02040503050406030204" pitchFamily="18" charset="0"/>
                                          </a:rPr>
                                          <m:t>𝑃</m:t>
                                        </m:r>
                                        <m:d>
                                          <m:dPr>
                                            <m:ctrlPr>
                                              <a:rPr lang="pt-PT" sz="2000" b="0" i="1" smtClean="0">
                                                <a:solidFill>
                                                  <a:schemeClr val="tx1"/>
                                                </a:solidFill>
                                                <a:latin typeface="Cambria Math" panose="02040503050406030204" pitchFamily="18" charset="0"/>
                                              </a:rPr>
                                            </m:ctrlPr>
                                          </m:dPr>
                                          <m:e>
                                            <m:r>
                                              <a:rPr lang="pt-PT" sz="2000" b="0" i="1" smtClean="0">
                                                <a:solidFill>
                                                  <a:schemeClr val="tx1"/>
                                                </a:solidFill>
                                                <a:latin typeface="Cambria Math" panose="02040503050406030204" pitchFamily="18" charset="0"/>
                                              </a:rPr>
                                              <m:t>𝑖</m:t>
                                            </m:r>
                                            <m:r>
                                              <a:rPr lang="pt-PT" sz="2000" b="0" i="1" smtClean="0">
                                                <a:solidFill>
                                                  <a:schemeClr val="tx1"/>
                                                </a:solidFill>
                                                <a:latin typeface="Cambria Math" panose="02040503050406030204" pitchFamily="18" charset="0"/>
                                              </a:rPr>
                                              <m:t>,</m:t>
                                            </m:r>
                                            <m:r>
                                              <a:rPr lang="pt-PT" sz="2000" b="0" i="1" smtClean="0">
                                                <a:solidFill>
                                                  <a:schemeClr val="tx1"/>
                                                </a:solidFill>
                                                <a:latin typeface="Cambria Math" panose="02040503050406030204" pitchFamily="18" charset="0"/>
                                              </a:rPr>
                                              <m:t>𝑗</m:t>
                                            </m:r>
                                          </m:e>
                                        </m:d>
                                        <m:r>
                                          <a:rPr lang="pt-PT" sz="2000" b="0" i="1" smtClean="0">
                                            <a:solidFill>
                                              <a:schemeClr val="tx1"/>
                                            </a:solidFill>
                                            <a:latin typeface="Cambria Math" panose="02040503050406030204" pitchFamily="18" charset="0"/>
                                          </a:rPr>
                                          <m:t>.</m:t>
                                        </m:r>
                                        <m:r>
                                          <a:rPr lang="pt-PT" sz="2000" b="0" i="1" smtClean="0">
                                            <a:solidFill>
                                              <a:schemeClr val="tx1"/>
                                            </a:solidFill>
                                            <a:latin typeface="Cambria Math" panose="02040503050406030204" pitchFamily="18" charset="0"/>
                                          </a:rPr>
                                          <m:t>𝑄</m:t>
                                        </m:r>
                                        <m:r>
                                          <a:rPr lang="pt-PT" sz="2000" b="0" i="1" smtClean="0">
                                            <a:solidFill>
                                              <a:schemeClr val="tx1"/>
                                            </a:solidFill>
                                            <a:latin typeface="Cambria Math" panose="02040503050406030204" pitchFamily="18" charset="0"/>
                                          </a:rPr>
                                          <m:t>(</m:t>
                                        </m:r>
                                        <m:r>
                                          <a:rPr lang="pt-PT" sz="2000" b="0" i="1" smtClean="0">
                                            <a:solidFill>
                                              <a:schemeClr val="tx1"/>
                                            </a:solidFill>
                                            <a:latin typeface="Cambria Math" panose="02040503050406030204" pitchFamily="18" charset="0"/>
                                          </a:rPr>
                                          <m:t>𝑖</m:t>
                                        </m:r>
                                        <m:r>
                                          <a:rPr lang="pt-PT" sz="2000" b="0" i="1" smtClean="0">
                                            <a:solidFill>
                                              <a:schemeClr val="tx1"/>
                                            </a:solidFill>
                                            <a:latin typeface="Cambria Math" panose="02040503050406030204" pitchFamily="18" charset="0"/>
                                          </a:rPr>
                                          <m:t>,</m:t>
                                        </m:r>
                                        <m:r>
                                          <a:rPr lang="pt-PT" sz="2000" b="0" i="1" smtClean="0">
                                            <a:solidFill>
                                              <a:schemeClr val="tx1"/>
                                            </a:solidFill>
                                            <a:latin typeface="Cambria Math" panose="02040503050406030204" pitchFamily="18" charset="0"/>
                                          </a:rPr>
                                          <m:t>𝑗</m:t>
                                        </m:r>
                                        <m:r>
                                          <a:rPr lang="pt-PT" sz="2000" b="0" i="1" smtClean="0">
                                            <a:solidFill>
                                              <a:schemeClr val="tx1"/>
                                            </a:solidFill>
                                            <a:latin typeface="Cambria Math" panose="02040503050406030204" pitchFamily="18" charset="0"/>
                                          </a:rPr>
                                          <m:t>)</m:t>
                                        </m:r>
                                      </m:e>
                                    </m:nary>
                                  </m:e>
                                </m:nary>
                              </m:oMath>
                            </m:oMathPara>
                          </a14:m>
                          <a:endParaRPr lang="pt-PT" sz="2000" b="0" i="1" dirty="0">
                            <a:solidFill>
                              <a:schemeClr val="tx1"/>
                            </a:solidFill>
                          </a:endParaRPr>
                        </a:p>
                      </a:txBody>
                      <a:tcPr>
                        <a:solidFill>
                          <a:schemeClr val="accent1">
                            <a:lumMod val="20000"/>
                            <a:lumOff val="80000"/>
                          </a:schemeClr>
                        </a:solidFill>
                      </a:tcPr>
                    </a:tc>
                    <a:extLst>
                      <a:ext uri="{0D108BD9-81ED-4DB2-BD59-A6C34878D82A}">
                        <a16:rowId xmlns:a16="http://schemas.microsoft.com/office/drawing/2014/main" val="3258823035"/>
                      </a:ext>
                    </a:extLst>
                  </a:tr>
                  <a:tr h="798574">
                    <a:tc>
                      <a:txBody>
                        <a:bodyPr/>
                        <a:lstStyle/>
                        <a:p>
                          <a:r>
                            <a:rPr lang="pt-PT" sz="2000" b="1" dirty="0"/>
                            <a:t>Dunn</a:t>
                          </a:r>
                          <a14:m>
                            <m:oMath xmlns:m="http://schemas.openxmlformats.org/officeDocument/2006/math">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e>
                              </m:d>
                            </m:oMath>
                          </a14:m>
                          <a:endParaRPr lang="pt-PT" sz="20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𝑚𝑖𝑛</m:t>
                                    </m:r>
                                  </m:e>
                                  <m:sub>
                                    <m:r>
                                      <a:rPr lang="pt-PT" sz="2000" b="0" i="1" smtClean="0">
                                        <a:latin typeface="Cambria Math" panose="02040503050406030204" pitchFamily="18" charset="0"/>
                                      </a:rPr>
                                      <m:t>𝑖</m:t>
                                    </m:r>
                                    <m:r>
                                      <a:rPr lang="pt-PT" sz="2000" b="0" i="1" smtClean="0">
                                        <a:latin typeface="Cambria Math" panose="02040503050406030204" pitchFamily="18" charset="0"/>
                                      </a:rPr>
                                      <m:t>=1,…,</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𝑛</m:t>
                                        </m:r>
                                      </m:e>
                                      <m:sub>
                                        <m:r>
                                          <a:rPr lang="pt-PT" sz="2000" b="0" i="1" smtClean="0">
                                            <a:latin typeface="Cambria Math" panose="02040503050406030204" pitchFamily="18" charset="0"/>
                                          </a:rPr>
                                          <m:t>𝑐</m:t>
                                        </m:r>
                                      </m:sub>
                                    </m:sSub>
                                  </m:sub>
                                </m:sSub>
                                <m:d>
                                  <m:dPr>
                                    <m:begChr m:val="{"/>
                                    <m:endChr m:val="}"/>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𝑚𝑖𝑛</m:t>
                                        </m:r>
                                      </m:e>
                                      <m:sub>
                                        <m:r>
                                          <a:rPr lang="pt-PT" sz="2000" b="0" i="1" smtClean="0">
                                            <a:latin typeface="Cambria Math" panose="02040503050406030204" pitchFamily="18" charset="0"/>
                                          </a:rPr>
                                          <m:t>𝑗</m:t>
                                        </m:r>
                                        <m:r>
                                          <a:rPr lang="pt-PT" sz="2000" b="0" i="1" smtClean="0">
                                            <a:latin typeface="Cambria Math" panose="02040503050406030204" pitchFamily="18" charset="0"/>
                                          </a:rPr>
                                          <m:t>=</m:t>
                                        </m:r>
                                        <m:r>
                                          <a:rPr lang="pt-PT" sz="2000" b="0" i="1" smtClean="0">
                                            <a:latin typeface="Cambria Math" panose="02040503050406030204" pitchFamily="18" charset="0"/>
                                          </a:rPr>
                                          <m:t>𝑖</m:t>
                                        </m:r>
                                        <m:r>
                                          <a:rPr lang="pt-PT" sz="2000" b="0" i="1" smtClean="0">
                                            <a:latin typeface="Cambria Math" panose="02040503050406030204" pitchFamily="18" charset="0"/>
                                          </a:rPr>
                                          <m:t>+1,…,</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𝑛</m:t>
                                            </m:r>
                                          </m:e>
                                          <m:sub>
                                            <m:r>
                                              <a:rPr lang="pt-PT" sz="2000" b="0" i="1" smtClean="0">
                                                <a:latin typeface="Cambria Math" panose="02040503050406030204" pitchFamily="18" charset="0"/>
                                              </a:rPr>
                                              <m:t>𝑐</m:t>
                                            </m:r>
                                          </m:sub>
                                        </m:sSub>
                                      </m:sub>
                                    </m:sSub>
                                    <m:d>
                                      <m:dPr>
                                        <m:ctrlPr>
                                          <a:rPr lang="pt-PT" sz="2000" b="0" i="1" smtClean="0">
                                            <a:latin typeface="Cambria Math" panose="02040503050406030204" pitchFamily="18" charset="0"/>
                                          </a:rPr>
                                        </m:ctrlPr>
                                      </m:dPr>
                                      <m:e>
                                        <m:f>
                                          <m:fPr>
                                            <m:ctrlPr>
                                              <a:rPr lang="pt-PT" sz="2000" b="0" i="1" smtClean="0">
                                                <a:latin typeface="Cambria Math" panose="02040503050406030204" pitchFamily="18" charset="0"/>
                                              </a:rPr>
                                            </m:ctrlPr>
                                          </m:fPr>
                                          <m:num>
                                            <m:r>
                                              <a:rPr lang="pt-PT" sz="2000" b="0" i="1" smtClean="0">
                                                <a:latin typeface="Cambria Math" panose="02040503050406030204" pitchFamily="18" charset="0"/>
                                              </a:rPr>
                                              <m:t>𝑑</m:t>
                                            </m:r>
                                            <m:r>
                                              <a:rPr lang="pt-PT" sz="2000" b="0" i="1" smtClean="0">
                                                <a:latin typeface="Cambria Math" panose="02040503050406030204" pitchFamily="18" charset="0"/>
                                              </a:rPr>
                                              <m:t>(</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𝑐</m:t>
                                                </m:r>
                                              </m:e>
                                              <m:sub>
                                                <m:r>
                                                  <a:rPr lang="pt-PT" sz="2000" b="0" i="1" smtClean="0">
                                                    <a:latin typeface="Cambria Math" panose="02040503050406030204" pitchFamily="18" charset="0"/>
                                                  </a:rPr>
                                                  <m:t>𝑖</m:t>
                                                </m:r>
                                              </m:sub>
                                            </m:sSub>
                                            <m:r>
                                              <a:rPr lang="pt-PT" sz="2000" b="0" i="1" smtClean="0">
                                                <a:latin typeface="Cambria Math" panose="02040503050406030204" pitchFamily="18" charset="0"/>
                                              </a:rPr>
                                              <m:t>, </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𝑐</m:t>
                                                </m:r>
                                              </m:e>
                                              <m:sub>
                                                <m:r>
                                                  <a:rPr lang="pt-PT" sz="2000" b="0" i="1" smtClean="0">
                                                    <a:latin typeface="Cambria Math" panose="02040503050406030204" pitchFamily="18" charset="0"/>
                                                  </a:rPr>
                                                  <m:t>𝑗</m:t>
                                                </m:r>
                                              </m:sub>
                                            </m:sSub>
                                            <m:r>
                                              <a:rPr lang="pt-PT" sz="2000" b="0" i="1" smtClean="0">
                                                <a:latin typeface="Cambria Math" panose="02040503050406030204" pitchFamily="18" charset="0"/>
                                              </a:rPr>
                                              <m:t>)</m:t>
                                            </m:r>
                                          </m:num>
                                          <m:den>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𝑚𝑎𝑥</m:t>
                                                </m:r>
                                              </m:e>
                                              <m:sub>
                                                <m:r>
                                                  <a:rPr lang="pt-PT" sz="2000" b="0" i="1" smtClean="0">
                                                    <a:latin typeface="Cambria Math" panose="02040503050406030204" pitchFamily="18" charset="0"/>
                                                  </a:rPr>
                                                  <m:t>𝑘</m:t>
                                                </m:r>
                                                <m:r>
                                                  <a:rPr lang="pt-PT" sz="2000" b="0" i="1" smtClean="0">
                                                    <a:latin typeface="Cambria Math" panose="02040503050406030204" pitchFamily="18" charset="0"/>
                                                  </a:rPr>
                                                  <m:t>=1,…,</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𝑛</m:t>
                                                    </m:r>
                                                  </m:e>
                                                  <m:sub>
                                                    <m:r>
                                                      <a:rPr lang="pt-PT" sz="2000" b="0" i="1" smtClean="0">
                                                        <a:latin typeface="Cambria Math" panose="02040503050406030204" pitchFamily="18" charset="0"/>
                                                      </a:rPr>
                                                      <m:t>𝑐</m:t>
                                                    </m:r>
                                                  </m:sub>
                                                </m:sSub>
                                              </m:sub>
                                            </m:sSub>
                                            <m:r>
                                              <a:rPr lang="pt-PT" sz="2000" b="0" i="1" smtClean="0">
                                                <a:latin typeface="Cambria Math" panose="02040503050406030204" pitchFamily="18" charset="0"/>
                                              </a:rPr>
                                              <m:t> </m:t>
                                            </m:r>
                                            <m:r>
                                              <a:rPr lang="pt-PT" sz="2000" b="0" i="1" smtClean="0">
                                                <a:latin typeface="Cambria Math" panose="02040503050406030204" pitchFamily="18" charset="0"/>
                                              </a:rPr>
                                              <m:t>𝑑𝑖𝑎𝑚</m:t>
                                            </m:r>
                                            <m:r>
                                              <a:rPr lang="pt-PT" sz="2000" b="0" i="1" smtClean="0">
                                                <a:latin typeface="Cambria Math" panose="02040503050406030204" pitchFamily="18" charset="0"/>
                                              </a:rPr>
                                              <m:t>(</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𝑐</m:t>
                                                </m:r>
                                              </m:e>
                                              <m:sub>
                                                <m:r>
                                                  <a:rPr lang="pt-PT" sz="2000" b="0" i="1" smtClean="0">
                                                    <a:latin typeface="Cambria Math" panose="02040503050406030204" pitchFamily="18" charset="0"/>
                                                  </a:rPr>
                                                  <m:t>𝑘</m:t>
                                                </m:r>
                                              </m:sub>
                                            </m:sSub>
                                            <m:r>
                                              <a:rPr lang="pt-PT" sz="2000" b="0" i="1" smtClean="0">
                                                <a:latin typeface="Cambria Math" panose="02040503050406030204" pitchFamily="18" charset="0"/>
                                              </a:rPr>
                                              <m:t>)</m:t>
                                            </m:r>
                                          </m:den>
                                        </m:f>
                                      </m:e>
                                    </m:d>
                                  </m:e>
                                </m:d>
                              </m:oMath>
                            </m:oMathPara>
                          </a14:m>
                          <a:endParaRPr lang="pt-PT" sz="2000" dirty="0"/>
                        </a:p>
                      </a:txBody>
                      <a:tcPr/>
                    </a:tc>
                    <a:extLst>
                      <a:ext uri="{0D108BD9-81ED-4DB2-BD59-A6C34878D82A}">
                        <a16:rowId xmlns:a16="http://schemas.microsoft.com/office/drawing/2014/main" val="3140710606"/>
                      </a:ext>
                    </a:extLst>
                  </a:tr>
                  <a:tr h="413300">
                    <a:tc>
                      <a:txBody>
                        <a:bodyPr/>
                        <a:lstStyle/>
                        <a:p>
                          <a:r>
                            <a:rPr lang="pt-PT" sz="2000" b="1" dirty="0"/>
                            <a:t>Davies-Bouldin</a:t>
                          </a:r>
                          <a14:m>
                            <m:oMath xmlns:m="http://schemas.openxmlformats.org/officeDocument/2006/math">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e>
                              </m:d>
                            </m:oMath>
                          </a14:m>
                          <a:endParaRPr lang="pt-PT" sz="2000" b="1" dirty="0"/>
                        </a:p>
                      </a:txBody>
                      <a:tcPr/>
                    </a:tc>
                    <a:tc>
                      <a:txBody>
                        <a:bodyPr/>
                        <a:lstStyle/>
                        <a:p>
                          <a:pPr/>
                          <a14:m>
                            <m:oMathPara xmlns:m="http://schemas.openxmlformats.org/officeDocument/2006/math">
                              <m:oMathParaPr>
                                <m:jc m:val="centerGroup"/>
                              </m:oMathParaPr>
                              <m:oMath xmlns:m="http://schemas.openxmlformats.org/officeDocument/2006/math">
                                <m:f>
                                  <m:fPr>
                                    <m:ctrlPr>
                                      <a:rPr lang="pt-PT" sz="2000" i="1" smtClean="0">
                                        <a:latin typeface="Cambria Math" panose="02040503050406030204" pitchFamily="18" charset="0"/>
                                      </a:rPr>
                                    </m:ctrlPr>
                                  </m:fPr>
                                  <m:num>
                                    <m:r>
                                      <a:rPr lang="pt-PT" sz="2000" b="0" i="1" smtClean="0">
                                        <a:latin typeface="Cambria Math" panose="02040503050406030204" pitchFamily="18" charset="0"/>
                                      </a:rPr>
                                      <m:t>1</m:t>
                                    </m:r>
                                  </m:num>
                                  <m:den>
                                    <m:sSub>
                                      <m:sSubPr>
                                        <m:ctrlPr>
                                          <a:rPr lang="pt-PT" sz="2000" i="1" smtClean="0">
                                            <a:latin typeface="Cambria Math" panose="02040503050406030204" pitchFamily="18" charset="0"/>
                                          </a:rPr>
                                        </m:ctrlPr>
                                      </m:sSubPr>
                                      <m:e>
                                        <m:r>
                                          <a:rPr lang="pt-PT" sz="2000" b="0" i="1" smtClean="0">
                                            <a:latin typeface="Cambria Math" panose="02040503050406030204" pitchFamily="18" charset="0"/>
                                          </a:rPr>
                                          <m:t>𝑛</m:t>
                                        </m:r>
                                      </m:e>
                                      <m:sub>
                                        <m:r>
                                          <a:rPr lang="pt-PT" sz="2000" b="0" i="1" smtClean="0">
                                            <a:latin typeface="Cambria Math" panose="02040503050406030204" pitchFamily="18" charset="0"/>
                                          </a:rPr>
                                          <m:t>𝑐</m:t>
                                        </m:r>
                                      </m:sub>
                                    </m:sSub>
                                  </m:den>
                                </m:f>
                                <m:nary>
                                  <m:naryPr>
                                    <m:chr m:val="∑"/>
                                    <m:ctrlPr>
                                      <a:rPr lang="pt-PT" sz="2000" i="1" smtClean="0">
                                        <a:latin typeface="Cambria Math" panose="02040503050406030204" pitchFamily="18" charset="0"/>
                                      </a:rPr>
                                    </m:ctrlPr>
                                  </m:naryPr>
                                  <m:sub>
                                    <m:r>
                                      <m:rPr>
                                        <m:brk m:alnAt="23"/>
                                      </m:rPr>
                                      <a:rPr lang="pt-PT" sz="2000" b="0" i="1" smtClean="0">
                                        <a:latin typeface="Cambria Math" panose="02040503050406030204" pitchFamily="18" charset="0"/>
                                      </a:rPr>
                                      <m:t>𝑖</m:t>
                                    </m:r>
                                    <m:r>
                                      <a:rPr lang="pt-PT" sz="2000" b="0" i="1" smtClean="0">
                                        <a:latin typeface="Cambria Math" panose="02040503050406030204" pitchFamily="18" charset="0"/>
                                      </a:rPr>
                                      <m:t>=1</m:t>
                                    </m:r>
                                  </m:sub>
                                  <m:sup>
                                    <m:sSub>
                                      <m:sSubPr>
                                        <m:ctrlPr>
                                          <a:rPr lang="pt-PT" sz="2000" i="1" smtClean="0">
                                            <a:latin typeface="Cambria Math" panose="02040503050406030204" pitchFamily="18" charset="0"/>
                                          </a:rPr>
                                        </m:ctrlPr>
                                      </m:sSubPr>
                                      <m:e>
                                        <m:r>
                                          <a:rPr lang="pt-PT" sz="2000" b="0" i="1" smtClean="0">
                                            <a:latin typeface="Cambria Math" panose="02040503050406030204" pitchFamily="18" charset="0"/>
                                          </a:rPr>
                                          <m:t>𝑛</m:t>
                                        </m:r>
                                      </m:e>
                                      <m:sub>
                                        <m:r>
                                          <a:rPr lang="pt-PT" sz="2000" b="0" i="1" smtClean="0">
                                            <a:latin typeface="Cambria Math" panose="02040503050406030204" pitchFamily="18" charset="0"/>
                                          </a:rPr>
                                          <m:t>𝑐</m:t>
                                        </m:r>
                                      </m:sub>
                                    </m:sSub>
                                  </m:sup>
                                  <m:e>
                                    <m:sSub>
                                      <m:sSubPr>
                                        <m:ctrlPr>
                                          <a:rPr lang="pt-PT" sz="2000" i="1" smtClean="0">
                                            <a:latin typeface="Cambria Math" panose="02040503050406030204" pitchFamily="18" charset="0"/>
                                          </a:rPr>
                                        </m:ctrlPr>
                                      </m:sSubPr>
                                      <m:e>
                                        <m:r>
                                          <a:rPr lang="pt-PT" sz="2000" b="0" i="1" smtClean="0">
                                            <a:latin typeface="Cambria Math" panose="02040503050406030204" pitchFamily="18" charset="0"/>
                                          </a:rPr>
                                          <m:t>𝑚𝑎𝑥</m:t>
                                        </m:r>
                                      </m:e>
                                      <m:sub>
                                        <m:r>
                                          <a:rPr lang="pt-PT" sz="2000" b="0" i="1" smtClean="0">
                                            <a:latin typeface="Cambria Math" panose="02040503050406030204" pitchFamily="18" charset="0"/>
                                          </a:rPr>
                                          <m:t>𝑖</m:t>
                                        </m:r>
                                        <m:r>
                                          <a:rPr lang="pt-PT" sz="2000" b="0" i="1" smtClean="0">
                                            <a:latin typeface="Cambria Math" panose="02040503050406030204" pitchFamily="18" charset="0"/>
                                          </a:rPr>
                                          <m:t>=1,…,</m:t>
                                        </m:r>
                                        <m:sSub>
                                          <m:sSubPr>
                                            <m:ctrlPr>
                                              <a:rPr lang="pt-PT" sz="2000" b="0" i="1" smtClean="0">
                                                <a:latin typeface="Cambria Math" panose="02040503050406030204" pitchFamily="18" charset="0"/>
                                              </a:rPr>
                                            </m:ctrlPr>
                                          </m:sSubPr>
                                          <m:e>
                                            <m:r>
                                              <a:rPr lang="pt-PT" sz="2000" b="0" i="1" smtClean="0">
                                                <a:latin typeface="Cambria Math" panose="02040503050406030204" pitchFamily="18" charset="0"/>
                                              </a:rPr>
                                              <m:t>𝑛</m:t>
                                            </m:r>
                                          </m:e>
                                          <m:sub>
                                            <m:r>
                                              <a:rPr lang="pt-PT" sz="2000" b="0" i="1" smtClean="0">
                                                <a:latin typeface="Cambria Math" panose="02040503050406030204" pitchFamily="18" charset="0"/>
                                              </a:rPr>
                                              <m:t>𝑐</m:t>
                                            </m:r>
                                          </m:sub>
                                        </m:sSub>
                                        <m:r>
                                          <a:rPr lang="pt-PT" sz="2000" b="0" i="1" smtClean="0">
                                            <a:latin typeface="Cambria Math" panose="02040503050406030204" pitchFamily="18" charset="0"/>
                                          </a:rPr>
                                          <m:t>,  </m:t>
                                        </m:r>
                                        <m:r>
                                          <a:rPr lang="pt-PT" sz="2000" b="0" i="1" smtClean="0">
                                            <a:latin typeface="Cambria Math" panose="02040503050406030204" pitchFamily="18" charset="0"/>
                                          </a:rPr>
                                          <m:t>𝑖</m:t>
                                        </m:r>
                                        <m:r>
                                          <a:rPr lang="pt-PT" sz="2000" b="0" i="1" smtClean="0">
                                            <a:latin typeface="Cambria Math" panose="02040503050406030204" pitchFamily="18" charset="0"/>
                                            <a:ea typeface="Cambria Math" panose="02040503050406030204" pitchFamily="18" charset="0"/>
                                          </a:rPr>
                                          <m:t>≠</m:t>
                                        </m:r>
                                        <m:r>
                                          <a:rPr lang="pt-PT" sz="2000" b="0" i="1" smtClean="0">
                                            <a:latin typeface="Cambria Math" panose="02040503050406030204" pitchFamily="18" charset="0"/>
                                            <a:ea typeface="Cambria Math" panose="02040503050406030204" pitchFamily="18" charset="0"/>
                                          </a:rPr>
                                          <m:t>𝑗</m:t>
                                        </m:r>
                                      </m:sub>
                                    </m:sSub>
                                  </m:e>
                                </m:nary>
                                <m:sSub>
                                  <m:sSubPr>
                                    <m:ctrlPr>
                                      <a:rPr lang="pt-PT" sz="2000" i="1" smtClean="0">
                                        <a:latin typeface="Cambria Math" panose="02040503050406030204" pitchFamily="18" charset="0"/>
                                      </a:rPr>
                                    </m:ctrlPr>
                                  </m:sSubPr>
                                  <m:e>
                                    <m:r>
                                      <a:rPr lang="pt-PT" sz="2000" b="0" i="1" smtClean="0">
                                        <a:latin typeface="Cambria Math" panose="02040503050406030204" pitchFamily="18" charset="0"/>
                                      </a:rPr>
                                      <m:t>𝑅</m:t>
                                    </m:r>
                                  </m:e>
                                  <m:sub>
                                    <m:r>
                                      <a:rPr lang="pt-PT" sz="2000" b="0" i="1" smtClean="0">
                                        <a:latin typeface="Cambria Math" panose="02040503050406030204" pitchFamily="18" charset="0"/>
                                      </a:rPr>
                                      <m:t>𝑖𝑗</m:t>
                                    </m:r>
                                  </m:sub>
                                </m:sSub>
                              </m:oMath>
                            </m:oMathPara>
                          </a14:m>
                          <a:endParaRPr lang="pt-PT" sz="2000" dirty="0"/>
                        </a:p>
                      </a:txBody>
                      <a:tcPr/>
                    </a:tc>
                    <a:extLst>
                      <a:ext uri="{0D108BD9-81ED-4DB2-BD59-A6C34878D82A}">
                        <a16:rowId xmlns:a16="http://schemas.microsoft.com/office/drawing/2014/main" val="1611781940"/>
                      </a:ext>
                    </a:extLst>
                  </a:tr>
                  <a:tr h="413300">
                    <a:tc>
                      <a:txBody>
                        <a:bodyPr/>
                        <a:lstStyle/>
                        <a:p>
                          <a:r>
                            <a:rPr lang="pt-PT" sz="2000" b="1" dirty="0"/>
                            <a:t>SD</a:t>
                          </a:r>
                          <a14:m>
                            <m:oMath xmlns:m="http://schemas.openxmlformats.org/officeDocument/2006/math">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e>
                              </m:d>
                            </m:oMath>
                          </a14:m>
                          <a:endParaRPr lang="pt-PT" sz="2000" b="1" dirty="0"/>
                        </a:p>
                      </a:txBody>
                      <a:tcPr/>
                    </a:tc>
                    <a:tc>
                      <a:txBody>
                        <a:bodyPr/>
                        <a:lstStyle/>
                        <a:p>
                          <a:pPr/>
                          <a14:m>
                            <m:oMathPara xmlns:m="http://schemas.openxmlformats.org/officeDocument/2006/math">
                              <m:oMathParaPr>
                                <m:jc m:val="centerGroup"/>
                              </m:oMathParaPr>
                              <m:oMath xmlns:m="http://schemas.openxmlformats.org/officeDocument/2006/math">
                                <m:r>
                                  <a:rPr lang="pt-PT" sz="2000" i="1" smtClean="0">
                                    <a:latin typeface="Cambria Math" panose="02040503050406030204" pitchFamily="18" charset="0"/>
                                    <a:ea typeface="Cambria Math" panose="02040503050406030204" pitchFamily="18" charset="0"/>
                                  </a:rPr>
                                  <m:t>𝛼</m:t>
                                </m:r>
                                <m:r>
                                  <a:rPr lang="pt-PT" sz="2000" b="0" i="1" smtClean="0">
                                    <a:latin typeface="Cambria Math" panose="02040503050406030204" pitchFamily="18" charset="0"/>
                                    <a:ea typeface="Cambria Math" panose="02040503050406030204" pitchFamily="18" charset="0"/>
                                  </a:rPr>
                                  <m:t>𝑆𝑐𝑎𝑡</m:t>
                                </m:r>
                                <m:d>
                                  <m:dPr>
                                    <m:ctrlPr>
                                      <a:rPr lang="pt-PT" sz="2000" b="0" i="1" smtClean="0">
                                        <a:latin typeface="Cambria Math" panose="02040503050406030204" pitchFamily="18" charset="0"/>
                                        <a:ea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e>
                                </m:d>
                                <m:r>
                                  <a:rPr lang="pt-PT" sz="2000" b="0" i="1" smtClean="0">
                                    <a:latin typeface="Cambria Math" panose="02040503050406030204" pitchFamily="18" charset="0"/>
                                    <a:ea typeface="Cambria Math" panose="02040503050406030204" pitchFamily="18" charset="0"/>
                                  </a:rPr>
                                  <m:t>+</m:t>
                                </m:r>
                                <m:r>
                                  <a:rPr lang="pt-PT" sz="2000" b="0" i="1" smtClean="0">
                                    <a:latin typeface="Cambria Math" panose="02040503050406030204" pitchFamily="18" charset="0"/>
                                    <a:ea typeface="Cambria Math" panose="02040503050406030204" pitchFamily="18" charset="0"/>
                                  </a:rPr>
                                  <m:t>𝐷𝑖𝑠</m:t>
                                </m:r>
                                <m:r>
                                  <a:rPr lang="pt-PT" sz="2000" b="0" i="1" smtClean="0">
                                    <a:latin typeface="Cambria Math" panose="02040503050406030204" pitchFamily="18" charset="0"/>
                                    <a:ea typeface="Cambria Math" panose="02040503050406030204" pitchFamily="18" charset="0"/>
                                  </a:rPr>
                                  <m:t>(</m:t>
                                </m:r>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r>
                                  <a:rPr lang="pt-PT" sz="2000" b="0" i="1" smtClean="0">
                                    <a:latin typeface="Cambria Math" panose="02040503050406030204" pitchFamily="18" charset="0"/>
                                    <a:ea typeface="Cambria Math" panose="02040503050406030204" pitchFamily="18" charset="0"/>
                                  </a:rPr>
                                  <m:t>)</m:t>
                                </m:r>
                              </m:oMath>
                            </m:oMathPara>
                          </a14:m>
                          <a:endParaRPr lang="pt-PT" sz="2000" dirty="0"/>
                        </a:p>
                      </a:txBody>
                      <a:tcPr/>
                    </a:tc>
                    <a:extLst>
                      <a:ext uri="{0D108BD9-81ED-4DB2-BD59-A6C34878D82A}">
                        <a16:rowId xmlns:a16="http://schemas.microsoft.com/office/drawing/2014/main" val="3846658020"/>
                      </a:ext>
                    </a:extLst>
                  </a:tr>
                  <a:tr h="413300">
                    <a:tc>
                      <a:txBody>
                        <a:bodyPr/>
                        <a:lstStyle/>
                        <a:p>
                          <a:r>
                            <a:rPr lang="pt-PT" sz="2000" b="1" dirty="0"/>
                            <a:t>S_Dbw</a:t>
                          </a:r>
                          <a14:m>
                            <m:oMath xmlns:m="http://schemas.openxmlformats.org/officeDocument/2006/math">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e>
                              </m:d>
                            </m:oMath>
                          </a14:m>
                          <a:endParaRPr lang="pt-PT" sz="2000" b="1" dirty="0"/>
                        </a:p>
                      </a:txBody>
                      <a:tcPr/>
                    </a:tc>
                    <a:tc>
                      <a:txBody>
                        <a:bodyPr/>
                        <a:lstStyle/>
                        <a:p>
                          <a:pPr/>
                          <a14:m>
                            <m:oMathPara xmlns:m="http://schemas.openxmlformats.org/officeDocument/2006/math">
                              <m:oMathParaPr>
                                <m:jc m:val="centerGroup"/>
                              </m:oMathParaPr>
                              <m:oMath xmlns:m="http://schemas.openxmlformats.org/officeDocument/2006/math">
                                <m:r>
                                  <a:rPr lang="pt-PT" sz="2000" b="0" i="1" smtClean="0">
                                    <a:latin typeface="Cambria Math" panose="02040503050406030204" pitchFamily="18" charset="0"/>
                                  </a:rPr>
                                  <m:t>𝑆𝑐𝑎𝑡</m:t>
                                </m:r>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e>
                                </m:d>
                                <m:r>
                                  <a:rPr lang="pt-PT" sz="2000" b="0" i="0" smtClean="0">
                                    <a:latin typeface="Cambria Math" panose="02040503050406030204" pitchFamily="18" charset="0"/>
                                    <a:ea typeface="Cambria Math" panose="02040503050406030204" pitchFamily="18" charset="0"/>
                                  </a:rPr>
                                  <m:t>+</m:t>
                                </m:r>
                                <m:r>
                                  <m:rPr>
                                    <m:sty m:val="p"/>
                                  </m:rPr>
                                  <a:rPr lang="pt-PT" sz="2000" b="0" i="0" smtClean="0">
                                    <a:latin typeface="Cambria Math" panose="02040503050406030204" pitchFamily="18" charset="0"/>
                                    <a:ea typeface="Cambria Math" panose="02040503050406030204" pitchFamily="18" charset="0"/>
                                  </a:rPr>
                                  <m:t>Dens</m:t>
                                </m:r>
                                <m:r>
                                  <a:rPr lang="pt-PT" sz="2000" b="0" i="0" smtClean="0">
                                    <a:latin typeface="Cambria Math" panose="02040503050406030204" pitchFamily="18" charset="0"/>
                                    <a:ea typeface="Cambria Math" panose="02040503050406030204" pitchFamily="18" charset="0"/>
                                  </a:rPr>
                                  <m:t>_</m:t>
                                </m:r>
                                <m:r>
                                  <m:rPr>
                                    <m:sty m:val="p"/>
                                  </m:rPr>
                                  <a:rPr lang="pt-PT" sz="2000" b="0" i="0" smtClean="0">
                                    <a:latin typeface="Cambria Math" panose="02040503050406030204" pitchFamily="18" charset="0"/>
                                    <a:ea typeface="Cambria Math" panose="02040503050406030204" pitchFamily="18" charset="0"/>
                                  </a:rPr>
                                  <m:t>bw</m:t>
                                </m:r>
                                <m:r>
                                  <a:rPr lang="pt-PT" sz="2000" b="0" i="0" smtClean="0">
                                    <a:latin typeface="Cambria Math" panose="02040503050406030204" pitchFamily="18" charset="0"/>
                                    <a:ea typeface="Cambria Math" panose="02040503050406030204" pitchFamily="18" charset="0"/>
                                  </a:rPr>
                                  <m:t>(</m:t>
                                </m:r>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r>
                                  <a:rPr lang="pt-PT" sz="2000" b="0" i="1" smtClean="0">
                                    <a:latin typeface="Cambria Math" panose="02040503050406030204" pitchFamily="18" charset="0"/>
                                    <a:ea typeface="Cambria Math" panose="02040503050406030204" pitchFamily="18" charset="0"/>
                                  </a:rPr>
                                  <m:t>)</m:t>
                                </m:r>
                              </m:oMath>
                            </m:oMathPara>
                          </a14:m>
                          <a:endParaRPr lang="pt-PT" sz="2000" dirty="0"/>
                        </a:p>
                      </a:txBody>
                      <a:tcPr/>
                    </a:tc>
                    <a:extLst>
                      <a:ext uri="{0D108BD9-81ED-4DB2-BD59-A6C34878D82A}">
                        <a16:rowId xmlns:a16="http://schemas.microsoft.com/office/drawing/2014/main" val="317188834"/>
                      </a:ext>
                    </a:extLst>
                  </a:tr>
                  <a:tr h="413300">
                    <a:tc>
                      <a:txBody>
                        <a:bodyPr/>
                        <a:lstStyle/>
                        <a:p>
                          <a:r>
                            <a:rPr lang="pt-PT" sz="2000" b="1" dirty="0"/>
                            <a:t>CVNN</a:t>
                          </a:r>
                          <a14:m>
                            <m:oMath xmlns:m="http://schemas.openxmlformats.org/officeDocument/2006/math">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r>
                                    <a:rPr lang="pt-PT" sz="2000" b="0" i="1" smtClean="0">
                                      <a:latin typeface="Cambria Math" panose="02040503050406030204" pitchFamily="18" charset="0"/>
                                      <a:ea typeface="Cambria Math" panose="02040503050406030204" pitchFamily="18" charset="0"/>
                                    </a:rPr>
                                    <m:t>,</m:t>
                                  </m:r>
                                  <m:r>
                                    <a:rPr lang="pt-PT" sz="2000" b="0" i="1" smtClean="0">
                                      <a:latin typeface="Cambria Math" panose="02040503050406030204" pitchFamily="18" charset="0"/>
                                      <a:ea typeface="Cambria Math" panose="02040503050406030204" pitchFamily="18" charset="0"/>
                                    </a:rPr>
                                    <m:t>𝑘</m:t>
                                  </m:r>
                                </m:e>
                              </m:d>
                            </m:oMath>
                          </a14:m>
                          <a:endParaRPr lang="pt-PT" sz="2000"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2000" i="1" smtClean="0">
                                        <a:latin typeface="Cambria Math" panose="02040503050406030204" pitchFamily="18" charset="0"/>
                                      </a:rPr>
                                    </m:ctrlPr>
                                  </m:sSubPr>
                                  <m:e>
                                    <m:r>
                                      <a:rPr lang="pt-PT" sz="2000" b="0" i="1" smtClean="0">
                                        <a:latin typeface="Cambria Math" panose="02040503050406030204" pitchFamily="18" charset="0"/>
                                      </a:rPr>
                                      <m:t>𝑆𝑒𝑝</m:t>
                                    </m:r>
                                  </m:e>
                                  <m:sub>
                                    <m:r>
                                      <a:rPr lang="pt-PT" sz="2000" b="0" i="1" smtClean="0">
                                        <a:latin typeface="Cambria Math" panose="02040503050406030204" pitchFamily="18" charset="0"/>
                                      </a:rPr>
                                      <m:t>𝑛𝑜𝑟𝑚</m:t>
                                    </m:r>
                                  </m:sub>
                                </m:sSub>
                                <m:d>
                                  <m:dPr>
                                    <m:ctrlPr>
                                      <a:rPr lang="pt-PT" sz="2000" b="0" i="1" smtClean="0">
                                        <a:latin typeface="Cambria Math" panose="02040503050406030204" pitchFamily="18" charset="0"/>
                                      </a:rPr>
                                    </m:ctrlPr>
                                  </m:dPr>
                                  <m:e>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r>
                                      <a:rPr lang="pt-PT" sz="2000" b="0" i="1" smtClean="0">
                                        <a:latin typeface="Cambria Math" panose="02040503050406030204" pitchFamily="18" charset="0"/>
                                        <a:ea typeface="Cambria Math" panose="02040503050406030204" pitchFamily="18" charset="0"/>
                                      </a:rPr>
                                      <m:t>,</m:t>
                                    </m:r>
                                    <m:r>
                                      <a:rPr lang="pt-PT" sz="2000" b="0" i="1" smtClean="0">
                                        <a:latin typeface="Cambria Math" panose="02040503050406030204" pitchFamily="18" charset="0"/>
                                        <a:ea typeface="Cambria Math" panose="02040503050406030204" pitchFamily="18" charset="0"/>
                                      </a:rPr>
                                      <m:t>𝑘</m:t>
                                    </m:r>
                                  </m:e>
                                </m:d>
                                <m:r>
                                  <a:rPr lang="pt-PT" sz="2000" b="0" i="1" smtClean="0">
                                    <a:latin typeface="Cambria Math" panose="02040503050406030204" pitchFamily="18" charset="0"/>
                                    <a:ea typeface="Cambria Math" panose="02040503050406030204" pitchFamily="18" charset="0"/>
                                  </a:rPr>
                                  <m:t>+</m:t>
                                </m:r>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𝐶𝑜𝑚</m:t>
                                    </m:r>
                                  </m:e>
                                  <m:sub>
                                    <m:r>
                                      <a:rPr lang="pt-PT" sz="2000" b="0" i="1" smtClean="0">
                                        <a:latin typeface="Cambria Math" panose="02040503050406030204" pitchFamily="18" charset="0"/>
                                        <a:ea typeface="Cambria Math" panose="02040503050406030204" pitchFamily="18" charset="0"/>
                                      </a:rPr>
                                      <m:t>𝑛𝑜𝑟𝑚</m:t>
                                    </m:r>
                                  </m:sub>
                                </m:sSub>
                                <m:r>
                                  <a:rPr lang="pt-PT" sz="2000" b="0" i="1" smtClean="0">
                                    <a:latin typeface="Cambria Math" panose="02040503050406030204" pitchFamily="18" charset="0"/>
                                    <a:ea typeface="Cambria Math" panose="02040503050406030204" pitchFamily="18" charset="0"/>
                                  </a:rPr>
                                  <m:t>(</m:t>
                                </m:r>
                                <m:sSub>
                                  <m:sSubPr>
                                    <m:ctrlPr>
                                      <a:rPr lang="pt-PT" sz="2000" b="0" i="1" smtClean="0">
                                        <a:latin typeface="Cambria Math" panose="02040503050406030204" pitchFamily="18" charset="0"/>
                                        <a:ea typeface="Cambria Math" panose="02040503050406030204" pitchFamily="18" charset="0"/>
                                      </a:rPr>
                                    </m:ctrlPr>
                                  </m:sSubPr>
                                  <m:e>
                                    <m:r>
                                      <a:rPr lang="pt-PT" sz="2000" b="0" i="1" smtClean="0">
                                        <a:latin typeface="Cambria Math" panose="02040503050406030204" pitchFamily="18" charset="0"/>
                                        <a:ea typeface="Cambria Math" panose="02040503050406030204" pitchFamily="18" charset="0"/>
                                      </a:rPr>
                                      <m:t>𝑛</m:t>
                                    </m:r>
                                  </m:e>
                                  <m:sub>
                                    <m:r>
                                      <a:rPr lang="pt-PT" sz="2000" b="0" i="1" smtClean="0">
                                        <a:latin typeface="Cambria Math" panose="02040503050406030204" pitchFamily="18" charset="0"/>
                                        <a:ea typeface="Cambria Math" panose="02040503050406030204" pitchFamily="18" charset="0"/>
                                      </a:rPr>
                                      <m:t>𝑐</m:t>
                                    </m:r>
                                  </m:sub>
                                </m:sSub>
                                <m:r>
                                  <a:rPr lang="pt-PT" sz="2000" b="0" i="1" smtClean="0">
                                    <a:latin typeface="Cambria Math" panose="02040503050406030204" pitchFamily="18" charset="0"/>
                                    <a:ea typeface="Cambria Math" panose="02040503050406030204" pitchFamily="18" charset="0"/>
                                  </a:rPr>
                                  <m:t>, </m:t>
                                </m:r>
                                <m:r>
                                  <a:rPr lang="pt-PT" sz="2000" b="0" i="1" smtClean="0">
                                    <a:latin typeface="Cambria Math" panose="02040503050406030204" pitchFamily="18" charset="0"/>
                                    <a:ea typeface="Cambria Math" panose="02040503050406030204" pitchFamily="18" charset="0"/>
                                  </a:rPr>
                                  <m:t>𝑘</m:t>
                                </m:r>
                                <m:r>
                                  <a:rPr lang="pt-PT" sz="2000" b="0" i="1" smtClean="0">
                                    <a:latin typeface="Cambria Math" panose="02040503050406030204" pitchFamily="18" charset="0"/>
                                    <a:ea typeface="Cambria Math" panose="02040503050406030204" pitchFamily="18" charset="0"/>
                                  </a:rPr>
                                  <m:t>)</m:t>
                                </m:r>
                              </m:oMath>
                            </m:oMathPara>
                          </a14:m>
                          <a:endParaRPr lang="pt-PT" sz="2000" dirty="0"/>
                        </a:p>
                      </a:txBody>
                      <a:tcPr/>
                    </a:tc>
                    <a:extLst>
                      <a:ext uri="{0D108BD9-81ED-4DB2-BD59-A6C34878D82A}">
                        <a16:rowId xmlns:a16="http://schemas.microsoft.com/office/drawing/2014/main" val="1650196530"/>
                      </a:ext>
                    </a:extLst>
                  </a:tr>
                </a:tbl>
              </a:graphicData>
            </a:graphic>
          </p:graphicFrame>
        </mc:Choice>
        <mc:Fallback xmlns="">
          <p:graphicFrame>
            <p:nvGraphicFramePr>
              <p:cNvPr id="8" name="Table 13">
                <a:extLst>
                  <a:ext uri="{FF2B5EF4-FFF2-40B4-BE49-F238E27FC236}">
                    <a16:creationId xmlns:a16="http://schemas.microsoft.com/office/drawing/2014/main" id="{35FF7EC0-5660-48B2-AB13-FEF6603368B0}"/>
                  </a:ext>
                </a:extLst>
              </p:cNvPr>
              <p:cNvGraphicFramePr>
                <a:graphicFrameLocks noGrp="1"/>
              </p:cNvGraphicFramePr>
              <p:nvPr>
                <p:extLst>
                  <p:ext uri="{D42A27DB-BD31-4B8C-83A1-F6EECF244321}">
                    <p14:modId xmlns:p14="http://schemas.microsoft.com/office/powerpoint/2010/main" val="3346401030"/>
                  </p:ext>
                </p:extLst>
              </p:nvPr>
            </p:nvGraphicFramePr>
            <p:xfrm>
              <a:off x="1691984" y="1937553"/>
              <a:ext cx="8808031" cy="3958247"/>
            </p:xfrm>
            <a:graphic>
              <a:graphicData uri="http://schemas.openxmlformats.org/drawingml/2006/table">
                <a:tbl>
                  <a:tblPr firstRow="1" bandRow="1">
                    <a:tableStyleId>{5C22544A-7EE6-4342-B048-85BDC9FD1C3A}</a:tableStyleId>
                  </a:tblPr>
                  <a:tblGrid>
                    <a:gridCol w="2316101">
                      <a:extLst>
                        <a:ext uri="{9D8B030D-6E8A-4147-A177-3AD203B41FA5}">
                          <a16:colId xmlns:a16="http://schemas.microsoft.com/office/drawing/2014/main" val="1103611417"/>
                        </a:ext>
                      </a:extLst>
                    </a:gridCol>
                    <a:gridCol w="6491930">
                      <a:extLst>
                        <a:ext uri="{9D8B030D-6E8A-4147-A177-3AD203B41FA5}">
                          <a16:colId xmlns:a16="http://schemas.microsoft.com/office/drawing/2014/main" val="4281615035"/>
                        </a:ext>
                      </a:extLst>
                    </a:gridCol>
                  </a:tblGrid>
                  <a:tr h="996165">
                    <a:tc>
                      <a:txBody>
                        <a:bodyPr/>
                        <a:lstStyle/>
                        <a:p>
                          <a:r>
                            <a:rPr lang="pt-PT" sz="2000" dirty="0">
                              <a:solidFill>
                                <a:schemeClr val="tx1"/>
                              </a:solidFill>
                            </a:rPr>
                            <a:t>Modified Huberts</a:t>
                          </a:r>
                        </a:p>
                      </a:txBody>
                      <a:tcPr>
                        <a:solidFill>
                          <a:schemeClr val="accent1">
                            <a:lumMod val="20000"/>
                            <a:lumOff val="80000"/>
                          </a:schemeClr>
                        </a:solidFill>
                      </a:tcPr>
                    </a:tc>
                    <a:tc>
                      <a:txBody>
                        <a:bodyPr/>
                        <a:lstStyle/>
                        <a:p>
                          <a:endParaRPr lang="pt-PT"/>
                        </a:p>
                      </a:txBody>
                      <a:tcPr>
                        <a:blipFill>
                          <a:blip r:embed="rId4"/>
                          <a:stretch>
                            <a:fillRect l="-35741" t="-3049" r="-375" b="-305488"/>
                          </a:stretch>
                        </a:blipFill>
                      </a:tcPr>
                    </a:tc>
                    <a:extLst>
                      <a:ext uri="{0D108BD9-81ED-4DB2-BD59-A6C34878D82A}">
                        <a16:rowId xmlns:a16="http://schemas.microsoft.com/office/drawing/2014/main" val="3258823035"/>
                      </a:ext>
                    </a:extLst>
                  </a:tr>
                  <a:tr h="798574">
                    <a:tc>
                      <a:txBody>
                        <a:bodyPr/>
                        <a:lstStyle/>
                        <a:p>
                          <a:endParaRPr lang="pt-PT"/>
                        </a:p>
                      </a:txBody>
                      <a:tcPr>
                        <a:blipFill>
                          <a:blip r:embed="rId4"/>
                          <a:stretch>
                            <a:fillRect l="-263" t="-129008" r="-281579" b="-282443"/>
                          </a:stretch>
                        </a:blipFill>
                      </a:tcPr>
                    </a:tc>
                    <a:tc>
                      <a:txBody>
                        <a:bodyPr/>
                        <a:lstStyle/>
                        <a:p>
                          <a:endParaRPr lang="pt-PT"/>
                        </a:p>
                      </a:txBody>
                      <a:tcPr>
                        <a:blipFill>
                          <a:blip r:embed="rId4"/>
                          <a:stretch>
                            <a:fillRect l="-35741" t="-129008" r="-375" b="-282443"/>
                          </a:stretch>
                        </a:blipFill>
                      </a:tcPr>
                    </a:tc>
                    <a:extLst>
                      <a:ext uri="{0D108BD9-81ED-4DB2-BD59-A6C34878D82A}">
                        <a16:rowId xmlns:a16="http://schemas.microsoft.com/office/drawing/2014/main" val="3140710606"/>
                      </a:ext>
                    </a:extLst>
                  </a:tr>
                  <a:tr h="923608">
                    <a:tc>
                      <a:txBody>
                        <a:bodyPr/>
                        <a:lstStyle/>
                        <a:p>
                          <a:endParaRPr lang="pt-PT"/>
                        </a:p>
                      </a:txBody>
                      <a:tcPr>
                        <a:blipFill>
                          <a:blip r:embed="rId4"/>
                          <a:stretch>
                            <a:fillRect l="-263" t="-197368" r="-281579" b="-143421"/>
                          </a:stretch>
                        </a:blipFill>
                      </a:tcPr>
                    </a:tc>
                    <a:tc>
                      <a:txBody>
                        <a:bodyPr/>
                        <a:lstStyle/>
                        <a:p>
                          <a:endParaRPr lang="pt-PT"/>
                        </a:p>
                      </a:txBody>
                      <a:tcPr>
                        <a:blipFill>
                          <a:blip r:embed="rId4"/>
                          <a:stretch>
                            <a:fillRect l="-35741" t="-197368" r="-375" b="-143421"/>
                          </a:stretch>
                        </a:blipFill>
                      </a:tcPr>
                    </a:tc>
                    <a:extLst>
                      <a:ext uri="{0D108BD9-81ED-4DB2-BD59-A6C34878D82A}">
                        <a16:rowId xmlns:a16="http://schemas.microsoft.com/office/drawing/2014/main" val="1611781940"/>
                      </a:ext>
                    </a:extLst>
                  </a:tr>
                  <a:tr h="413300">
                    <a:tc>
                      <a:txBody>
                        <a:bodyPr/>
                        <a:lstStyle/>
                        <a:p>
                          <a:endParaRPr lang="pt-PT"/>
                        </a:p>
                      </a:txBody>
                      <a:tcPr>
                        <a:blipFill>
                          <a:blip r:embed="rId4"/>
                          <a:stretch>
                            <a:fillRect l="-263" t="-664706" r="-281579" b="-220588"/>
                          </a:stretch>
                        </a:blipFill>
                      </a:tcPr>
                    </a:tc>
                    <a:tc>
                      <a:txBody>
                        <a:bodyPr/>
                        <a:lstStyle/>
                        <a:p>
                          <a:endParaRPr lang="pt-PT"/>
                        </a:p>
                      </a:txBody>
                      <a:tcPr>
                        <a:blipFill>
                          <a:blip r:embed="rId4"/>
                          <a:stretch>
                            <a:fillRect l="-35741" t="-664706" r="-375" b="-220588"/>
                          </a:stretch>
                        </a:blipFill>
                      </a:tcPr>
                    </a:tc>
                    <a:extLst>
                      <a:ext uri="{0D108BD9-81ED-4DB2-BD59-A6C34878D82A}">
                        <a16:rowId xmlns:a16="http://schemas.microsoft.com/office/drawing/2014/main" val="3846658020"/>
                      </a:ext>
                    </a:extLst>
                  </a:tr>
                  <a:tr h="413300">
                    <a:tc>
                      <a:txBody>
                        <a:bodyPr/>
                        <a:lstStyle/>
                        <a:p>
                          <a:endParaRPr lang="pt-PT"/>
                        </a:p>
                      </a:txBody>
                      <a:tcPr>
                        <a:blipFill>
                          <a:blip r:embed="rId4"/>
                          <a:stretch>
                            <a:fillRect l="-263" t="-764706" r="-281579" b="-120588"/>
                          </a:stretch>
                        </a:blipFill>
                      </a:tcPr>
                    </a:tc>
                    <a:tc>
                      <a:txBody>
                        <a:bodyPr/>
                        <a:lstStyle/>
                        <a:p>
                          <a:endParaRPr lang="pt-PT"/>
                        </a:p>
                      </a:txBody>
                      <a:tcPr>
                        <a:blipFill>
                          <a:blip r:embed="rId4"/>
                          <a:stretch>
                            <a:fillRect l="-35741" t="-764706" r="-375" b="-120588"/>
                          </a:stretch>
                        </a:blipFill>
                      </a:tcPr>
                    </a:tc>
                    <a:extLst>
                      <a:ext uri="{0D108BD9-81ED-4DB2-BD59-A6C34878D82A}">
                        <a16:rowId xmlns:a16="http://schemas.microsoft.com/office/drawing/2014/main" val="317188834"/>
                      </a:ext>
                    </a:extLst>
                  </a:tr>
                  <a:tr h="413300">
                    <a:tc>
                      <a:txBody>
                        <a:bodyPr/>
                        <a:lstStyle/>
                        <a:p>
                          <a:endParaRPr lang="pt-PT"/>
                        </a:p>
                      </a:txBody>
                      <a:tcPr>
                        <a:blipFill>
                          <a:blip r:embed="rId4"/>
                          <a:stretch>
                            <a:fillRect l="-263" t="-864706" r="-281579" b="-20588"/>
                          </a:stretch>
                        </a:blipFill>
                      </a:tcPr>
                    </a:tc>
                    <a:tc>
                      <a:txBody>
                        <a:bodyPr/>
                        <a:lstStyle/>
                        <a:p>
                          <a:endParaRPr lang="pt-PT"/>
                        </a:p>
                      </a:txBody>
                      <a:tcPr>
                        <a:blipFill>
                          <a:blip r:embed="rId4"/>
                          <a:stretch>
                            <a:fillRect l="-35741" t="-864706" r="-375" b="-20588"/>
                          </a:stretch>
                        </a:blipFill>
                      </a:tcPr>
                    </a:tc>
                    <a:extLst>
                      <a:ext uri="{0D108BD9-81ED-4DB2-BD59-A6C34878D82A}">
                        <a16:rowId xmlns:a16="http://schemas.microsoft.com/office/drawing/2014/main" val="1650196530"/>
                      </a:ext>
                    </a:extLst>
                  </a:tr>
                </a:tbl>
              </a:graphicData>
            </a:graphic>
          </p:graphicFrame>
        </mc:Fallback>
      </mc:AlternateContent>
    </p:spTree>
    <p:extLst>
      <p:ext uri="{BB962C8B-B14F-4D97-AF65-F5344CB8AC3E}">
        <p14:creationId xmlns:p14="http://schemas.microsoft.com/office/powerpoint/2010/main" val="249689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Related Work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US" sz="2000" dirty="0">
                <a:solidFill>
                  <a:schemeClr val="accent3">
                    <a:lumMod val="60000"/>
                    <a:lumOff val="40000"/>
                  </a:schemeClr>
                </a:solidFill>
              </a:rPr>
              <a:t>Overview of clustering</a:t>
            </a:r>
          </a:p>
          <a:p>
            <a:pPr marL="457200" indent="-457200">
              <a:buFont typeface="+mj-lt"/>
              <a:buAutoNum type="arabicPeriod"/>
            </a:pPr>
            <a:r>
              <a:rPr lang="en-US" sz="2000" dirty="0">
                <a:solidFill>
                  <a:schemeClr val="accent3">
                    <a:lumMod val="60000"/>
                    <a:lumOff val="40000"/>
                  </a:schemeClr>
                </a:solidFill>
              </a:rPr>
              <a:t>Overview of clustering evaluation metrics</a:t>
            </a:r>
          </a:p>
          <a:p>
            <a:pPr marL="457200" indent="-457200">
              <a:buFont typeface="+mj-lt"/>
              <a:buAutoNum type="arabicPeriod"/>
            </a:pPr>
            <a:r>
              <a:rPr lang="en-US" sz="2000" dirty="0" err="1"/>
              <a:t>AliClu</a:t>
            </a:r>
            <a:endParaRPr lang="en-US" sz="2000"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64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E76BB-9677-4360-B873-1B5CFD32C710}"/>
              </a:ext>
            </a:extLst>
          </p:cNvPr>
          <p:cNvSpPr>
            <a:spLocks noGrp="1"/>
          </p:cNvSpPr>
          <p:nvPr>
            <p:ph type="title"/>
          </p:nvPr>
        </p:nvSpPr>
        <p:spPr/>
        <p:txBody>
          <a:bodyPr/>
          <a:lstStyle/>
          <a:p>
            <a:r>
              <a:rPr lang="en-GB" dirty="0"/>
              <a:t>Work from </a:t>
            </a:r>
            <a:r>
              <a:rPr lang="en-GB" dirty="0" err="1"/>
              <a:t>aliclu</a:t>
            </a:r>
            <a:r>
              <a:rPr lang="en-GB" dirty="0"/>
              <a:t> by </a:t>
            </a:r>
            <a:r>
              <a:rPr lang="en-GB" dirty="0" err="1"/>
              <a:t>Kishan</a:t>
            </a:r>
            <a:r>
              <a:rPr lang="en-GB" dirty="0"/>
              <a:t> </a:t>
            </a:r>
            <a:r>
              <a:rPr lang="en-GB" dirty="0" err="1"/>
              <a:t>rama</a:t>
            </a:r>
            <a:endParaRPr lang="en-GB" dirty="0"/>
          </a:p>
        </p:txBody>
      </p:sp>
      <p:sp>
        <p:nvSpPr>
          <p:cNvPr id="3" name="Marcador de Posição do Texto 2">
            <a:extLst>
              <a:ext uri="{FF2B5EF4-FFF2-40B4-BE49-F238E27FC236}">
                <a16:creationId xmlns:a16="http://schemas.microsoft.com/office/drawing/2014/main" id="{34EF3E7B-0ACD-478A-9293-A47A965F1E6A}"/>
              </a:ext>
            </a:extLst>
          </p:cNvPr>
          <p:cNvSpPr>
            <a:spLocks noGrp="1"/>
          </p:cNvSpPr>
          <p:nvPr>
            <p:ph type="body" idx="1"/>
          </p:nvPr>
        </p:nvSpPr>
        <p:spPr/>
        <p:txBody>
          <a:bodyPr/>
          <a:lstStyle/>
          <a:p>
            <a:r>
              <a:rPr lang="en-GB" dirty="0"/>
              <a:t>Background</a:t>
            </a:r>
          </a:p>
        </p:txBody>
      </p:sp>
      <p:sp>
        <p:nvSpPr>
          <p:cNvPr id="4" name="Marcador de Posição de Conteúdo 3">
            <a:extLst>
              <a:ext uri="{FF2B5EF4-FFF2-40B4-BE49-F238E27FC236}">
                <a16:creationId xmlns:a16="http://schemas.microsoft.com/office/drawing/2014/main" id="{C1FA1376-E08A-4182-98AE-86B5FE842853}"/>
              </a:ext>
            </a:extLst>
          </p:cNvPr>
          <p:cNvSpPr>
            <a:spLocks noGrp="1"/>
          </p:cNvSpPr>
          <p:nvPr>
            <p:ph sz="half" idx="2"/>
          </p:nvPr>
        </p:nvSpPr>
        <p:spPr/>
        <p:txBody>
          <a:bodyPr>
            <a:normAutofit/>
          </a:bodyPr>
          <a:lstStyle/>
          <a:p>
            <a:pPr>
              <a:buFont typeface="Courier New" panose="02070309020205020404" pitchFamily="49" charset="0"/>
              <a:buChar char="o"/>
            </a:pPr>
            <a:r>
              <a:rPr lang="en-GB" dirty="0"/>
              <a:t> Electronical Medical Records (EMR) are more available now</a:t>
            </a:r>
          </a:p>
          <a:p>
            <a:pPr>
              <a:buFont typeface="Courier New" panose="02070309020205020404" pitchFamily="49" charset="0"/>
              <a:buChar char="o"/>
            </a:pPr>
            <a:r>
              <a:rPr lang="en-GB" dirty="0"/>
              <a:t> Data from EMR can help specialists</a:t>
            </a:r>
          </a:p>
          <a:p>
            <a:pPr>
              <a:buFont typeface="Courier New" panose="02070309020205020404" pitchFamily="49" charset="0"/>
              <a:buChar char="o"/>
            </a:pPr>
            <a:r>
              <a:rPr lang="en-GB" dirty="0"/>
              <a:t> Structures or models can be extracted from the data</a:t>
            </a:r>
          </a:p>
        </p:txBody>
      </p:sp>
      <p:sp>
        <p:nvSpPr>
          <p:cNvPr id="5" name="Marcador de Posição do Texto 4">
            <a:extLst>
              <a:ext uri="{FF2B5EF4-FFF2-40B4-BE49-F238E27FC236}">
                <a16:creationId xmlns:a16="http://schemas.microsoft.com/office/drawing/2014/main" id="{E1C34DF6-9053-466C-8608-97E71E0D1B9E}"/>
              </a:ext>
            </a:extLst>
          </p:cNvPr>
          <p:cNvSpPr>
            <a:spLocks noGrp="1"/>
          </p:cNvSpPr>
          <p:nvPr>
            <p:ph type="body" sz="quarter" idx="3"/>
          </p:nvPr>
        </p:nvSpPr>
        <p:spPr/>
        <p:txBody>
          <a:bodyPr/>
          <a:lstStyle/>
          <a:p>
            <a:r>
              <a:rPr lang="en-GB" dirty="0"/>
              <a:t>Application</a:t>
            </a:r>
          </a:p>
        </p:txBody>
      </p:sp>
      <p:sp>
        <p:nvSpPr>
          <p:cNvPr id="6" name="Marcador de Posição de Conteúdo 5">
            <a:extLst>
              <a:ext uri="{FF2B5EF4-FFF2-40B4-BE49-F238E27FC236}">
                <a16:creationId xmlns:a16="http://schemas.microsoft.com/office/drawing/2014/main" id="{0ABB1517-E28A-45BB-9CAD-5FC91C34732B}"/>
              </a:ext>
            </a:extLst>
          </p:cNvPr>
          <p:cNvSpPr>
            <a:spLocks noGrp="1"/>
          </p:cNvSpPr>
          <p:nvPr>
            <p:ph sz="quarter" idx="4"/>
          </p:nvPr>
        </p:nvSpPr>
        <p:spPr>
          <a:xfrm>
            <a:off x="5989320" y="2931212"/>
            <a:ext cx="6028509" cy="3341572"/>
          </a:xfrm>
        </p:spPr>
        <p:txBody>
          <a:bodyPr>
            <a:normAutofit/>
          </a:bodyPr>
          <a:lstStyle/>
          <a:p>
            <a:pPr>
              <a:buFont typeface="Courier New" panose="02070309020205020404" pitchFamily="49" charset="0"/>
              <a:buChar char="o"/>
            </a:pPr>
            <a:r>
              <a:rPr lang="en-GB" dirty="0"/>
              <a:t> Use Temporal Needleman-Wunsch (TNW) to align data sequences and obtain a distance matrix</a:t>
            </a:r>
          </a:p>
          <a:p>
            <a:pPr>
              <a:buFont typeface="Courier New" panose="02070309020205020404" pitchFamily="49" charset="0"/>
              <a:buChar char="o"/>
            </a:pPr>
            <a:r>
              <a:rPr lang="en-GB" dirty="0"/>
              <a:t> Hierarchical clustering is applied to the TNW sequences</a:t>
            </a:r>
          </a:p>
          <a:p>
            <a:pPr>
              <a:buFont typeface="Courier New" panose="02070309020205020404" pitchFamily="49" charset="0"/>
              <a:buChar char="o"/>
            </a:pPr>
            <a:r>
              <a:rPr lang="en-GB" dirty="0"/>
              <a:t> Apply clustering validation</a:t>
            </a:r>
          </a:p>
          <a:p>
            <a:pPr marL="0" indent="0">
              <a:buNone/>
            </a:pPr>
            <a:r>
              <a:rPr lang="en-GB" dirty="0"/>
              <a:t> </a:t>
            </a:r>
          </a:p>
        </p:txBody>
      </p:sp>
      <p:pic>
        <p:nvPicPr>
          <p:cNvPr id="7" name="Picture 2" descr="Resultado de imagem para tecnico logo png">
            <a:extLst>
              <a:ext uri="{FF2B5EF4-FFF2-40B4-BE49-F238E27FC236}">
                <a16:creationId xmlns:a16="http://schemas.microsoft.com/office/drawing/2014/main" id="{C2135972-48BE-48FE-BE7B-B76D449C5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36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Proposed Solution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GB" sz="2000" dirty="0"/>
              <a:t>Extend the validation measurements in </a:t>
            </a:r>
            <a:r>
              <a:rPr lang="en-GB" sz="2000" dirty="0" err="1"/>
              <a:t>AliClu</a:t>
            </a:r>
            <a:endParaRPr lang="en-GB" sz="2000" dirty="0"/>
          </a:p>
          <a:p>
            <a:pPr marL="457200" indent="-457200">
              <a:buFont typeface="+mj-lt"/>
              <a:buAutoNum type="arabicPeriod"/>
            </a:pPr>
            <a:r>
              <a:rPr lang="en-GB" sz="2000" dirty="0"/>
              <a:t>Apply extended metrics in the algorithm</a:t>
            </a:r>
          </a:p>
          <a:p>
            <a:pPr marL="457200" indent="-457200">
              <a:buFont typeface="+mj-lt"/>
              <a:buAutoNum type="arabicPeriod"/>
            </a:pPr>
            <a:r>
              <a:rPr lang="en-GB" sz="2000" dirty="0"/>
              <a:t>Publish the measures in a public Python library</a:t>
            </a:r>
          </a:p>
          <a:p>
            <a:pPr marL="457200" indent="-457200">
              <a:buFont typeface="+mj-lt"/>
              <a:buAutoNum type="arabicPeriod"/>
            </a:pPr>
            <a:endParaRPr lang="en-GB" sz="2000"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7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Introduction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Courier New" panose="02070309020205020404" pitchFamily="49" charset="0"/>
              <a:buChar char="o"/>
            </a:pPr>
            <a:r>
              <a:rPr lang="en-GB" dirty="0"/>
              <a:t> Partition medical data into clusters</a:t>
            </a:r>
          </a:p>
          <a:p>
            <a:pPr>
              <a:buFont typeface="Courier New" panose="02070309020205020404" pitchFamily="49" charset="0"/>
              <a:buChar char="o"/>
            </a:pPr>
            <a:r>
              <a:rPr lang="en-GB" dirty="0"/>
              <a:t> Identify methods to evaluate the clustering result</a:t>
            </a:r>
          </a:p>
          <a:p>
            <a:pPr>
              <a:buFont typeface="Courier New" panose="02070309020205020404" pitchFamily="49" charset="0"/>
              <a:buChar char="o"/>
            </a:pPr>
            <a:r>
              <a:rPr lang="en-GB" dirty="0"/>
              <a:t>Work will provide numerous validation metrics for clusters based on two criteria:</a:t>
            </a:r>
          </a:p>
          <a:p>
            <a:pPr marL="630936" lvl="1" indent="-457200">
              <a:buFont typeface="+mj-lt"/>
              <a:buAutoNum type="arabicPeriod"/>
            </a:pPr>
            <a:r>
              <a:rPr lang="en-GB" sz="2000" dirty="0"/>
              <a:t>External Validation</a:t>
            </a:r>
          </a:p>
          <a:p>
            <a:pPr marL="630936" lvl="1" indent="-457200">
              <a:buFont typeface="+mj-lt"/>
              <a:buAutoNum type="arabicPeriod"/>
            </a:pPr>
            <a:r>
              <a:rPr lang="en-GB" sz="2000" dirty="0"/>
              <a:t>Internal Validation</a:t>
            </a:r>
            <a:endParaRPr lang="en-GB" dirty="0"/>
          </a:p>
          <a:p>
            <a:pPr>
              <a:buFont typeface="Courier New" panose="02070309020205020404" pitchFamily="49" charset="0"/>
              <a:buChar char="o"/>
            </a:pPr>
            <a:r>
              <a:rPr lang="en-GB" dirty="0"/>
              <a:t> Test the implemented tool</a:t>
            </a:r>
            <a:endParaRPr lang="en-GB" sz="2000" b="1"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72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Implementation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t> Evaluation procedure</a:t>
            </a:r>
          </a:p>
          <a:p>
            <a:pPr>
              <a:buFont typeface="Wingdings" panose="05000000000000000000" pitchFamily="2" charset="2"/>
              <a:buChar char="§"/>
            </a:pPr>
            <a:r>
              <a:rPr lang="en-GB" sz="2000" dirty="0"/>
              <a:t> Available metrics</a:t>
            </a:r>
          </a:p>
          <a:p>
            <a:pPr>
              <a:buFont typeface="Wingdings" panose="05000000000000000000" pitchFamily="2" charset="2"/>
              <a:buChar char="§"/>
            </a:pPr>
            <a:r>
              <a:rPr lang="en-GB" sz="2000" dirty="0"/>
              <a:t> Available commands</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19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0E46B-E630-4E45-952D-516DCBFC2CB7}"/>
              </a:ext>
            </a:extLst>
          </p:cNvPr>
          <p:cNvSpPr>
            <a:spLocks noGrp="1"/>
          </p:cNvSpPr>
          <p:nvPr>
            <p:ph type="title"/>
          </p:nvPr>
        </p:nvSpPr>
        <p:spPr/>
        <p:txBody>
          <a:bodyPr/>
          <a:lstStyle/>
          <a:p>
            <a:r>
              <a:rPr lang="en-GB" dirty="0"/>
              <a:t>New metrics</a:t>
            </a:r>
          </a:p>
        </p:txBody>
      </p:sp>
      <p:pic>
        <p:nvPicPr>
          <p:cNvPr id="16" name="Picture 2" descr="Resultado de imagem para tecnico logo png">
            <a:extLst>
              <a:ext uri="{FF2B5EF4-FFF2-40B4-BE49-F238E27FC236}">
                <a16:creationId xmlns:a16="http://schemas.microsoft.com/office/drawing/2014/main" id="{70F5C8E6-1BC5-445C-AC3C-C7DFE65F9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6C22D8-D5B7-44D9-AE80-EBA57B386B07}"/>
              </a:ext>
            </a:extLst>
          </p:cNvPr>
          <p:cNvSpPr txBox="1"/>
          <p:nvPr/>
        </p:nvSpPr>
        <p:spPr>
          <a:xfrm>
            <a:off x="1615059" y="2445815"/>
            <a:ext cx="8538210" cy="2710486"/>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pt-PT" sz="2400" dirty="0"/>
              <a:t>CVNN</a:t>
            </a:r>
          </a:p>
          <a:p>
            <a:pPr marL="285750" indent="-285750">
              <a:lnSpc>
                <a:spcPct val="250000"/>
              </a:lnSpc>
              <a:buFont typeface="Arial" panose="020B0604020202020204" pitchFamily="34" charset="0"/>
              <a:buChar char="•"/>
            </a:pPr>
            <a:r>
              <a:rPr lang="pt-PT" sz="2400" dirty="0"/>
              <a:t>S_Dbw</a:t>
            </a:r>
          </a:p>
          <a:p>
            <a:pPr marL="285750" indent="-285750">
              <a:lnSpc>
                <a:spcPct val="250000"/>
              </a:lnSpc>
              <a:buFont typeface="Arial" panose="020B0604020202020204" pitchFamily="34" charset="0"/>
              <a:buChar char="•"/>
            </a:pPr>
            <a:r>
              <a:rPr lang="pt-PT" sz="2400" dirty="0"/>
              <a:t>Van Dongen</a:t>
            </a:r>
          </a:p>
        </p:txBody>
      </p:sp>
      <p:sp>
        <p:nvSpPr>
          <p:cNvPr id="4" name="Right Brace 3">
            <a:extLst>
              <a:ext uri="{FF2B5EF4-FFF2-40B4-BE49-F238E27FC236}">
                <a16:creationId xmlns:a16="http://schemas.microsoft.com/office/drawing/2014/main" id="{B350DA5B-27AE-4674-A877-1FDE409E4B91}"/>
              </a:ext>
            </a:extLst>
          </p:cNvPr>
          <p:cNvSpPr/>
          <p:nvPr/>
        </p:nvSpPr>
        <p:spPr>
          <a:xfrm>
            <a:off x="3287840" y="2772984"/>
            <a:ext cx="594360" cy="1499616"/>
          </a:xfrm>
          <a:prstGeom prst="rightBrace">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6" name="TextBox 5">
            <a:extLst>
              <a:ext uri="{FF2B5EF4-FFF2-40B4-BE49-F238E27FC236}">
                <a16:creationId xmlns:a16="http://schemas.microsoft.com/office/drawing/2014/main" id="{954D9089-1ED3-4B3C-9E8B-E0A89FB58AA8}"/>
              </a:ext>
            </a:extLst>
          </p:cNvPr>
          <p:cNvSpPr txBox="1"/>
          <p:nvPr/>
        </p:nvSpPr>
        <p:spPr>
          <a:xfrm>
            <a:off x="4400550" y="3151200"/>
            <a:ext cx="4732020" cy="646331"/>
          </a:xfrm>
          <a:prstGeom prst="rect">
            <a:avLst/>
          </a:prstGeom>
          <a:solidFill>
            <a:schemeClr val="accent2">
              <a:lumMod val="60000"/>
              <a:lumOff val="40000"/>
            </a:schemeClr>
          </a:solidFill>
        </p:spPr>
        <p:txBody>
          <a:bodyPr wrap="square" rtlCol="0">
            <a:spAutoFit/>
          </a:bodyPr>
          <a:lstStyle/>
          <a:p>
            <a:pPr marL="285750" indent="-285750">
              <a:buFont typeface="Arial" panose="020B0604020202020204" pitchFamily="34" charset="0"/>
              <a:buChar char="•"/>
            </a:pPr>
            <a:r>
              <a:rPr lang="pt-PT" dirty="0"/>
              <a:t>Achieved good results and very new indexes</a:t>
            </a:r>
          </a:p>
          <a:p>
            <a:pPr marL="285750" indent="-285750">
              <a:buFont typeface="Arial" panose="020B0604020202020204" pitchFamily="34" charset="0"/>
              <a:buChar char="•"/>
            </a:pPr>
            <a:r>
              <a:rPr lang="pt-PT" dirty="0"/>
              <a:t>There was not any relative validation metric</a:t>
            </a:r>
          </a:p>
        </p:txBody>
      </p:sp>
      <p:cxnSp>
        <p:nvCxnSpPr>
          <p:cNvPr id="17" name="Straight Arrow Connector 16">
            <a:extLst>
              <a:ext uri="{FF2B5EF4-FFF2-40B4-BE49-F238E27FC236}">
                <a16:creationId xmlns:a16="http://schemas.microsoft.com/office/drawing/2014/main" id="{A5250E9F-F5D2-45DE-8135-D226CBBE5368}"/>
              </a:ext>
            </a:extLst>
          </p:cNvPr>
          <p:cNvCxnSpPr>
            <a:cxnSpLocks/>
          </p:cNvCxnSpPr>
          <p:nvPr/>
        </p:nvCxnSpPr>
        <p:spPr>
          <a:xfrm>
            <a:off x="3503010" y="4945253"/>
            <a:ext cx="75838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429C274-33BF-48EE-BFBE-C8E6D24DC881}"/>
              </a:ext>
            </a:extLst>
          </p:cNvPr>
          <p:cNvSpPr txBox="1"/>
          <p:nvPr/>
        </p:nvSpPr>
        <p:spPr>
          <a:xfrm>
            <a:off x="4400550" y="4658346"/>
            <a:ext cx="4732020" cy="646331"/>
          </a:xfrm>
          <a:prstGeom prst="rect">
            <a:avLst/>
          </a:prstGeom>
          <a:solidFill>
            <a:schemeClr val="accent2">
              <a:lumMod val="60000"/>
              <a:lumOff val="40000"/>
            </a:schemeClr>
          </a:solidFill>
        </p:spPr>
        <p:txBody>
          <a:bodyPr wrap="square" rtlCol="0">
            <a:spAutoFit/>
          </a:bodyPr>
          <a:lstStyle/>
          <a:p>
            <a:pPr marL="285750" indent="-285750">
              <a:buFont typeface="Arial" panose="020B0604020202020204" pitchFamily="34" charset="0"/>
              <a:buChar char="•"/>
            </a:pPr>
            <a:r>
              <a:rPr lang="pt-PT" dirty="0"/>
              <a:t>Achieved good results</a:t>
            </a:r>
          </a:p>
          <a:p>
            <a:pPr marL="285750" indent="-285750">
              <a:buFont typeface="Arial" panose="020B0604020202020204" pitchFamily="34" charset="0"/>
              <a:buChar char="•"/>
            </a:pPr>
            <a:r>
              <a:rPr lang="pt-PT" dirty="0"/>
              <a:t>Comparison with other external metrics</a:t>
            </a:r>
          </a:p>
        </p:txBody>
      </p:sp>
    </p:spTree>
    <p:extLst>
      <p:ext uri="{BB962C8B-B14F-4D97-AF65-F5344CB8AC3E}">
        <p14:creationId xmlns:p14="http://schemas.microsoft.com/office/powerpoint/2010/main" val="2913183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CFB7-F2C9-4E4B-B3EE-A1E3203F6858}"/>
              </a:ext>
            </a:extLst>
          </p:cNvPr>
          <p:cNvSpPr>
            <a:spLocks noGrp="1"/>
          </p:cNvSpPr>
          <p:nvPr>
            <p:ph type="title"/>
          </p:nvPr>
        </p:nvSpPr>
        <p:spPr>
          <a:xfrm>
            <a:off x="1024128" y="585216"/>
            <a:ext cx="6066818" cy="1499616"/>
          </a:xfrm>
        </p:spPr>
        <p:txBody>
          <a:bodyPr>
            <a:normAutofit/>
          </a:bodyPr>
          <a:lstStyle/>
          <a:p>
            <a:r>
              <a:rPr lang="en-GB" dirty="0"/>
              <a:t>Procedure</a:t>
            </a:r>
          </a:p>
        </p:txBody>
      </p:sp>
      <p:pic>
        <p:nvPicPr>
          <p:cNvPr id="30" name="Picture 2" descr="Resultado de imagem para tecnico logo png">
            <a:extLst>
              <a:ext uri="{FF2B5EF4-FFF2-40B4-BE49-F238E27FC236}">
                <a16:creationId xmlns:a16="http://schemas.microsoft.com/office/drawing/2014/main" id="{972BEFC0-0CE5-467A-8A48-B46AB4981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5D507A53-34C6-4EDE-9AC7-177E6140B571}"/>
              </a:ext>
            </a:extLst>
          </p:cNvPr>
          <p:cNvSpPr/>
          <p:nvPr/>
        </p:nvSpPr>
        <p:spPr>
          <a:xfrm>
            <a:off x="785655" y="2078974"/>
            <a:ext cx="1991835" cy="1231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Generate Synthetic Dataset</a:t>
            </a:r>
          </a:p>
        </p:txBody>
      </p:sp>
      <p:cxnSp>
        <p:nvCxnSpPr>
          <p:cNvPr id="8" name="Conexão reta unidirecional 27">
            <a:extLst>
              <a:ext uri="{FF2B5EF4-FFF2-40B4-BE49-F238E27FC236}">
                <a16:creationId xmlns:a16="http://schemas.microsoft.com/office/drawing/2014/main" id="{80F2523D-0E20-4A2A-857D-D9FB8F7076B6}"/>
              </a:ext>
            </a:extLst>
          </p:cNvPr>
          <p:cNvCxnSpPr>
            <a:cxnSpLocks/>
            <a:stCxn id="6" idx="2"/>
            <a:endCxn id="7" idx="0"/>
          </p:cNvCxnSpPr>
          <p:nvPr/>
        </p:nvCxnSpPr>
        <p:spPr>
          <a:xfrm>
            <a:off x="1781573" y="3309985"/>
            <a:ext cx="0" cy="6767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Retângulo 5">
            <a:extLst>
              <a:ext uri="{FF2B5EF4-FFF2-40B4-BE49-F238E27FC236}">
                <a16:creationId xmlns:a16="http://schemas.microsoft.com/office/drawing/2014/main" id="{E342BB91-FEBD-476D-9E2A-C955BEE8EF28}"/>
              </a:ext>
            </a:extLst>
          </p:cNvPr>
          <p:cNvSpPr/>
          <p:nvPr/>
        </p:nvSpPr>
        <p:spPr>
          <a:xfrm>
            <a:off x="785655" y="3986721"/>
            <a:ext cx="1991835" cy="1231011"/>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Pre-Process Data</a:t>
            </a:r>
          </a:p>
        </p:txBody>
      </p:sp>
      <p:cxnSp>
        <p:nvCxnSpPr>
          <p:cNvPr id="9" name="Conexão reta unidirecional 27">
            <a:extLst>
              <a:ext uri="{FF2B5EF4-FFF2-40B4-BE49-F238E27FC236}">
                <a16:creationId xmlns:a16="http://schemas.microsoft.com/office/drawing/2014/main" id="{3C0C265F-4D56-4DB4-92DA-493F4D2F00B3}"/>
              </a:ext>
            </a:extLst>
          </p:cNvPr>
          <p:cNvCxnSpPr>
            <a:cxnSpLocks/>
            <a:stCxn id="7" idx="3"/>
            <a:endCxn id="10" idx="1"/>
          </p:cNvCxnSpPr>
          <p:nvPr/>
        </p:nvCxnSpPr>
        <p:spPr>
          <a:xfrm flipV="1">
            <a:off x="2777490" y="4589818"/>
            <a:ext cx="889003" cy="124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Retângulo 5">
            <a:extLst>
              <a:ext uri="{FF2B5EF4-FFF2-40B4-BE49-F238E27FC236}">
                <a16:creationId xmlns:a16="http://schemas.microsoft.com/office/drawing/2014/main" id="{C8E1B123-C53A-4CC1-8642-0E0AB36CF947}"/>
              </a:ext>
            </a:extLst>
          </p:cNvPr>
          <p:cNvSpPr/>
          <p:nvPr/>
        </p:nvSpPr>
        <p:spPr>
          <a:xfrm>
            <a:off x="3666493" y="3986721"/>
            <a:ext cx="2097507" cy="1206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Run clustering algorithm</a:t>
            </a:r>
          </a:p>
        </p:txBody>
      </p:sp>
      <p:cxnSp>
        <p:nvCxnSpPr>
          <p:cNvPr id="50" name="Conexão reta unidirecional 27">
            <a:extLst>
              <a:ext uri="{FF2B5EF4-FFF2-40B4-BE49-F238E27FC236}">
                <a16:creationId xmlns:a16="http://schemas.microsoft.com/office/drawing/2014/main" id="{4D2AB137-F536-4C89-8EFA-91D5A87A80D7}"/>
              </a:ext>
            </a:extLst>
          </p:cNvPr>
          <p:cNvCxnSpPr>
            <a:cxnSpLocks/>
            <a:stCxn id="10" idx="3"/>
            <a:endCxn id="52" idx="2"/>
          </p:cNvCxnSpPr>
          <p:nvPr/>
        </p:nvCxnSpPr>
        <p:spPr>
          <a:xfrm>
            <a:off x="5764000" y="4589818"/>
            <a:ext cx="9240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2CD2844-A286-49A2-9407-6F0D1063A263}"/>
                  </a:ext>
                </a:extLst>
              </p:cNvPr>
              <p:cNvSpPr txBox="1"/>
              <p:nvPr/>
            </p:nvSpPr>
            <p:spPr>
              <a:xfrm>
                <a:off x="6688048" y="3895859"/>
                <a:ext cx="1508780" cy="1387917"/>
              </a:xfrm>
              <a:prstGeom prst="flowChartConnector">
                <a:avLst/>
              </a:prstGeom>
              <a:solidFill>
                <a:schemeClr val="accent3">
                  <a:lumMod val="60000"/>
                  <a:lumOff val="40000"/>
                </a:schemeClr>
              </a:solidFill>
            </p:spPr>
            <p:txBody>
              <a:bodyPr wrap="square" rtlCol="0">
                <a:spAutoFit/>
              </a:bodyPr>
              <a:lstStyle/>
              <a:p>
                <a:pPr algn="ctr"/>
                <a:r>
                  <a:rPr lang="pt-PT" sz="1400" dirty="0">
                    <a:solidFill>
                      <a:schemeClr val="bg1"/>
                    </a:solidFill>
                  </a:rPr>
                  <a:t>For </a:t>
                </a:r>
                <a14:m>
                  <m:oMath xmlns:m="http://schemas.openxmlformats.org/officeDocument/2006/math">
                    <m:sSub>
                      <m:sSubPr>
                        <m:ctrlPr>
                          <a:rPr lang="pt-PT" sz="1400" i="1">
                            <a:solidFill>
                              <a:schemeClr val="bg1"/>
                            </a:solidFill>
                            <a:latin typeface="Cambria Math" panose="02040503050406030204" pitchFamily="18" charset="0"/>
                            <a:ea typeface="Cambria Math" panose="02040503050406030204" pitchFamily="18" charset="0"/>
                          </a:rPr>
                        </m:ctrlPr>
                      </m:sSubPr>
                      <m:e>
                        <m:r>
                          <a:rPr lang="pt-PT" sz="1400" i="1">
                            <a:solidFill>
                              <a:schemeClr val="bg1"/>
                            </a:solidFill>
                            <a:latin typeface="Cambria Math" panose="02040503050406030204" pitchFamily="18" charset="0"/>
                            <a:ea typeface="Cambria Math" panose="02040503050406030204" pitchFamily="18" charset="0"/>
                          </a:rPr>
                          <m:t>𝑛</m:t>
                        </m:r>
                      </m:e>
                      <m:sub>
                        <m:r>
                          <a:rPr lang="pt-PT" sz="1400" i="1">
                            <a:solidFill>
                              <a:schemeClr val="bg1"/>
                            </a:solidFill>
                            <a:latin typeface="Cambria Math" panose="02040503050406030204" pitchFamily="18" charset="0"/>
                            <a:ea typeface="Cambria Math" panose="02040503050406030204" pitchFamily="18" charset="0"/>
                          </a:rPr>
                          <m:t>𝑐</m:t>
                        </m:r>
                      </m:sub>
                    </m:sSub>
                  </m:oMath>
                </a14:m>
                <a:r>
                  <a:rPr lang="pt-PT" sz="1400" dirty="0">
                    <a:solidFill>
                      <a:schemeClr val="bg1"/>
                    </a:solidFill>
                  </a:rPr>
                  <a:t> calculate relative methods </a:t>
                </a:r>
              </a:p>
            </p:txBody>
          </p:sp>
        </mc:Choice>
        <mc:Fallback xmlns="">
          <p:sp>
            <p:nvSpPr>
              <p:cNvPr id="52" name="TextBox 51">
                <a:extLst>
                  <a:ext uri="{FF2B5EF4-FFF2-40B4-BE49-F238E27FC236}">
                    <a16:creationId xmlns:a16="http://schemas.microsoft.com/office/drawing/2014/main" id="{D2CD2844-A286-49A2-9407-6F0D1063A263}"/>
                  </a:ext>
                </a:extLst>
              </p:cNvPr>
              <p:cNvSpPr txBox="1">
                <a:spLocks noRot="1" noChangeAspect="1" noMove="1" noResize="1" noEditPoints="1" noAdjustHandles="1" noChangeArrowheads="1" noChangeShapeType="1" noTextEdit="1"/>
              </p:cNvSpPr>
              <p:nvPr/>
            </p:nvSpPr>
            <p:spPr>
              <a:xfrm>
                <a:off x="6688048" y="3895859"/>
                <a:ext cx="1508780" cy="1387917"/>
              </a:xfrm>
              <a:prstGeom prst="flowChartConnector">
                <a:avLst/>
              </a:prstGeom>
              <a:blipFill>
                <a:blip r:embed="rId4"/>
                <a:stretch>
                  <a:fillRect/>
                </a:stretch>
              </a:blipFill>
            </p:spPr>
            <p:txBody>
              <a:bodyPr/>
              <a:lstStyle/>
              <a:p>
                <a:r>
                  <a:rPr lang="pt-PT">
                    <a:noFill/>
                  </a:rPr>
                  <a:t> </a:t>
                </a:r>
              </a:p>
            </p:txBody>
          </p:sp>
        </mc:Fallback>
      </mc:AlternateContent>
      <p:cxnSp>
        <p:nvCxnSpPr>
          <p:cNvPr id="62" name="Conexão reta unidirecional 27">
            <a:extLst>
              <a:ext uri="{FF2B5EF4-FFF2-40B4-BE49-F238E27FC236}">
                <a16:creationId xmlns:a16="http://schemas.microsoft.com/office/drawing/2014/main" id="{674C2EB8-E7E3-4DCF-BFEB-23152DC65C0A}"/>
              </a:ext>
            </a:extLst>
          </p:cNvPr>
          <p:cNvCxnSpPr>
            <a:cxnSpLocks/>
            <a:stCxn id="10" idx="0"/>
            <a:endCxn id="67" idx="2"/>
          </p:cNvCxnSpPr>
          <p:nvPr/>
        </p:nvCxnSpPr>
        <p:spPr>
          <a:xfrm flipH="1" flipV="1">
            <a:off x="4715246" y="3313573"/>
            <a:ext cx="1" cy="6731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Retângulo 5">
            <a:extLst>
              <a:ext uri="{FF2B5EF4-FFF2-40B4-BE49-F238E27FC236}">
                <a16:creationId xmlns:a16="http://schemas.microsoft.com/office/drawing/2014/main" id="{DA58407F-A5EB-4C01-B1CD-B242DBF51D1F}"/>
              </a:ext>
            </a:extLst>
          </p:cNvPr>
          <p:cNvSpPr/>
          <p:nvPr/>
        </p:nvSpPr>
        <p:spPr>
          <a:xfrm>
            <a:off x="3666492" y="2082562"/>
            <a:ext cx="2097507" cy="1231011"/>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Generate M samples</a:t>
            </a:r>
          </a:p>
        </p:txBody>
      </p:sp>
      <p:cxnSp>
        <p:nvCxnSpPr>
          <p:cNvPr id="70" name="Conexão reta unidirecional 27">
            <a:extLst>
              <a:ext uri="{FF2B5EF4-FFF2-40B4-BE49-F238E27FC236}">
                <a16:creationId xmlns:a16="http://schemas.microsoft.com/office/drawing/2014/main" id="{AFE60767-8B4D-4CA4-A82D-68B829E0A04D}"/>
              </a:ext>
            </a:extLst>
          </p:cNvPr>
          <p:cNvCxnSpPr>
            <a:cxnSpLocks/>
            <a:stCxn id="67" idx="3"/>
            <a:endCxn id="84" idx="1"/>
          </p:cNvCxnSpPr>
          <p:nvPr/>
        </p:nvCxnSpPr>
        <p:spPr>
          <a:xfrm flipV="1">
            <a:off x="5763999" y="2694479"/>
            <a:ext cx="865686" cy="35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4" name="Retângulo 5">
            <a:extLst>
              <a:ext uri="{FF2B5EF4-FFF2-40B4-BE49-F238E27FC236}">
                <a16:creationId xmlns:a16="http://schemas.microsoft.com/office/drawing/2014/main" id="{1D9FCCF5-84AC-4512-BBC5-E545A59FF7EF}"/>
              </a:ext>
            </a:extLst>
          </p:cNvPr>
          <p:cNvSpPr/>
          <p:nvPr/>
        </p:nvSpPr>
        <p:spPr>
          <a:xfrm>
            <a:off x="6629685" y="2078973"/>
            <a:ext cx="2038463" cy="1231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Run clustering algorithm for each sample</a:t>
            </a:r>
          </a:p>
        </p:txBody>
      </p:sp>
      <p:sp>
        <p:nvSpPr>
          <p:cNvPr id="124" name="Arrow: Circular 123">
            <a:extLst>
              <a:ext uri="{FF2B5EF4-FFF2-40B4-BE49-F238E27FC236}">
                <a16:creationId xmlns:a16="http://schemas.microsoft.com/office/drawing/2014/main" id="{144BE55C-C90E-4495-A371-1EFE0DB0BE50}"/>
              </a:ext>
            </a:extLst>
          </p:cNvPr>
          <p:cNvSpPr/>
          <p:nvPr/>
        </p:nvSpPr>
        <p:spPr>
          <a:xfrm rot="10800000">
            <a:off x="4343771" y="4560737"/>
            <a:ext cx="742950" cy="1219295"/>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8C2A9A7A-CE1C-4027-99F4-74F895FCC63B}"/>
                  </a:ext>
                </a:extLst>
              </p:cNvPr>
              <p:cNvSpPr txBox="1"/>
              <p:nvPr/>
            </p:nvSpPr>
            <p:spPr>
              <a:xfrm>
                <a:off x="3766555" y="5766931"/>
                <a:ext cx="1897380" cy="1077218"/>
              </a:xfrm>
              <a:prstGeom prst="rect">
                <a:avLst/>
              </a:prstGeom>
              <a:noFill/>
            </p:spPr>
            <p:txBody>
              <a:bodyPr wrap="square" rtlCol="0">
                <a:spAutoFit/>
              </a:bodyPr>
              <a:lstStyle/>
              <a:p>
                <a:pPr algn="ctr"/>
                <a:r>
                  <a:rPr lang="pt-PT" sz="1600" b="1" dirty="0"/>
                  <a:t>Repeat for </a:t>
                </a:r>
                <a:r>
                  <a:rPr lang="pt-PT" sz="1600" dirty="0"/>
                  <a:t>range min </a:t>
                </a:r>
                <a14:m>
                  <m:oMath xmlns:m="http://schemas.openxmlformats.org/officeDocument/2006/math">
                    <m:sSub>
                      <m:sSubPr>
                        <m:ctrlPr>
                          <a:rPr lang="pt-PT" sz="1600" b="1" i="1">
                            <a:latin typeface="Cambria Math" panose="02040503050406030204" pitchFamily="18" charset="0"/>
                            <a:ea typeface="Cambria Math" panose="02040503050406030204" pitchFamily="18" charset="0"/>
                          </a:rPr>
                        </m:ctrlPr>
                      </m:sSubPr>
                      <m:e>
                        <m:r>
                          <a:rPr lang="pt-PT" sz="1600" b="1" i="1">
                            <a:latin typeface="Cambria Math" panose="02040503050406030204" pitchFamily="18" charset="0"/>
                            <a:ea typeface="Cambria Math" panose="02040503050406030204" pitchFamily="18" charset="0"/>
                          </a:rPr>
                          <m:t>𝒏</m:t>
                        </m:r>
                      </m:e>
                      <m:sub>
                        <m:r>
                          <a:rPr lang="pt-PT" sz="1600" b="1" i="1">
                            <a:latin typeface="Cambria Math" panose="02040503050406030204" pitchFamily="18" charset="0"/>
                            <a:ea typeface="Cambria Math" panose="02040503050406030204" pitchFamily="18" charset="0"/>
                          </a:rPr>
                          <m:t>𝒄</m:t>
                        </m:r>
                      </m:sub>
                    </m:sSub>
                  </m:oMath>
                </a14:m>
                <a:r>
                  <a:rPr lang="pt-PT" sz="1600" b="1" dirty="0"/>
                  <a:t>=2 and </a:t>
                </a:r>
                <a14:m>
                  <m:oMath xmlns:m="http://schemas.openxmlformats.org/officeDocument/2006/math">
                    <m:sSub>
                      <m:sSubPr>
                        <m:ctrlPr>
                          <a:rPr lang="pt-PT" sz="1600" b="1" i="1">
                            <a:latin typeface="Cambria Math" panose="02040503050406030204" pitchFamily="18" charset="0"/>
                            <a:ea typeface="Cambria Math" panose="02040503050406030204" pitchFamily="18" charset="0"/>
                          </a:rPr>
                        </m:ctrlPr>
                      </m:sSubPr>
                      <m:e>
                        <m:r>
                          <a:rPr lang="pt-PT" sz="1600" b="1" i="1">
                            <a:latin typeface="Cambria Math" panose="02040503050406030204" pitchFamily="18" charset="0"/>
                            <a:ea typeface="Cambria Math" panose="02040503050406030204" pitchFamily="18" charset="0"/>
                          </a:rPr>
                          <m:t>𝒏</m:t>
                        </m:r>
                      </m:e>
                      <m:sub>
                        <m:r>
                          <a:rPr lang="pt-PT" sz="1600" b="1" i="1">
                            <a:latin typeface="Cambria Math" panose="02040503050406030204" pitchFamily="18" charset="0"/>
                            <a:ea typeface="Cambria Math" panose="02040503050406030204" pitchFamily="18" charset="0"/>
                          </a:rPr>
                          <m:t>𝒄</m:t>
                        </m:r>
                      </m:sub>
                    </m:sSub>
                  </m:oMath>
                </a14:m>
                <a:r>
                  <a:rPr lang="pt-PT" sz="1600" b="1" dirty="0"/>
                  <a:t>=8 </a:t>
                </a:r>
                <a:r>
                  <a:rPr lang="pt-PT" sz="1600" dirty="0"/>
                  <a:t>AND for </a:t>
                </a:r>
                <a:r>
                  <a:rPr lang="pt-PT" sz="1600" b="1" dirty="0"/>
                  <a:t>different distance metrics </a:t>
                </a:r>
              </a:p>
            </p:txBody>
          </p:sp>
        </mc:Choice>
        <mc:Fallback xmlns="">
          <p:sp>
            <p:nvSpPr>
              <p:cNvPr id="125" name="TextBox 124">
                <a:extLst>
                  <a:ext uri="{FF2B5EF4-FFF2-40B4-BE49-F238E27FC236}">
                    <a16:creationId xmlns:a16="http://schemas.microsoft.com/office/drawing/2014/main" id="{8C2A9A7A-CE1C-4027-99F4-74F895FCC63B}"/>
                  </a:ext>
                </a:extLst>
              </p:cNvPr>
              <p:cNvSpPr txBox="1">
                <a:spLocks noRot="1" noChangeAspect="1" noMove="1" noResize="1" noEditPoints="1" noAdjustHandles="1" noChangeArrowheads="1" noChangeShapeType="1" noTextEdit="1"/>
              </p:cNvSpPr>
              <p:nvPr/>
            </p:nvSpPr>
            <p:spPr>
              <a:xfrm>
                <a:off x="3766555" y="5766931"/>
                <a:ext cx="1897380" cy="1077218"/>
              </a:xfrm>
              <a:prstGeom prst="rect">
                <a:avLst/>
              </a:prstGeom>
              <a:blipFill>
                <a:blip r:embed="rId5"/>
                <a:stretch>
                  <a:fillRect l="-965" t="-1695" r="-2894" b="-6215"/>
                </a:stretch>
              </a:blipFill>
            </p:spPr>
            <p:txBody>
              <a:bodyPr/>
              <a:lstStyle/>
              <a:p>
                <a:r>
                  <a:rPr lang="pt-PT">
                    <a:noFill/>
                  </a:rPr>
                  <a:t> </a:t>
                </a:r>
              </a:p>
            </p:txBody>
          </p:sp>
        </mc:Fallback>
      </mc:AlternateContent>
      <p:cxnSp>
        <p:nvCxnSpPr>
          <p:cNvPr id="158" name="Conexão reta unidirecional 27">
            <a:extLst>
              <a:ext uri="{FF2B5EF4-FFF2-40B4-BE49-F238E27FC236}">
                <a16:creationId xmlns:a16="http://schemas.microsoft.com/office/drawing/2014/main" id="{CF41AB8F-96B6-4403-A59B-3A68B554D0D7}"/>
              </a:ext>
            </a:extLst>
          </p:cNvPr>
          <p:cNvCxnSpPr>
            <a:cxnSpLocks/>
          </p:cNvCxnSpPr>
          <p:nvPr/>
        </p:nvCxnSpPr>
        <p:spPr>
          <a:xfrm>
            <a:off x="5764000" y="4589817"/>
            <a:ext cx="9240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9" name="Conexão reta unidirecional 27">
            <a:extLst>
              <a:ext uri="{FF2B5EF4-FFF2-40B4-BE49-F238E27FC236}">
                <a16:creationId xmlns:a16="http://schemas.microsoft.com/office/drawing/2014/main" id="{8D367540-4FED-4A03-A8E3-50E2E3393BCE}"/>
              </a:ext>
            </a:extLst>
          </p:cNvPr>
          <p:cNvCxnSpPr>
            <a:cxnSpLocks/>
            <a:stCxn id="84" idx="3"/>
            <a:endCxn id="160" idx="2"/>
          </p:cNvCxnSpPr>
          <p:nvPr/>
        </p:nvCxnSpPr>
        <p:spPr>
          <a:xfrm>
            <a:off x="8668148" y="2694479"/>
            <a:ext cx="9240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525BD108-3863-4E09-B21E-5B0FA52BC075}"/>
                  </a:ext>
                </a:extLst>
              </p:cNvPr>
              <p:cNvSpPr txBox="1"/>
              <p:nvPr/>
            </p:nvSpPr>
            <p:spPr>
              <a:xfrm>
                <a:off x="9592196" y="2023651"/>
                <a:ext cx="1378016" cy="1341656"/>
              </a:xfrm>
              <a:prstGeom prst="flowChartConnector">
                <a:avLst/>
              </a:prstGeom>
              <a:solidFill>
                <a:schemeClr val="accent3">
                  <a:lumMod val="60000"/>
                  <a:lumOff val="40000"/>
                </a:schemeClr>
              </a:solidFill>
            </p:spPr>
            <p:txBody>
              <a:bodyPr wrap="square" rtlCol="0">
                <a:spAutoFit/>
              </a:bodyPr>
              <a:lstStyle/>
              <a:p>
                <a:pPr algn="ctr"/>
                <a:r>
                  <a:rPr lang="pt-PT" sz="1400" dirty="0">
                    <a:solidFill>
                      <a:schemeClr val="bg1"/>
                    </a:solidFill>
                  </a:rPr>
                  <a:t>For  </a:t>
                </a:r>
                <a14:m>
                  <m:oMath xmlns:m="http://schemas.openxmlformats.org/officeDocument/2006/math">
                    <m:sSub>
                      <m:sSubPr>
                        <m:ctrlPr>
                          <a:rPr lang="pt-PT" sz="1400" i="1">
                            <a:solidFill>
                              <a:schemeClr val="bg1"/>
                            </a:solidFill>
                            <a:latin typeface="Cambria Math" panose="02040503050406030204" pitchFamily="18" charset="0"/>
                            <a:ea typeface="Cambria Math" panose="02040503050406030204" pitchFamily="18" charset="0"/>
                          </a:rPr>
                        </m:ctrlPr>
                      </m:sSubPr>
                      <m:e>
                        <m:r>
                          <a:rPr lang="pt-PT" sz="1400" i="1">
                            <a:solidFill>
                              <a:schemeClr val="bg1"/>
                            </a:solidFill>
                            <a:latin typeface="Cambria Math" panose="02040503050406030204" pitchFamily="18" charset="0"/>
                            <a:ea typeface="Cambria Math" panose="02040503050406030204" pitchFamily="18" charset="0"/>
                          </a:rPr>
                          <m:t>𝑛</m:t>
                        </m:r>
                      </m:e>
                      <m:sub>
                        <m:r>
                          <a:rPr lang="pt-PT" sz="1400" i="1">
                            <a:solidFill>
                              <a:schemeClr val="bg1"/>
                            </a:solidFill>
                            <a:latin typeface="Cambria Math" panose="02040503050406030204" pitchFamily="18" charset="0"/>
                            <a:ea typeface="Cambria Math" panose="02040503050406030204" pitchFamily="18" charset="0"/>
                          </a:rPr>
                          <m:t>𝑐</m:t>
                        </m:r>
                      </m:sub>
                    </m:sSub>
                  </m:oMath>
                </a14:m>
                <a:r>
                  <a:rPr lang="pt-PT" sz="1400" dirty="0">
                    <a:solidFill>
                      <a:schemeClr val="bg1"/>
                    </a:solidFill>
                  </a:rPr>
                  <a:t> calculate average  of metrics</a:t>
                </a:r>
              </a:p>
            </p:txBody>
          </p:sp>
        </mc:Choice>
        <mc:Fallback xmlns="">
          <p:sp>
            <p:nvSpPr>
              <p:cNvPr id="160" name="TextBox 159">
                <a:extLst>
                  <a:ext uri="{FF2B5EF4-FFF2-40B4-BE49-F238E27FC236}">
                    <a16:creationId xmlns:a16="http://schemas.microsoft.com/office/drawing/2014/main" id="{525BD108-3863-4E09-B21E-5B0FA52BC075}"/>
                  </a:ext>
                </a:extLst>
              </p:cNvPr>
              <p:cNvSpPr txBox="1">
                <a:spLocks noRot="1" noChangeAspect="1" noMove="1" noResize="1" noEditPoints="1" noAdjustHandles="1" noChangeArrowheads="1" noChangeShapeType="1" noTextEdit="1"/>
              </p:cNvSpPr>
              <p:nvPr/>
            </p:nvSpPr>
            <p:spPr>
              <a:xfrm>
                <a:off x="9592196" y="2023651"/>
                <a:ext cx="1378016" cy="1341656"/>
              </a:xfrm>
              <a:prstGeom prst="flowChartConnector">
                <a:avLst/>
              </a:prstGeom>
              <a:blipFill>
                <a:blip r:embed="rId6"/>
                <a:stretch>
                  <a:fillRect/>
                </a:stretch>
              </a:blipFill>
            </p:spPr>
            <p:txBody>
              <a:bodyPr/>
              <a:lstStyle/>
              <a:p>
                <a:r>
                  <a:rPr lang="pt-PT">
                    <a:noFill/>
                  </a:rPr>
                  <a:t> </a:t>
                </a:r>
              </a:p>
            </p:txBody>
          </p:sp>
        </mc:Fallback>
      </mc:AlternateContent>
      <p:cxnSp>
        <p:nvCxnSpPr>
          <p:cNvPr id="168" name="Conexão reta unidirecional 27">
            <a:extLst>
              <a:ext uri="{FF2B5EF4-FFF2-40B4-BE49-F238E27FC236}">
                <a16:creationId xmlns:a16="http://schemas.microsoft.com/office/drawing/2014/main" id="{BFF64ED7-FCCB-4BB2-9BDF-8F7D95612FE4}"/>
              </a:ext>
            </a:extLst>
          </p:cNvPr>
          <p:cNvCxnSpPr>
            <a:cxnSpLocks/>
            <a:stCxn id="160" idx="4"/>
            <a:endCxn id="174" idx="0"/>
          </p:cNvCxnSpPr>
          <p:nvPr/>
        </p:nvCxnSpPr>
        <p:spPr>
          <a:xfrm>
            <a:off x="10281204" y="3365307"/>
            <a:ext cx="0" cy="9137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0" name="Conexão reta unidirecional 27">
            <a:extLst>
              <a:ext uri="{FF2B5EF4-FFF2-40B4-BE49-F238E27FC236}">
                <a16:creationId xmlns:a16="http://schemas.microsoft.com/office/drawing/2014/main" id="{D6C7D231-12E2-4581-9FBF-681CC2CE48A2}"/>
              </a:ext>
            </a:extLst>
          </p:cNvPr>
          <p:cNvCxnSpPr>
            <a:cxnSpLocks/>
            <a:stCxn id="52" idx="6"/>
            <a:endCxn id="174" idx="1"/>
          </p:cNvCxnSpPr>
          <p:nvPr/>
        </p:nvCxnSpPr>
        <p:spPr>
          <a:xfrm>
            <a:off x="8196828" y="4589818"/>
            <a:ext cx="1089966" cy="12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47A168CD-9763-435C-B2C2-16E182B06320}"/>
                  </a:ext>
                </a:extLst>
              </p:cNvPr>
              <p:cNvSpPr txBox="1"/>
              <p:nvPr/>
            </p:nvSpPr>
            <p:spPr>
              <a:xfrm>
                <a:off x="9286794" y="4279060"/>
                <a:ext cx="1988820" cy="646331"/>
              </a:xfrm>
              <a:prstGeom prst="rect">
                <a:avLst/>
              </a:prstGeom>
              <a:solidFill>
                <a:srgbClr val="92D050"/>
              </a:solidFill>
            </p:spPr>
            <p:txBody>
              <a:bodyPr wrap="square" rtlCol="0">
                <a:spAutoFit/>
              </a:bodyPr>
              <a:lstStyle/>
              <a:p>
                <a:r>
                  <a:rPr lang="pt-PT" dirty="0"/>
                  <a:t>Choose </a:t>
                </a:r>
                <a14:m>
                  <m:oMath xmlns:m="http://schemas.openxmlformats.org/officeDocument/2006/math">
                    <m:sSub>
                      <m:sSubPr>
                        <m:ctrlPr>
                          <a:rPr lang="pt-PT" i="1" smtClean="0">
                            <a:solidFill>
                              <a:schemeClr val="tx1"/>
                            </a:solidFill>
                            <a:latin typeface="Cambria Math" panose="02040503050406030204" pitchFamily="18" charset="0"/>
                            <a:ea typeface="Cambria Math" panose="02040503050406030204" pitchFamily="18" charset="0"/>
                          </a:rPr>
                        </m:ctrlPr>
                      </m:sSubPr>
                      <m:e>
                        <m:r>
                          <a:rPr lang="pt-PT" i="1">
                            <a:solidFill>
                              <a:schemeClr val="tx1"/>
                            </a:solidFill>
                            <a:latin typeface="Cambria Math" panose="02040503050406030204" pitchFamily="18" charset="0"/>
                            <a:ea typeface="Cambria Math" panose="02040503050406030204" pitchFamily="18" charset="0"/>
                          </a:rPr>
                          <m:t>𝑛</m:t>
                        </m:r>
                      </m:e>
                      <m:sub>
                        <m:r>
                          <a:rPr lang="pt-PT" i="1">
                            <a:solidFill>
                              <a:schemeClr val="tx1"/>
                            </a:solidFill>
                            <a:latin typeface="Cambria Math" panose="02040503050406030204" pitchFamily="18" charset="0"/>
                            <a:ea typeface="Cambria Math" panose="02040503050406030204" pitchFamily="18" charset="0"/>
                          </a:rPr>
                          <m:t>𝑐</m:t>
                        </m:r>
                      </m:sub>
                    </m:sSub>
                  </m:oMath>
                </a14:m>
                <a:r>
                  <a:rPr lang="pt-PT" dirty="0"/>
                  <a:t> with the best results overall</a:t>
                </a:r>
              </a:p>
            </p:txBody>
          </p:sp>
        </mc:Choice>
        <mc:Fallback xmlns="">
          <p:sp>
            <p:nvSpPr>
              <p:cNvPr id="174" name="TextBox 173">
                <a:extLst>
                  <a:ext uri="{FF2B5EF4-FFF2-40B4-BE49-F238E27FC236}">
                    <a16:creationId xmlns:a16="http://schemas.microsoft.com/office/drawing/2014/main" id="{47A168CD-9763-435C-B2C2-16E182B06320}"/>
                  </a:ext>
                </a:extLst>
              </p:cNvPr>
              <p:cNvSpPr txBox="1">
                <a:spLocks noRot="1" noChangeAspect="1" noMove="1" noResize="1" noEditPoints="1" noAdjustHandles="1" noChangeArrowheads="1" noChangeShapeType="1" noTextEdit="1"/>
              </p:cNvSpPr>
              <p:nvPr/>
            </p:nvSpPr>
            <p:spPr>
              <a:xfrm>
                <a:off x="9286794" y="4279060"/>
                <a:ext cx="1988820" cy="646331"/>
              </a:xfrm>
              <a:prstGeom prst="rect">
                <a:avLst/>
              </a:prstGeom>
              <a:blipFill>
                <a:blip r:embed="rId7"/>
                <a:stretch>
                  <a:fillRect l="-2446" t="-5660" r="-1529" b="-14151"/>
                </a:stretch>
              </a:blipFill>
            </p:spPr>
            <p:txBody>
              <a:bodyPr/>
              <a:lstStyle/>
              <a:p>
                <a:r>
                  <a:rPr lang="pt-PT">
                    <a:noFill/>
                  </a:rPr>
                  <a:t> </a:t>
                </a:r>
              </a:p>
            </p:txBody>
          </p:sp>
        </mc:Fallback>
      </mc:AlternateContent>
    </p:spTree>
    <p:extLst>
      <p:ext uri="{BB962C8B-B14F-4D97-AF65-F5344CB8AC3E}">
        <p14:creationId xmlns:p14="http://schemas.microsoft.com/office/powerpoint/2010/main" val="1775514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0E46B-E630-4E45-952D-516DCBFC2CB7}"/>
              </a:ext>
            </a:extLst>
          </p:cNvPr>
          <p:cNvSpPr>
            <a:spLocks noGrp="1"/>
          </p:cNvSpPr>
          <p:nvPr>
            <p:ph type="title"/>
          </p:nvPr>
        </p:nvSpPr>
        <p:spPr/>
        <p:txBody>
          <a:bodyPr/>
          <a:lstStyle/>
          <a:p>
            <a:r>
              <a:rPr lang="en-GB" dirty="0"/>
              <a:t>Synthetic Dataset Generation</a:t>
            </a:r>
          </a:p>
        </p:txBody>
      </p:sp>
      <p:pic>
        <p:nvPicPr>
          <p:cNvPr id="16" name="Picture 2" descr="Resultado de imagem para tecnico logo png">
            <a:extLst>
              <a:ext uri="{FF2B5EF4-FFF2-40B4-BE49-F238E27FC236}">
                <a16:creationId xmlns:a16="http://schemas.microsoft.com/office/drawing/2014/main" id="{70F5C8E6-1BC5-445C-AC3C-C7DFE65F9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1D5C13-C679-48DB-A74B-5A55686A8D9A}"/>
                  </a:ext>
                </a:extLst>
              </p:cNvPr>
              <p:cNvSpPr txBox="1"/>
              <p:nvPr/>
            </p:nvSpPr>
            <p:spPr>
              <a:xfrm>
                <a:off x="1024128" y="2183130"/>
                <a:ext cx="8874252" cy="2862322"/>
              </a:xfrm>
              <a:prstGeom prst="rect">
                <a:avLst/>
              </a:prstGeom>
              <a:noFill/>
            </p:spPr>
            <p:txBody>
              <a:bodyPr wrap="square" rtlCol="0">
                <a:spAutoFit/>
              </a:bodyPr>
              <a:lstStyle/>
              <a:p>
                <a:pPr marL="285750" indent="-285750">
                  <a:buFont typeface="Courier New" panose="02070309020205020404" pitchFamily="49" charset="0"/>
                  <a:buChar char="o"/>
                </a:pPr>
                <a:r>
                  <a:rPr lang="pt-PT" b="1" dirty="0"/>
                  <a:t>Continuous-time Markov Chains (CTMC) generate random temporal sequences</a:t>
                </a:r>
                <a:endParaRPr lang="pt-PT" dirty="0"/>
              </a:p>
              <a:p>
                <a:pPr marL="742950" lvl="1" indent="-285750">
                  <a:buFont typeface="Courier New" panose="02070309020205020404" pitchFamily="49" charset="0"/>
                  <a:buChar char="o"/>
                </a:pPr>
                <a:r>
                  <a:rPr lang="pt-PT" dirty="0"/>
                  <a:t>Process starts in state </a:t>
                </a:r>
                <a14:m>
                  <m:oMath xmlns:m="http://schemas.openxmlformats.org/officeDocument/2006/math">
                    <m:r>
                      <a:rPr lang="pt-PT" b="0" i="1" smtClean="0">
                        <a:latin typeface="Cambria Math" panose="02040503050406030204" pitchFamily="18" charset="0"/>
                      </a:rPr>
                      <m:t>𝑖</m:t>
                    </m:r>
                  </m:oMath>
                </a14:m>
                <a:r>
                  <a:rPr lang="pt-PT" dirty="0"/>
                  <a:t>, where it stays for </a:t>
                </a:r>
                <a14:m>
                  <m:oMath xmlns:m="http://schemas.openxmlformats.org/officeDocument/2006/math">
                    <m:sSub>
                      <m:sSubPr>
                        <m:ctrlPr>
                          <a:rPr lang="pt-PT" i="1" smtClean="0">
                            <a:latin typeface="Cambria Math" panose="02040503050406030204" pitchFamily="18" charset="0"/>
                          </a:rPr>
                        </m:ctrlPr>
                      </m:sSubPr>
                      <m:e>
                        <m:r>
                          <a:rPr lang="pt-PT" b="0" i="1" smtClean="0">
                            <a:latin typeface="Cambria Math" panose="02040503050406030204" pitchFamily="18" charset="0"/>
                          </a:rPr>
                          <m:t>𝑇</m:t>
                        </m:r>
                      </m:e>
                      <m:sub>
                        <m:r>
                          <a:rPr lang="pt-PT" b="0" i="1" smtClean="0">
                            <a:latin typeface="Cambria Math" panose="02040503050406030204" pitchFamily="18" charset="0"/>
                          </a:rPr>
                          <m:t>1</m:t>
                        </m:r>
                      </m:sub>
                    </m:sSub>
                  </m:oMath>
                </a14:m>
                <a:r>
                  <a:rPr lang="pt-PT" dirty="0"/>
                  <a:t> time</a:t>
                </a:r>
              </a:p>
              <a:p>
                <a:pPr marL="742950" lvl="1" indent="-285750">
                  <a:buFont typeface="Courier New" panose="02070309020205020404" pitchFamily="49" charset="0"/>
                  <a:buChar char="o"/>
                </a:pPr>
                <a:r>
                  <a:rPr lang="pt-PT" dirty="0"/>
                  <a:t>At </a:t>
                </a:r>
                <a14:m>
                  <m:oMath xmlns:m="http://schemas.openxmlformats.org/officeDocument/2006/math">
                    <m:sSub>
                      <m:sSubPr>
                        <m:ctrlPr>
                          <a:rPr lang="pt-PT" i="1">
                            <a:latin typeface="Cambria Math" panose="02040503050406030204" pitchFamily="18" charset="0"/>
                          </a:rPr>
                        </m:ctrlPr>
                      </m:sSubPr>
                      <m:e>
                        <m:r>
                          <a:rPr lang="pt-PT" i="1">
                            <a:latin typeface="Cambria Math" panose="02040503050406030204" pitchFamily="18" charset="0"/>
                          </a:rPr>
                          <m:t>𝑇</m:t>
                        </m:r>
                      </m:e>
                      <m:sub>
                        <m:r>
                          <a:rPr lang="pt-PT" i="1">
                            <a:latin typeface="Cambria Math" panose="02040503050406030204" pitchFamily="18" charset="0"/>
                          </a:rPr>
                          <m:t>1</m:t>
                        </m:r>
                      </m:sub>
                    </m:sSub>
                  </m:oMath>
                </a14:m>
                <a:r>
                  <a:rPr lang="pt-PT" dirty="0"/>
                  <a:t> process jumps to a new state </a:t>
                </a:r>
                <a14:m>
                  <m:oMath xmlns:m="http://schemas.openxmlformats.org/officeDocument/2006/math">
                    <m:r>
                      <a:rPr lang="pt-PT" b="0" i="1" smtClean="0">
                        <a:latin typeface="Cambria Math" panose="02040503050406030204" pitchFamily="18" charset="0"/>
                      </a:rPr>
                      <m:t>𝑗</m:t>
                    </m:r>
                  </m:oMath>
                </a14:m>
                <a:r>
                  <a:rPr lang="pt-PT" dirty="0"/>
                  <a:t> where it stays for </a:t>
                </a:r>
                <a14:m>
                  <m:oMath xmlns:m="http://schemas.openxmlformats.org/officeDocument/2006/math">
                    <m:sSub>
                      <m:sSubPr>
                        <m:ctrlPr>
                          <a:rPr lang="pt-PT" i="1">
                            <a:latin typeface="Cambria Math" panose="02040503050406030204" pitchFamily="18" charset="0"/>
                          </a:rPr>
                        </m:ctrlPr>
                      </m:sSubPr>
                      <m:e>
                        <m:r>
                          <a:rPr lang="pt-PT" i="1">
                            <a:latin typeface="Cambria Math" panose="02040503050406030204" pitchFamily="18" charset="0"/>
                          </a:rPr>
                          <m:t>𝑇</m:t>
                        </m:r>
                      </m:e>
                      <m:sub>
                        <m:r>
                          <a:rPr lang="pt-PT" b="0" i="1" smtClean="0">
                            <a:latin typeface="Cambria Math" panose="02040503050406030204" pitchFamily="18" charset="0"/>
                          </a:rPr>
                          <m:t>2</m:t>
                        </m:r>
                      </m:sub>
                    </m:sSub>
                  </m:oMath>
                </a14:m>
                <a:r>
                  <a:rPr lang="pt-PT" dirty="0"/>
                  <a:t> time</a:t>
                </a:r>
              </a:p>
              <a:p>
                <a:pPr marL="742950" lvl="1" indent="-285750">
                  <a:buFont typeface="Courier New" panose="02070309020205020404" pitchFamily="49" charset="0"/>
                  <a:buChar char="o"/>
                </a:pPr>
                <a:r>
                  <a:rPr lang="pt-PT" dirty="0"/>
                  <a:t>And so on...</a:t>
                </a:r>
              </a:p>
              <a:p>
                <a:pPr marL="742950" lvl="1" indent="-285750">
                  <a:buFont typeface="Courier New" panose="02070309020205020404" pitchFamily="49" charset="0"/>
                  <a:buChar char="o"/>
                </a:pPr>
                <a:endParaRPr lang="pt-PT" dirty="0"/>
              </a:p>
              <a:p>
                <a:pPr marL="285750" indent="-285750">
                  <a:buFont typeface="Courier New" panose="02070309020205020404" pitchFamily="49" charset="0"/>
                  <a:buChar char="o"/>
                </a:pPr>
                <a:r>
                  <a:rPr lang="pt-PT" b="1" dirty="0"/>
                  <a:t>We can set how many states and clusters it will have </a:t>
                </a:r>
              </a:p>
              <a:p>
                <a:r>
                  <a:rPr lang="pt-PT" b="1" dirty="0"/>
                  <a:t>     and the size of the data</a:t>
                </a:r>
              </a:p>
              <a:p>
                <a:pPr marL="285750" indent="-285750">
                  <a:buFont typeface="Courier New" panose="02070309020205020404" pitchFamily="49" charset="0"/>
                  <a:buChar char="o"/>
                </a:pPr>
                <a:endParaRPr lang="pt-PT" b="1" dirty="0"/>
              </a:p>
              <a:p>
                <a:pPr marL="285750" indent="-285750">
                  <a:buFont typeface="Courier New" panose="02070309020205020404" pitchFamily="49" charset="0"/>
                  <a:buChar char="o"/>
                </a:pPr>
                <a:endParaRPr lang="pt-PT" b="1" dirty="0"/>
              </a:p>
              <a:p>
                <a:pPr marL="285750" indent="-285750">
                  <a:buFont typeface="Courier New" panose="02070309020205020404" pitchFamily="49" charset="0"/>
                  <a:buChar char="o"/>
                </a:pPr>
                <a:endParaRPr lang="pt-PT" b="1" dirty="0"/>
              </a:p>
            </p:txBody>
          </p:sp>
        </mc:Choice>
        <mc:Fallback xmlns="">
          <p:sp>
            <p:nvSpPr>
              <p:cNvPr id="5" name="TextBox 4">
                <a:extLst>
                  <a:ext uri="{FF2B5EF4-FFF2-40B4-BE49-F238E27FC236}">
                    <a16:creationId xmlns:a16="http://schemas.microsoft.com/office/drawing/2014/main" id="{531D5C13-C679-48DB-A74B-5A55686A8D9A}"/>
                  </a:ext>
                </a:extLst>
              </p:cNvPr>
              <p:cNvSpPr txBox="1">
                <a:spLocks noRot="1" noChangeAspect="1" noMove="1" noResize="1" noEditPoints="1" noAdjustHandles="1" noChangeArrowheads="1" noChangeShapeType="1" noTextEdit="1"/>
              </p:cNvSpPr>
              <p:nvPr/>
            </p:nvSpPr>
            <p:spPr>
              <a:xfrm>
                <a:off x="1024128" y="2183130"/>
                <a:ext cx="8874252" cy="2862322"/>
              </a:xfrm>
              <a:prstGeom prst="rect">
                <a:avLst/>
              </a:prstGeom>
              <a:blipFill>
                <a:blip r:embed="rId4"/>
                <a:stretch>
                  <a:fillRect l="-481" t="-1064"/>
                </a:stretch>
              </a:blipFill>
            </p:spPr>
            <p:txBody>
              <a:bodyPr/>
              <a:lstStyle/>
              <a:p>
                <a:r>
                  <a:rPr lang="pt-PT">
                    <a:noFill/>
                  </a:rPr>
                  <a:t> </a:t>
                </a:r>
              </a:p>
            </p:txBody>
          </p:sp>
        </mc:Fallback>
      </mc:AlternateContent>
      <p:pic>
        <p:nvPicPr>
          <p:cNvPr id="10" name="Picture 9" descr="A screenshot of a cell phone&#10;&#10;Description automatically generated">
            <a:extLst>
              <a:ext uri="{FF2B5EF4-FFF2-40B4-BE49-F238E27FC236}">
                <a16:creationId xmlns:a16="http://schemas.microsoft.com/office/drawing/2014/main" id="{71E4B70B-D93F-4C83-8BB1-8DA71BE6A7AA}"/>
              </a:ext>
            </a:extLst>
          </p:cNvPr>
          <p:cNvPicPr>
            <a:picLocks noChangeAspect="1"/>
          </p:cNvPicPr>
          <p:nvPr/>
        </p:nvPicPr>
        <p:blipFill>
          <a:blip r:embed="rId5"/>
          <a:stretch>
            <a:fillRect/>
          </a:stretch>
        </p:blipFill>
        <p:spPr>
          <a:xfrm>
            <a:off x="8029196" y="2817119"/>
            <a:ext cx="2715004" cy="2991267"/>
          </a:xfrm>
          <a:prstGeom prst="rect">
            <a:avLst/>
          </a:prstGeom>
        </p:spPr>
      </p:pic>
      <p:sp>
        <p:nvSpPr>
          <p:cNvPr id="18" name="Retângulo 5">
            <a:extLst>
              <a:ext uri="{FF2B5EF4-FFF2-40B4-BE49-F238E27FC236}">
                <a16:creationId xmlns:a16="http://schemas.microsoft.com/office/drawing/2014/main" id="{3642649F-EF12-4BF8-BDF0-8C5D1BF864FF}"/>
              </a:ext>
            </a:extLst>
          </p:cNvPr>
          <p:cNvSpPr/>
          <p:nvPr/>
        </p:nvSpPr>
        <p:spPr>
          <a:xfrm>
            <a:off x="3540382" y="4429947"/>
            <a:ext cx="1385948" cy="831805"/>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Experiment</a:t>
            </a:r>
          </a:p>
        </p:txBody>
      </p:sp>
      <p:cxnSp>
        <p:nvCxnSpPr>
          <p:cNvPr id="20" name="Conexão reta unidirecional 27">
            <a:extLst>
              <a:ext uri="{FF2B5EF4-FFF2-40B4-BE49-F238E27FC236}">
                <a16:creationId xmlns:a16="http://schemas.microsoft.com/office/drawing/2014/main" id="{9461DE48-E897-429C-BAC1-C3057F9F3DFD}"/>
              </a:ext>
            </a:extLst>
          </p:cNvPr>
          <p:cNvCxnSpPr>
            <a:cxnSpLocks/>
            <a:stCxn id="18" idx="2"/>
            <a:endCxn id="24" idx="0"/>
          </p:cNvCxnSpPr>
          <p:nvPr/>
        </p:nvCxnSpPr>
        <p:spPr>
          <a:xfrm flipH="1">
            <a:off x="1905560" y="5261752"/>
            <a:ext cx="2327796" cy="4115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Retângulo 5">
            <a:extLst>
              <a:ext uri="{FF2B5EF4-FFF2-40B4-BE49-F238E27FC236}">
                <a16:creationId xmlns:a16="http://schemas.microsoft.com/office/drawing/2014/main" id="{E89DA897-92E4-442B-8440-E40F5C842025}"/>
              </a:ext>
            </a:extLst>
          </p:cNvPr>
          <p:cNvSpPr/>
          <p:nvPr/>
        </p:nvSpPr>
        <p:spPr>
          <a:xfrm>
            <a:off x="5868178" y="5673317"/>
            <a:ext cx="1387150" cy="8502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 clusters</a:t>
            </a:r>
          </a:p>
        </p:txBody>
      </p:sp>
      <p:sp>
        <p:nvSpPr>
          <p:cNvPr id="23" name="Retângulo 5">
            <a:extLst>
              <a:ext uri="{FF2B5EF4-FFF2-40B4-BE49-F238E27FC236}">
                <a16:creationId xmlns:a16="http://schemas.microsoft.com/office/drawing/2014/main" id="{AD53DA61-2E4B-49ED-95BC-E761543DC7AC}"/>
              </a:ext>
            </a:extLst>
          </p:cNvPr>
          <p:cNvSpPr/>
          <p:nvPr/>
        </p:nvSpPr>
        <p:spPr>
          <a:xfrm>
            <a:off x="3540382" y="5939952"/>
            <a:ext cx="1385948" cy="8502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 states (A, B)</a:t>
            </a:r>
          </a:p>
        </p:txBody>
      </p:sp>
      <p:sp>
        <p:nvSpPr>
          <p:cNvPr id="24" name="Retângulo 5">
            <a:extLst>
              <a:ext uri="{FF2B5EF4-FFF2-40B4-BE49-F238E27FC236}">
                <a16:creationId xmlns:a16="http://schemas.microsoft.com/office/drawing/2014/main" id="{BD72347F-4853-4493-8B7C-B89D52DF1F50}"/>
              </a:ext>
            </a:extLst>
          </p:cNvPr>
          <p:cNvSpPr/>
          <p:nvPr/>
        </p:nvSpPr>
        <p:spPr>
          <a:xfrm>
            <a:off x="1212586" y="5673317"/>
            <a:ext cx="1385948" cy="8502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30 observations</a:t>
            </a:r>
          </a:p>
        </p:txBody>
      </p:sp>
      <p:cxnSp>
        <p:nvCxnSpPr>
          <p:cNvPr id="25" name="Conexão reta unidirecional 27">
            <a:extLst>
              <a:ext uri="{FF2B5EF4-FFF2-40B4-BE49-F238E27FC236}">
                <a16:creationId xmlns:a16="http://schemas.microsoft.com/office/drawing/2014/main" id="{C5DED5A4-DC1F-4191-A6C8-DD6AFDE25BE0}"/>
              </a:ext>
            </a:extLst>
          </p:cNvPr>
          <p:cNvCxnSpPr>
            <a:cxnSpLocks/>
            <a:stCxn id="18" idx="2"/>
            <a:endCxn id="23" idx="0"/>
          </p:cNvCxnSpPr>
          <p:nvPr/>
        </p:nvCxnSpPr>
        <p:spPr>
          <a:xfrm>
            <a:off x="4233356" y="5261752"/>
            <a:ext cx="0" cy="678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exão reta unidirecional 27">
            <a:extLst>
              <a:ext uri="{FF2B5EF4-FFF2-40B4-BE49-F238E27FC236}">
                <a16:creationId xmlns:a16="http://schemas.microsoft.com/office/drawing/2014/main" id="{A19BDFB0-86C4-4BB1-A77B-54ED6ABDF7A3}"/>
              </a:ext>
            </a:extLst>
          </p:cNvPr>
          <p:cNvCxnSpPr>
            <a:cxnSpLocks/>
            <a:stCxn id="18" idx="2"/>
            <a:endCxn id="22" idx="0"/>
          </p:cNvCxnSpPr>
          <p:nvPr/>
        </p:nvCxnSpPr>
        <p:spPr>
          <a:xfrm>
            <a:off x="4233356" y="5261752"/>
            <a:ext cx="2328397" cy="4115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894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DD55-D6C9-4905-8F39-1A293A7EEECC}"/>
              </a:ext>
            </a:extLst>
          </p:cNvPr>
          <p:cNvSpPr>
            <a:spLocks noGrp="1"/>
          </p:cNvSpPr>
          <p:nvPr>
            <p:ph type="title"/>
          </p:nvPr>
        </p:nvSpPr>
        <p:spPr/>
        <p:txBody>
          <a:bodyPr/>
          <a:lstStyle/>
          <a:p>
            <a:r>
              <a:rPr lang="pt-PT" dirty="0"/>
              <a:t>How decision is made</a:t>
            </a:r>
          </a:p>
        </p:txBody>
      </p:sp>
      <p:graphicFrame>
        <p:nvGraphicFramePr>
          <p:cNvPr id="6" name="Content Placeholder 5">
            <a:extLst>
              <a:ext uri="{FF2B5EF4-FFF2-40B4-BE49-F238E27FC236}">
                <a16:creationId xmlns:a16="http://schemas.microsoft.com/office/drawing/2014/main" id="{319BDACD-0C4B-40C2-A06A-1D0AB663C2F9}"/>
              </a:ext>
            </a:extLst>
          </p:cNvPr>
          <p:cNvGraphicFramePr>
            <a:graphicFrameLocks noGrp="1"/>
          </p:cNvGraphicFramePr>
          <p:nvPr>
            <p:ph idx="1"/>
            <p:extLst>
              <p:ext uri="{D42A27DB-BD31-4B8C-83A1-F6EECF244321}">
                <p14:modId xmlns:p14="http://schemas.microsoft.com/office/powerpoint/2010/main" val="1493125702"/>
              </p:ext>
            </p:extLst>
          </p:nvPr>
        </p:nvGraphicFramePr>
        <p:xfrm>
          <a:off x="2727198" y="235458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3D5D3BB-E6A1-4CE9-99FF-3B2D782402A0}"/>
              </a:ext>
            </a:extLst>
          </p:cNvPr>
          <p:cNvSpPr txBox="1"/>
          <p:nvPr/>
        </p:nvSpPr>
        <p:spPr>
          <a:xfrm>
            <a:off x="1424178" y="2354580"/>
            <a:ext cx="3406140" cy="1200329"/>
          </a:xfrm>
          <a:prstGeom prst="rect">
            <a:avLst/>
          </a:prstGeom>
          <a:solidFill>
            <a:schemeClr val="accent2"/>
          </a:solidFill>
        </p:spPr>
        <p:txBody>
          <a:bodyPr wrap="square" rtlCol="0">
            <a:spAutoFit/>
          </a:bodyPr>
          <a:lstStyle/>
          <a:p>
            <a:pPr algn="ctr"/>
            <a:r>
              <a:rPr lang="pt-PT" sz="2400" dirty="0">
                <a:solidFill>
                  <a:schemeClr val="bg1"/>
                </a:solidFill>
              </a:rPr>
              <a:t>In preliminary experiment, all indexes have the same weight</a:t>
            </a:r>
          </a:p>
        </p:txBody>
      </p:sp>
    </p:spTree>
    <p:extLst>
      <p:ext uri="{BB962C8B-B14F-4D97-AF65-F5344CB8AC3E}">
        <p14:creationId xmlns:p14="http://schemas.microsoft.com/office/powerpoint/2010/main" val="296787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Experiment</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t> Synthetic datasets</a:t>
            </a:r>
          </a:p>
          <a:p>
            <a:pPr>
              <a:buFont typeface="Wingdings" panose="05000000000000000000" pitchFamily="2" charset="2"/>
              <a:buChar char="§"/>
            </a:pPr>
            <a:r>
              <a:rPr lang="en-GB" sz="2000" dirty="0"/>
              <a:t> Real-world datasets</a:t>
            </a:r>
          </a:p>
          <a:p>
            <a:pPr>
              <a:buFont typeface="Wingdings" panose="05000000000000000000" pitchFamily="2" charset="2"/>
              <a:buChar char="§"/>
            </a:pPr>
            <a:r>
              <a:rPr lang="en-GB" sz="2000" dirty="0"/>
              <a:t> Reuma.pt dataset</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67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Results</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t> Synthetic datasets</a:t>
            </a:r>
          </a:p>
          <a:p>
            <a:pPr>
              <a:buFont typeface="Wingdings" panose="05000000000000000000" pitchFamily="2" charset="2"/>
              <a:buChar char="§"/>
            </a:pPr>
            <a:r>
              <a:rPr lang="en-GB" sz="2000" dirty="0"/>
              <a:t> Real-world datasets</a:t>
            </a:r>
          </a:p>
          <a:p>
            <a:pPr>
              <a:buFont typeface="Wingdings" panose="05000000000000000000" pitchFamily="2" charset="2"/>
              <a:buChar char="§"/>
            </a:pPr>
            <a:r>
              <a:rPr lang="en-GB" sz="2000" dirty="0"/>
              <a:t> Reuma.pt dataset</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408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110B-C84B-49B8-92AA-167B91DC079A}"/>
              </a:ext>
            </a:extLst>
          </p:cNvPr>
          <p:cNvSpPr>
            <a:spLocks noGrp="1"/>
          </p:cNvSpPr>
          <p:nvPr>
            <p:ph type="title"/>
          </p:nvPr>
        </p:nvSpPr>
        <p:spPr/>
        <p:txBody>
          <a:bodyPr/>
          <a:lstStyle/>
          <a:p>
            <a:r>
              <a:rPr lang="pt-PT" dirty="0"/>
              <a:t>Final notes</a:t>
            </a:r>
          </a:p>
        </p:txBody>
      </p:sp>
      <p:sp>
        <p:nvSpPr>
          <p:cNvPr id="3" name="Content Placeholder 2">
            <a:extLst>
              <a:ext uri="{FF2B5EF4-FFF2-40B4-BE49-F238E27FC236}">
                <a16:creationId xmlns:a16="http://schemas.microsoft.com/office/drawing/2014/main" id="{B701C981-E82D-4066-9CA1-66C3280EBA2C}"/>
              </a:ext>
            </a:extLst>
          </p:cNvPr>
          <p:cNvSpPr>
            <a:spLocks noGrp="1"/>
          </p:cNvSpPr>
          <p:nvPr>
            <p:ph idx="1"/>
          </p:nvPr>
        </p:nvSpPr>
        <p:spPr>
          <a:xfrm>
            <a:off x="1024128" y="2084832"/>
            <a:ext cx="9720071" cy="4023360"/>
          </a:xfrm>
        </p:spPr>
        <p:txBody>
          <a:bodyPr>
            <a:normAutofit fontScale="92500" lnSpcReduction="10000"/>
          </a:bodyPr>
          <a:lstStyle/>
          <a:p>
            <a:pPr>
              <a:buFont typeface="Courier New" panose="02070309020205020404" pitchFamily="49" charset="0"/>
              <a:buChar char="o"/>
            </a:pPr>
            <a:r>
              <a:rPr lang="pt-PT" dirty="0"/>
              <a:t> </a:t>
            </a:r>
            <a:r>
              <a:rPr lang="pt-PT" sz="2000" b="1" dirty="0"/>
              <a:t>Results are not satisfctory.</a:t>
            </a:r>
          </a:p>
          <a:p>
            <a:pPr lvl="2">
              <a:buFont typeface="Courier New" panose="02070309020205020404" pitchFamily="49" charset="0"/>
              <a:buChar char="o"/>
            </a:pPr>
            <a:endParaRPr lang="pt-PT" sz="2000" dirty="0"/>
          </a:p>
          <a:p>
            <a:pPr lvl="2">
              <a:buFont typeface="Courier New" panose="02070309020205020404" pitchFamily="49" charset="0"/>
              <a:buChar char="o"/>
            </a:pPr>
            <a:r>
              <a:rPr lang="pt-PT" sz="2000" dirty="0"/>
              <a:t>Tests were not extensive, only one run for each distance was made</a:t>
            </a:r>
          </a:p>
          <a:p>
            <a:pPr lvl="2">
              <a:buFont typeface="Courier New" panose="02070309020205020404" pitchFamily="49" charset="0"/>
              <a:buChar char="o"/>
            </a:pPr>
            <a:endParaRPr lang="pt-PT" sz="2000" dirty="0"/>
          </a:p>
          <a:p>
            <a:pPr lvl="2">
              <a:buFont typeface="Courier New" panose="02070309020205020404" pitchFamily="49" charset="0"/>
              <a:buChar char="o"/>
            </a:pPr>
            <a:r>
              <a:rPr lang="pt-PT" sz="2000" dirty="0"/>
              <a:t>Algorithm was slower than expected, maybe because of operative system. In Linux runs much better than in Windows</a:t>
            </a:r>
          </a:p>
          <a:p>
            <a:pPr marL="128016" lvl="1" indent="0">
              <a:buNone/>
            </a:pPr>
            <a:endParaRPr lang="pt-PT" sz="2000" dirty="0"/>
          </a:p>
          <a:p>
            <a:pPr>
              <a:buFont typeface="Courier New" panose="02070309020205020404" pitchFamily="49" charset="0"/>
              <a:buChar char="o"/>
            </a:pPr>
            <a:r>
              <a:rPr lang="pt-PT" sz="2000" b="1" dirty="0"/>
              <a:t>For the future</a:t>
            </a:r>
          </a:p>
          <a:p>
            <a:pPr lvl="2">
              <a:buFont typeface="Courier New" panose="02070309020205020404" pitchFamily="49" charset="0"/>
              <a:buChar char="o"/>
            </a:pPr>
            <a:endParaRPr lang="pt-PT" sz="2000" dirty="0"/>
          </a:p>
          <a:p>
            <a:pPr lvl="2">
              <a:buFont typeface="Courier New" panose="02070309020205020404" pitchFamily="49" charset="0"/>
              <a:buChar char="o"/>
            </a:pPr>
            <a:r>
              <a:rPr lang="pt-PT" sz="2000" dirty="0"/>
              <a:t>Although not presented, i would like to point out that as of this moment algorithm is faster, dozens of tests have been made and the results, especially for long sequences with many observations, are better than before.</a:t>
            </a:r>
          </a:p>
          <a:p>
            <a:pPr lvl="2">
              <a:buFont typeface="Courier New" panose="02070309020205020404" pitchFamily="49" charset="0"/>
              <a:buChar char="o"/>
            </a:pPr>
            <a:r>
              <a:rPr lang="pt-PT" sz="2000" dirty="0"/>
              <a:t>Progress is being made.</a:t>
            </a:r>
          </a:p>
        </p:txBody>
      </p:sp>
      <p:pic>
        <p:nvPicPr>
          <p:cNvPr id="5" name="Graphic 4" descr="Smiling face outline">
            <a:extLst>
              <a:ext uri="{FF2B5EF4-FFF2-40B4-BE49-F238E27FC236}">
                <a16:creationId xmlns:a16="http://schemas.microsoft.com/office/drawing/2014/main" id="{A5A9A169-04B5-4DE8-AA8F-4B0433A07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1309" y="5650992"/>
            <a:ext cx="914400" cy="914400"/>
          </a:xfrm>
          <a:prstGeom prst="rect">
            <a:avLst/>
          </a:prstGeom>
        </p:spPr>
      </p:pic>
    </p:spTree>
    <p:extLst>
      <p:ext uri="{BB962C8B-B14F-4D97-AF65-F5344CB8AC3E}">
        <p14:creationId xmlns:p14="http://schemas.microsoft.com/office/powerpoint/2010/main" val="344251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err="1"/>
              <a:t>OBjectives</a:t>
            </a:r>
            <a:endParaRPr lang="en-GB"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Courier New" panose="02070309020205020404" pitchFamily="49" charset="0"/>
              <a:buChar char="o"/>
            </a:pPr>
            <a:r>
              <a:rPr lang="en-GB" dirty="0"/>
              <a:t> Gather and analyse existing metrics for cluster validation </a:t>
            </a:r>
          </a:p>
          <a:p>
            <a:pPr>
              <a:buFont typeface="Courier New" panose="02070309020205020404" pitchFamily="49" charset="0"/>
              <a:buChar char="o"/>
            </a:pPr>
            <a:r>
              <a:rPr lang="en-GB" dirty="0"/>
              <a:t> Give the </a:t>
            </a:r>
            <a:r>
              <a:rPr lang="en-GB" dirty="0" err="1"/>
              <a:t>AliClu</a:t>
            </a:r>
            <a:r>
              <a:rPr lang="en-GB" dirty="0"/>
              <a:t> tool a validation support</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8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Related Work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GB" sz="2000" dirty="0"/>
              <a:t>Overview of clustering</a:t>
            </a:r>
          </a:p>
          <a:p>
            <a:pPr marL="457200" indent="-457200">
              <a:buFont typeface="+mj-lt"/>
              <a:buAutoNum type="arabicPeriod"/>
            </a:pPr>
            <a:r>
              <a:rPr lang="en-GB" sz="2000" dirty="0"/>
              <a:t>Overview of clustering evaluation metrics</a:t>
            </a:r>
          </a:p>
          <a:p>
            <a:pPr marL="457200" indent="-457200">
              <a:buFont typeface="+mj-lt"/>
              <a:buAutoNum type="arabicPeriod"/>
            </a:pPr>
            <a:r>
              <a:rPr lang="en-GB" sz="2000" dirty="0" err="1"/>
              <a:t>AliClu</a:t>
            </a:r>
            <a:endParaRPr lang="en-GB" sz="2000"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74C8-DBAC-433E-8E70-D8B59270335C}"/>
              </a:ext>
            </a:extLst>
          </p:cNvPr>
          <p:cNvSpPr>
            <a:spLocks noGrp="1"/>
          </p:cNvSpPr>
          <p:nvPr>
            <p:ph type="title"/>
          </p:nvPr>
        </p:nvSpPr>
        <p:spPr>
          <a:xfrm>
            <a:off x="1024128" y="585216"/>
            <a:ext cx="6066818" cy="1499616"/>
          </a:xfrm>
        </p:spPr>
        <p:txBody>
          <a:bodyPr>
            <a:normAutofit/>
          </a:bodyPr>
          <a:lstStyle/>
          <a:p>
            <a:r>
              <a:rPr lang="pt-PT" dirty="0"/>
              <a:t>Overview of clustering</a:t>
            </a:r>
          </a:p>
        </p:txBody>
      </p:sp>
      <p:pic>
        <p:nvPicPr>
          <p:cNvPr id="7" name="Picture 6" descr="Chart, scatter chart&#10;&#10;Description automatically generated">
            <a:extLst>
              <a:ext uri="{FF2B5EF4-FFF2-40B4-BE49-F238E27FC236}">
                <a16:creationId xmlns:a16="http://schemas.microsoft.com/office/drawing/2014/main" id="{70B5084B-77D2-465A-A426-B48B28CC9B72}"/>
              </a:ext>
            </a:extLst>
          </p:cNvPr>
          <p:cNvPicPr>
            <a:picLocks noChangeAspect="1"/>
          </p:cNvPicPr>
          <p:nvPr/>
        </p:nvPicPr>
        <p:blipFill>
          <a:blip r:embed="rId2"/>
          <a:stretch>
            <a:fillRect/>
          </a:stretch>
        </p:blipFill>
        <p:spPr>
          <a:xfrm>
            <a:off x="6908519" y="1335024"/>
            <a:ext cx="3504070" cy="2628053"/>
          </a:xfrm>
          <a:prstGeom prst="rect">
            <a:avLst/>
          </a:prstGeom>
        </p:spPr>
      </p:pic>
      <p:pic>
        <p:nvPicPr>
          <p:cNvPr id="5" name="Content Placeholder 4" descr="Diagram&#10;&#10;Description automatically generated">
            <a:extLst>
              <a:ext uri="{FF2B5EF4-FFF2-40B4-BE49-F238E27FC236}">
                <a16:creationId xmlns:a16="http://schemas.microsoft.com/office/drawing/2014/main" id="{AF5D4428-D3E4-49D1-9591-B054704FEBE1}"/>
              </a:ext>
            </a:extLst>
          </p:cNvPr>
          <p:cNvPicPr>
            <a:picLocks noChangeAspect="1"/>
          </p:cNvPicPr>
          <p:nvPr/>
        </p:nvPicPr>
        <p:blipFill>
          <a:blip r:embed="rId3"/>
          <a:stretch>
            <a:fillRect/>
          </a:stretch>
        </p:blipFill>
        <p:spPr>
          <a:xfrm>
            <a:off x="6908519" y="4101521"/>
            <a:ext cx="3504070" cy="2628053"/>
          </a:xfrm>
          <a:prstGeom prst="rect">
            <a:avLst/>
          </a:prstGeom>
        </p:spPr>
      </p:pic>
      <p:sp>
        <p:nvSpPr>
          <p:cNvPr id="10" name="TextBox 9">
            <a:extLst>
              <a:ext uri="{FF2B5EF4-FFF2-40B4-BE49-F238E27FC236}">
                <a16:creationId xmlns:a16="http://schemas.microsoft.com/office/drawing/2014/main" id="{3A18C485-3B05-496A-B8E1-718155C88340}"/>
              </a:ext>
            </a:extLst>
          </p:cNvPr>
          <p:cNvSpPr txBox="1"/>
          <p:nvPr/>
        </p:nvSpPr>
        <p:spPr>
          <a:xfrm>
            <a:off x="2971800" y="2325884"/>
            <a:ext cx="3504070" cy="646331"/>
          </a:xfrm>
          <a:prstGeom prst="rect">
            <a:avLst/>
          </a:prstGeom>
          <a:noFill/>
        </p:spPr>
        <p:txBody>
          <a:bodyPr wrap="square" rtlCol="0">
            <a:spAutoFit/>
          </a:bodyPr>
          <a:lstStyle/>
          <a:p>
            <a:pPr algn="ctr"/>
            <a:r>
              <a:rPr lang="pt-PT" dirty="0"/>
              <a:t>Starting with an unlabled  set of points</a:t>
            </a:r>
          </a:p>
        </p:txBody>
      </p:sp>
      <p:sp>
        <p:nvSpPr>
          <p:cNvPr id="12" name="TextBox 11">
            <a:extLst>
              <a:ext uri="{FF2B5EF4-FFF2-40B4-BE49-F238E27FC236}">
                <a16:creationId xmlns:a16="http://schemas.microsoft.com/office/drawing/2014/main" id="{61F659D8-071C-43AE-BE43-3998522F57BC}"/>
              </a:ext>
            </a:extLst>
          </p:cNvPr>
          <p:cNvSpPr txBox="1"/>
          <p:nvPr/>
        </p:nvSpPr>
        <p:spPr>
          <a:xfrm>
            <a:off x="2971800" y="5415547"/>
            <a:ext cx="3504070" cy="369332"/>
          </a:xfrm>
          <a:prstGeom prst="rect">
            <a:avLst/>
          </a:prstGeom>
          <a:noFill/>
        </p:spPr>
        <p:txBody>
          <a:bodyPr wrap="square" rtlCol="0">
            <a:spAutoFit/>
          </a:bodyPr>
          <a:lstStyle/>
          <a:p>
            <a:pPr algn="ctr"/>
            <a:r>
              <a:rPr lang="pt-PT" dirty="0"/>
              <a:t>Cluster structure in the data</a:t>
            </a:r>
          </a:p>
        </p:txBody>
      </p:sp>
      <p:sp>
        <p:nvSpPr>
          <p:cNvPr id="16" name="TextBox 15">
            <a:extLst>
              <a:ext uri="{FF2B5EF4-FFF2-40B4-BE49-F238E27FC236}">
                <a16:creationId xmlns:a16="http://schemas.microsoft.com/office/drawing/2014/main" id="{6DF58A28-43B2-4013-B743-AD9C7A6C566D}"/>
              </a:ext>
            </a:extLst>
          </p:cNvPr>
          <p:cNvSpPr txBox="1"/>
          <p:nvPr/>
        </p:nvSpPr>
        <p:spPr>
          <a:xfrm>
            <a:off x="4723835" y="4009215"/>
            <a:ext cx="1154430" cy="369332"/>
          </a:xfrm>
          <a:prstGeom prst="rect">
            <a:avLst/>
          </a:prstGeom>
          <a:noFill/>
        </p:spPr>
        <p:txBody>
          <a:bodyPr wrap="square" rtlCol="0">
            <a:spAutoFit/>
          </a:bodyPr>
          <a:lstStyle/>
          <a:p>
            <a:pPr algn="ctr"/>
            <a:r>
              <a:rPr lang="pt-PT" u="sng" dirty="0"/>
              <a:t>detect</a:t>
            </a:r>
          </a:p>
        </p:txBody>
      </p:sp>
      <p:cxnSp>
        <p:nvCxnSpPr>
          <p:cNvPr id="18" name="Straight Arrow Connector 17">
            <a:extLst>
              <a:ext uri="{FF2B5EF4-FFF2-40B4-BE49-F238E27FC236}">
                <a16:creationId xmlns:a16="http://schemas.microsoft.com/office/drawing/2014/main" id="{AB8A428C-D720-4007-AB4A-6F8A60501E69}"/>
              </a:ext>
            </a:extLst>
          </p:cNvPr>
          <p:cNvCxnSpPr>
            <a:stCxn id="10" idx="2"/>
            <a:endCxn id="12" idx="0"/>
          </p:cNvCxnSpPr>
          <p:nvPr/>
        </p:nvCxnSpPr>
        <p:spPr>
          <a:xfrm>
            <a:off x="4723835" y="2972215"/>
            <a:ext cx="0" cy="24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15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74C8-DBAC-433E-8E70-D8B59270335C}"/>
              </a:ext>
            </a:extLst>
          </p:cNvPr>
          <p:cNvSpPr>
            <a:spLocks noGrp="1"/>
          </p:cNvSpPr>
          <p:nvPr>
            <p:ph type="title"/>
          </p:nvPr>
        </p:nvSpPr>
        <p:spPr>
          <a:xfrm>
            <a:off x="1024128" y="585216"/>
            <a:ext cx="6066818" cy="1499616"/>
          </a:xfrm>
        </p:spPr>
        <p:txBody>
          <a:bodyPr>
            <a:normAutofit/>
          </a:bodyPr>
          <a:lstStyle/>
          <a:p>
            <a:r>
              <a:rPr lang="pt-PT" dirty="0"/>
              <a:t>Overview of clustering</a:t>
            </a:r>
          </a:p>
        </p:txBody>
      </p:sp>
      <p:pic>
        <p:nvPicPr>
          <p:cNvPr id="7" name="Picture 6" descr="Chart, scatter chart&#10;&#10;Description automatically generated">
            <a:extLst>
              <a:ext uri="{FF2B5EF4-FFF2-40B4-BE49-F238E27FC236}">
                <a16:creationId xmlns:a16="http://schemas.microsoft.com/office/drawing/2014/main" id="{70B5084B-77D2-465A-A426-B48B28CC9B72}"/>
              </a:ext>
            </a:extLst>
          </p:cNvPr>
          <p:cNvPicPr>
            <a:picLocks noChangeAspect="1"/>
          </p:cNvPicPr>
          <p:nvPr/>
        </p:nvPicPr>
        <p:blipFill>
          <a:blip r:embed="rId2"/>
          <a:stretch>
            <a:fillRect/>
          </a:stretch>
        </p:blipFill>
        <p:spPr>
          <a:xfrm>
            <a:off x="6908519" y="1335024"/>
            <a:ext cx="3504070" cy="2628053"/>
          </a:xfrm>
          <a:prstGeom prst="rect">
            <a:avLst/>
          </a:prstGeom>
        </p:spPr>
      </p:pic>
      <p:pic>
        <p:nvPicPr>
          <p:cNvPr id="5" name="Content Placeholder 4" descr="Diagram&#10;&#10;Description automatically generated">
            <a:extLst>
              <a:ext uri="{FF2B5EF4-FFF2-40B4-BE49-F238E27FC236}">
                <a16:creationId xmlns:a16="http://schemas.microsoft.com/office/drawing/2014/main" id="{AF5D4428-D3E4-49D1-9591-B054704FEBE1}"/>
              </a:ext>
            </a:extLst>
          </p:cNvPr>
          <p:cNvPicPr>
            <a:picLocks noChangeAspect="1"/>
          </p:cNvPicPr>
          <p:nvPr/>
        </p:nvPicPr>
        <p:blipFill>
          <a:blip r:embed="rId3"/>
          <a:stretch>
            <a:fillRect/>
          </a:stretch>
        </p:blipFill>
        <p:spPr>
          <a:xfrm>
            <a:off x="6908519" y="4101521"/>
            <a:ext cx="3504070" cy="2628053"/>
          </a:xfrm>
          <a:prstGeom prst="rect">
            <a:avLst/>
          </a:prstGeom>
        </p:spPr>
      </p:pic>
      <p:sp>
        <p:nvSpPr>
          <p:cNvPr id="10" name="TextBox 9">
            <a:extLst>
              <a:ext uri="{FF2B5EF4-FFF2-40B4-BE49-F238E27FC236}">
                <a16:creationId xmlns:a16="http://schemas.microsoft.com/office/drawing/2014/main" id="{3A18C485-3B05-496A-B8E1-718155C88340}"/>
              </a:ext>
            </a:extLst>
          </p:cNvPr>
          <p:cNvSpPr txBox="1"/>
          <p:nvPr/>
        </p:nvSpPr>
        <p:spPr>
          <a:xfrm>
            <a:off x="2971800" y="2325884"/>
            <a:ext cx="3504070" cy="646331"/>
          </a:xfrm>
          <a:prstGeom prst="rect">
            <a:avLst/>
          </a:prstGeom>
          <a:noFill/>
        </p:spPr>
        <p:txBody>
          <a:bodyPr wrap="square" rtlCol="0">
            <a:spAutoFit/>
          </a:bodyPr>
          <a:lstStyle/>
          <a:p>
            <a:pPr algn="ctr"/>
            <a:r>
              <a:rPr lang="pt-PT" dirty="0"/>
              <a:t>Starting with an unlabled  set of points</a:t>
            </a:r>
          </a:p>
        </p:txBody>
      </p:sp>
      <p:sp>
        <p:nvSpPr>
          <p:cNvPr id="12" name="TextBox 11">
            <a:extLst>
              <a:ext uri="{FF2B5EF4-FFF2-40B4-BE49-F238E27FC236}">
                <a16:creationId xmlns:a16="http://schemas.microsoft.com/office/drawing/2014/main" id="{61F659D8-071C-43AE-BE43-3998522F57BC}"/>
              </a:ext>
            </a:extLst>
          </p:cNvPr>
          <p:cNvSpPr txBox="1"/>
          <p:nvPr/>
        </p:nvSpPr>
        <p:spPr>
          <a:xfrm>
            <a:off x="2971800" y="5415547"/>
            <a:ext cx="3504070" cy="369332"/>
          </a:xfrm>
          <a:prstGeom prst="rect">
            <a:avLst/>
          </a:prstGeom>
          <a:noFill/>
        </p:spPr>
        <p:txBody>
          <a:bodyPr wrap="square" rtlCol="0">
            <a:spAutoFit/>
          </a:bodyPr>
          <a:lstStyle/>
          <a:p>
            <a:pPr algn="ctr"/>
            <a:r>
              <a:rPr lang="pt-PT" dirty="0"/>
              <a:t>Cluster structure in the data</a:t>
            </a:r>
          </a:p>
        </p:txBody>
      </p:sp>
      <p:sp>
        <p:nvSpPr>
          <p:cNvPr id="16" name="TextBox 15">
            <a:extLst>
              <a:ext uri="{FF2B5EF4-FFF2-40B4-BE49-F238E27FC236}">
                <a16:creationId xmlns:a16="http://schemas.microsoft.com/office/drawing/2014/main" id="{6DF58A28-43B2-4013-B743-AD9C7A6C566D}"/>
              </a:ext>
            </a:extLst>
          </p:cNvPr>
          <p:cNvSpPr txBox="1"/>
          <p:nvPr/>
        </p:nvSpPr>
        <p:spPr>
          <a:xfrm>
            <a:off x="4723835" y="4009215"/>
            <a:ext cx="1154430" cy="369332"/>
          </a:xfrm>
          <a:prstGeom prst="rect">
            <a:avLst/>
          </a:prstGeom>
          <a:noFill/>
        </p:spPr>
        <p:txBody>
          <a:bodyPr wrap="square" rtlCol="0">
            <a:spAutoFit/>
          </a:bodyPr>
          <a:lstStyle/>
          <a:p>
            <a:pPr algn="ctr"/>
            <a:r>
              <a:rPr lang="pt-PT" u="sng" dirty="0"/>
              <a:t>detect</a:t>
            </a:r>
          </a:p>
        </p:txBody>
      </p:sp>
      <p:cxnSp>
        <p:nvCxnSpPr>
          <p:cNvPr id="18" name="Straight Arrow Connector 17">
            <a:extLst>
              <a:ext uri="{FF2B5EF4-FFF2-40B4-BE49-F238E27FC236}">
                <a16:creationId xmlns:a16="http://schemas.microsoft.com/office/drawing/2014/main" id="{AB8A428C-D720-4007-AB4A-6F8A60501E69}"/>
              </a:ext>
            </a:extLst>
          </p:cNvPr>
          <p:cNvCxnSpPr>
            <a:stCxn id="10" idx="2"/>
            <a:endCxn id="12" idx="0"/>
          </p:cNvCxnSpPr>
          <p:nvPr/>
        </p:nvCxnSpPr>
        <p:spPr>
          <a:xfrm>
            <a:off x="4723835" y="2972215"/>
            <a:ext cx="0" cy="24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84A1DB-FDA9-4227-9522-BBA4389F1889}"/>
              </a:ext>
            </a:extLst>
          </p:cNvPr>
          <p:cNvSpPr txBox="1"/>
          <p:nvPr/>
        </p:nvSpPr>
        <p:spPr>
          <a:xfrm>
            <a:off x="2382083" y="3110659"/>
            <a:ext cx="4708863" cy="1508105"/>
          </a:xfrm>
          <a:prstGeom prst="rect">
            <a:avLst/>
          </a:prstGeom>
          <a:solidFill>
            <a:schemeClr val="accent2"/>
          </a:solidFill>
        </p:spPr>
        <p:txBody>
          <a:bodyPr wrap="square" rtlCol="0">
            <a:spAutoFit/>
          </a:bodyPr>
          <a:lstStyle/>
          <a:p>
            <a:pPr algn="ctr"/>
            <a:r>
              <a:rPr lang="pt-PT" sz="2000" b="1" u="sng" dirty="0"/>
              <a:t>Problem</a:t>
            </a:r>
            <a:endParaRPr lang="pt-PT" b="1" u="sng" dirty="0"/>
          </a:p>
          <a:p>
            <a:endParaRPr lang="pt-PT" dirty="0"/>
          </a:p>
          <a:p>
            <a:r>
              <a:rPr lang="pt-PT" dirty="0"/>
              <a:t>No prior knowledge on the number of clusters</a:t>
            </a:r>
          </a:p>
          <a:p>
            <a:endParaRPr lang="pt-PT" dirty="0"/>
          </a:p>
          <a:p>
            <a:r>
              <a:rPr lang="pt-PT" dirty="0"/>
              <a:t>No other information on the clusters composition</a:t>
            </a:r>
          </a:p>
        </p:txBody>
      </p:sp>
    </p:spTree>
    <p:extLst>
      <p:ext uri="{BB962C8B-B14F-4D97-AF65-F5344CB8AC3E}">
        <p14:creationId xmlns:p14="http://schemas.microsoft.com/office/powerpoint/2010/main" val="277316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CF02-8131-45FF-A3DF-A20C593F1371}"/>
              </a:ext>
            </a:extLst>
          </p:cNvPr>
          <p:cNvSpPr>
            <a:spLocks noGrp="1"/>
          </p:cNvSpPr>
          <p:nvPr>
            <p:ph type="title"/>
          </p:nvPr>
        </p:nvSpPr>
        <p:spPr>
          <a:xfrm>
            <a:off x="1024128" y="562356"/>
            <a:ext cx="3133581" cy="1499616"/>
          </a:xfrm>
        </p:spPr>
        <p:txBody>
          <a:bodyPr>
            <a:normAutofit/>
          </a:bodyPr>
          <a:lstStyle/>
          <a:p>
            <a:r>
              <a:rPr lang="pt-PT" sz="3700"/>
              <a:t>How to approach the problem</a:t>
            </a:r>
          </a:p>
        </p:txBody>
      </p:sp>
      <p:sp>
        <p:nvSpPr>
          <p:cNvPr id="13" name="Content Placeholder 12">
            <a:extLst>
              <a:ext uri="{FF2B5EF4-FFF2-40B4-BE49-F238E27FC236}">
                <a16:creationId xmlns:a16="http://schemas.microsoft.com/office/drawing/2014/main" id="{476A533B-0A97-46DD-80F6-EBAF4CC80D7E}"/>
              </a:ext>
            </a:extLst>
          </p:cNvPr>
          <p:cNvSpPr>
            <a:spLocks noGrp="1"/>
          </p:cNvSpPr>
          <p:nvPr>
            <p:ph idx="1"/>
          </p:nvPr>
        </p:nvSpPr>
        <p:spPr>
          <a:xfrm>
            <a:off x="1024128" y="2286000"/>
            <a:ext cx="3133580" cy="3931920"/>
          </a:xfrm>
        </p:spPr>
        <p:txBody>
          <a:bodyPr>
            <a:normAutofit/>
          </a:bodyPr>
          <a:lstStyle/>
          <a:p>
            <a:pPr>
              <a:buFont typeface="Courier New" panose="02070309020205020404" pitchFamily="49" charset="0"/>
              <a:buChar char="o"/>
            </a:pPr>
            <a:r>
              <a:rPr lang="en-US" sz="1600" b="1" dirty="0"/>
              <a:t> Hierarchical clustering: </a:t>
            </a:r>
            <a:r>
              <a:rPr lang="en-US" sz="1600" dirty="0"/>
              <a:t>producing a nested series of partitions.</a:t>
            </a:r>
          </a:p>
          <a:p>
            <a:pPr lvl="1">
              <a:buFont typeface="Courier New" panose="02070309020205020404" pitchFamily="49" charset="0"/>
              <a:buChar char="o"/>
            </a:pPr>
            <a:r>
              <a:rPr lang="en-US" sz="1400" b="1" dirty="0"/>
              <a:t>Pros: </a:t>
            </a:r>
            <a:r>
              <a:rPr lang="en-US" sz="1400" dirty="0"/>
              <a:t>No input needed</a:t>
            </a:r>
          </a:p>
          <a:p>
            <a:pPr lvl="1">
              <a:buFont typeface="Courier New" panose="02070309020205020404" pitchFamily="49" charset="0"/>
              <a:buChar char="o"/>
            </a:pPr>
            <a:r>
              <a:rPr lang="en-US" sz="1400" b="1" dirty="0"/>
              <a:t>Cons: </a:t>
            </a:r>
            <a:r>
              <a:rPr lang="en-US" sz="1400" dirty="0"/>
              <a:t>Can be computationally demanding; Hard to read for a large dataset.</a:t>
            </a:r>
            <a:endParaRPr lang="en-US" sz="1400" b="1" dirty="0"/>
          </a:p>
          <a:p>
            <a:pPr>
              <a:buFont typeface="Courier New" panose="02070309020205020404" pitchFamily="49" charset="0"/>
              <a:buChar char="o"/>
            </a:pPr>
            <a:endParaRPr lang="en-US" sz="1600" dirty="0"/>
          </a:p>
          <a:p>
            <a:pPr>
              <a:buFont typeface="Courier New" panose="02070309020205020404" pitchFamily="49" charset="0"/>
              <a:buChar char="o"/>
            </a:pPr>
            <a:endParaRPr lang="en-US" sz="1600" dirty="0"/>
          </a:p>
          <a:p>
            <a:pPr>
              <a:buFont typeface="Courier New" panose="02070309020205020404" pitchFamily="49" charset="0"/>
              <a:buChar char="o"/>
            </a:pPr>
            <a:r>
              <a:rPr lang="en-US" sz="1600" b="1" dirty="0"/>
              <a:t>Partitional clustering: </a:t>
            </a:r>
            <a:r>
              <a:rPr lang="en-US" sz="1600" dirty="0"/>
              <a:t>obtaining a single partition of the data.</a:t>
            </a:r>
            <a:endParaRPr lang="en-US" sz="1600" b="1" dirty="0"/>
          </a:p>
          <a:p>
            <a:pPr lvl="1">
              <a:buFont typeface="Courier New" panose="02070309020205020404" pitchFamily="49" charset="0"/>
              <a:buChar char="o"/>
            </a:pPr>
            <a:r>
              <a:rPr lang="en-US" sz="1400" b="1" dirty="0"/>
              <a:t>Pros: </a:t>
            </a:r>
            <a:r>
              <a:rPr lang="en-US" sz="1400" dirty="0"/>
              <a:t>Easy to implement and take insight</a:t>
            </a:r>
            <a:endParaRPr lang="en-US" sz="1400" b="1" dirty="0"/>
          </a:p>
          <a:p>
            <a:pPr lvl="1">
              <a:buFont typeface="Courier New" panose="02070309020205020404" pitchFamily="49" charset="0"/>
              <a:buChar char="o"/>
            </a:pPr>
            <a:r>
              <a:rPr lang="en-US" sz="1400" b="1" dirty="0"/>
              <a:t>Cons: </a:t>
            </a:r>
            <a:r>
              <a:rPr lang="en-US" sz="1400" dirty="0"/>
              <a:t>Requires input of the number of clusters</a:t>
            </a:r>
            <a:endParaRPr lang="en-US" sz="1400" b="1" dirty="0"/>
          </a:p>
        </p:txBody>
      </p:sp>
      <p:pic>
        <p:nvPicPr>
          <p:cNvPr id="9" name="Content Placeholder 8" descr="Diagram&#10;&#10;Description automatically generated">
            <a:extLst>
              <a:ext uri="{FF2B5EF4-FFF2-40B4-BE49-F238E27FC236}">
                <a16:creationId xmlns:a16="http://schemas.microsoft.com/office/drawing/2014/main" id="{153578E0-6002-4BC1-907D-A1E60151B773}"/>
              </a:ext>
            </a:extLst>
          </p:cNvPr>
          <p:cNvPicPr>
            <a:picLocks noChangeAspect="1"/>
          </p:cNvPicPr>
          <p:nvPr/>
        </p:nvPicPr>
        <p:blipFill>
          <a:blip r:embed="rId2"/>
          <a:stretch>
            <a:fillRect/>
          </a:stretch>
        </p:blipFill>
        <p:spPr>
          <a:xfrm>
            <a:off x="4642342" y="984737"/>
            <a:ext cx="6909577" cy="4888525"/>
          </a:xfrm>
          <a:prstGeom prst="rect">
            <a:avLst/>
          </a:prstGeom>
        </p:spPr>
      </p:pic>
    </p:spTree>
    <p:extLst>
      <p:ext uri="{BB962C8B-B14F-4D97-AF65-F5344CB8AC3E}">
        <p14:creationId xmlns:p14="http://schemas.microsoft.com/office/powerpoint/2010/main" val="97014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3A8B-F378-4F87-8E32-655BA2302108}"/>
              </a:ext>
            </a:extLst>
          </p:cNvPr>
          <p:cNvSpPr>
            <a:spLocks noGrp="1"/>
          </p:cNvSpPr>
          <p:nvPr>
            <p:ph type="title"/>
          </p:nvPr>
        </p:nvSpPr>
        <p:spPr>
          <a:xfrm>
            <a:off x="1024128" y="585216"/>
            <a:ext cx="3133581" cy="1499616"/>
          </a:xfrm>
        </p:spPr>
        <p:txBody>
          <a:bodyPr>
            <a:normAutofit/>
          </a:bodyPr>
          <a:lstStyle/>
          <a:p>
            <a:r>
              <a:rPr lang="pt-PT" sz="4000"/>
              <a:t>Hierarchical clustering</a:t>
            </a:r>
          </a:p>
        </p:txBody>
      </p:sp>
      <p:sp>
        <p:nvSpPr>
          <p:cNvPr id="9" name="Content Placeholder 8">
            <a:extLst>
              <a:ext uri="{FF2B5EF4-FFF2-40B4-BE49-F238E27FC236}">
                <a16:creationId xmlns:a16="http://schemas.microsoft.com/office/drawing/2014/main" id="{9EAD87E1-FADD-4EA3-B6D5-087420F8D9B4}"/>
              </a:ext>
            </a:extLst>
          </p:cNvPr>
          <p:cNvSpPr>
            <a:spLocks noGrp="1"/>
          </p:cNvSpPr>
          <p:nvPr>
            <p:ph idx="1"/>
          </p:nvPr>
        </p:nvSpPr>
        <p:spPr>
          <a:xfrm>
            <a:off x="1024128" y="2286000"/>
            <a:ext cx="3133580" cy="4572000"/>
          </a:xfrm>
        </p:spPr>
        <p:txBody>
          <a:bodyPr>
            <a:normAutofit/>
          </a:bodyPr>
          <a:lstStyle/>
          <a:p>
            <a:pPr>
              <a:buFont typeface="Courier New" panose="02070309020205020404" pitchFamily="49" charset="0"/>
              <a:buChar char="o"/>
            </a:pPr>
            <a:r>
              <a:rPr lang="en-US" sz="1600" dirty="0"/>
              <a:t> Represented by a </a:t>
            </a:r>
            <a:r>
              <a:rPr lang="en-US" sz="1600" b="1" dirty="0"/>
              <a:t>dendrogram </a:t>
            </a:r>
            <a:r>
              <a:rPr lang="en-US" sz="1600" dirty="0"/>
              <a:t>like the one on the image</a:t>
            </a:r>
          </a:p>
          <a:p>
            <a:pPr>
              <a:buFont typeface="Courier New" panose="02070309020205020404" pitchFamily="49" charset="0"/>
              <a:buChar char="o"/>
            </a:pPr>
            <a:r>
              <a:rPr lang="en-US" sz="1600" dirty="0"/>
              <a:t> </a:t>
            </a:r>
            <a:r>
              <a:rPr lang="en-US" sz="1600" b="1" dirty="0"/>
              <a:t>Two approaches:</a:t>
            </a:r>
          </a:p>
          <a:p>
            <a:pPr lvl="1">
              <a:buFont typeface="Courier New" panose="02070309020205020404" pitchFamily="49" charset="0"/>
              <a:buChar char="o"/>
            </a:pPr>
            <a:r>
              <a:rPr lang="en-US" sz="1200" b="1" dirty="0"/>
              <a:t>Agglomerative:</a:t>
            </a:r>
            <a:r>
              <a:rPr lang="en-US" sz="1200" dirty="0"/>
              <a:t> Bottom-up approach</a:t>
            </a:r>
            <a:endParaRPr lang="en-US" sz="1200" b="1" dirty="0"/>
          </a:p>
          <a:p>
            <a:pPr lvl="1">
              <a:buFont typeface="Courier New" panose="02070309020205020404" pitchFamily="49" charset="0"/>
              <a:buChar char="o"/>
            </a:pPr>
            <a:r>
              <a:rPr lang="en-US" sz="1200" b="1" dirty="0"/>
              <a:t>Divisive: </a:t>
            </a:r>
            <a:r>
              <a:rPr lang="en-US" sz="1200" dirty="0"/>
              <a:t>Top-down approach</a:t>
            </a:r>
            <a:endParaRPr lang="en-US" sz="1400" dirty="0"/>
          </a:p>
          <a:p>
            <a:pPr>
              <a:buFont typeface="Courier New" panose="02070309020205020404" pitchFamily="49" charset="0"/>
              <a:buChar char="o"/>
            </a:pPr>
            <a:r>
              <a:rPr lang="en-US" sz="1600" dirty="0"/>
              <a:t>Idea is to measure distances between objects, i.e. data points, clusters.</a:t>
            </a:r>
          </a:p>
          <a:p>
            <a:pPr>
              <a:buFont typeface="Courier New" panose="02070309020205020404" pitchFamily="49" charset="0"/>
              <a:buChar char="o"/>
            </a:pPr>
            <a:r>
              <a:rPr lang="en-US" sz="1600" dirty="0"/>
              <a:t>Use any distance metric, e.g. Euclidean</a:t>
            </a:r>
          </a:p>
          <a:p>
            <a:pPr>
              <a:buFont typeface="Courier New" panose="02070309020205020404" pitchFamily="49" charset="0"/>
              <a:buChar char="o"/>
            </a:pPr>
            <a:r>
              <a:rPr lang="en-US" sz="1600" dirty="0"/>
              <a:t> For distance between clusters:</a:t>
            </a:r>
          </a:p>
          <a:p>
            <a:pPr lvl="2">
              <a:buFont typeface="Courier New" panose="02070309020205020404" pitchFamily="49" charset="0"/>
              <a:buChar char="o"/>
            </a:pPr>
            <a:r>
              <a:rPr lang="en-US" sz="1000" b="1" dirty="0"/>
              <a:t>Single: </a:t>
            </a:r>
            <a:r>
              <a:rPr lang="en-US" sz="1000" dirty="0"/>
              <a:t>minimum distance between all pairs</a:t>
            </a:r>
            <a:endParaRPr lang="en-US" sz="1000" b="1" dirty="0"/>
          </a:p>
          <a:p>
            <a:pPr lvl="2">
              <a:buFont typeface="Courier New" panose="02070309020205020404" pitchFamily="49" charset="0"/>
              <a:buChar char="o"/>
            </a:pPr>
            <a:r>
              <a:rPr lang="en-US" sz="1000" b="1" dirty="0"/>
              <a:t>Complete: </a:t>
            </a:r>
            <a:r>
              <a:rPr lang="en-US" sz="1000" dirty="0"/>
              <a:t>maximum distance between all pairs</a:t>
            </a:r>
            <a:endParaRPr lang="en-US" sz="1000" b="1" dirty="0"/>
          </a:p>
          <a:p>
            <a:pPr lvl="2">
              <a:buFont typeface="Courier New" panose="02070309020205020404" pitchFamily="49" charset="0"/>
              <a:buChar char="o"/>
            </a:pPr>
            <a:r>
              <a:rPr lang="en-US" sz="1000" b="1" dirty="0"/>
              <a:t>Average: </a:t>
            </a:r>
            <a:r>
              <a:rPr lang="en-US" sz="1000" dirty="0"/>
              <a:t>average distance between all pairs</a:t>
            </a:r>
            <a:endParaRPr lang="en-US" sz="1000" b="1" dirty="0"/>
          </a:p>
          <a:p>
            <a:pPr lvl="2">
              <a:buFont typeface="Courier New" panose="02070309020205020404" pitchFamily="49" charset="0"/>
              <a:buChar char="o"/>
            </a:pPr>
            <a:r>
              <a:rPr lang="en-US" sz="1000" b="1" dirty="0"/>
              <a:t>Centroid: </a:t>
            </a:r>
            <a:r>
              <a:rPr lang="en-US" sz="1000" dirty="0"/>
              <a:t>distances between clusters centroids</a:t>
            </a:r>
            <a:endParaRPr lang="en-US" sz="1000" b="1" dirty="0"/>
          </a:p>
          <a:p>
            <a:pPr lvl="2">
              <a:buFont typeface="Courier New" panose="02070309020205020404" pitchFamily="49" charset="0"/>
              <a:buChar char="o"/>
            </a:pPr>
            <a:r>
              <a:rPr lang="en-US" sz="1000" b="1" dirty="0"/>
              <a:t>Ward: </a:t>
            </a:r>
            <a:r>
              <a:rPr lang="en-US" sz="1000" dirty="0"/>
              <a:t>sum of squares variation</a:t>
            </a:r>
            <a:endParaRPr lang="en-US" sz="1000" b="1" dirty="0"/>
          </a:p>
          <a:p>
            <a:pPr lvl="2">
              <a:buFont typeface="Courier New" panose="02070309020205020404" pitchFamily="49" charset="0"/>
              <a:buChar char="o"/>
            </a:pPr>
            <a:endParaRPr lang="en-US" sz="1000" b="1" dirty="0"/>
          </a:p>
        </p:txBody>
      </p:sp>
      <p:pic>
        <p:nvPicPr>
          <p:cNvPr id="5" name="Content Placeholder 4">
            <a:extLst>
              <a:ext uri="{FF2B5EF4-FFF2-40B4-BE49-F238E27FC236}">
                <a16:creationId xmlns:a16="http://schemas.microsoft.com/office/drawing/2014/main" id="{B4C80B2F-4432-4D44-828A-2D2B38BC811E}"/>
              </a:ext>
            </a:extLst>
          </p:cNvPr>
          <p:cNvPicPr>
            <a:picLocks noChangeAspect="1"/>
          </p:cNvPicPr>
          <p:nvPr/>
        </p:nvPicPr>
        <p:blipFill>
          <a:blip r:embed="rId2"/>
          <a:stretch>
            <a:fillRect/>
          </a:stretch>
        </p:blipFill>
        <p:spPr>
          <a:xfrm>
            <a:off x="4579504" y="1606599"/>
            <a:ext cx="6909577" cy="3644802"/>
          </a:xfrm>
          <a:prstGeom prst="rect">
            <a:avLst/>
          </a:prstGeom>
        </p:spPr>
      </p:pic>
    </p:spTree>
    <p:extLst>
      <p:ext uri="{BB962C8B-B14F-4D97-AF65-F5344CB8AC3E}">
        <p14:creationId xmlns:p14="http://schemas.microsoft.com/office/powerpoint/2010/main" val="156147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A9AE-402D-4BDC-8EAC-72ECACA4810A}"/>
              </a:ext>
            </a:extLst>
          </p:cNvPr>
          <p:cNvSpPr>
            <a:spLocks noGrp="1"/>
          </p:cNvSpPr>
          <p:nvPr>
            <p:ph type="title"/>
          </p:nvPr>
        </p:nvSpPr>
        <p:spPr/>
        <p:txBody>
          <a:bodyPr/>
          <a:lstStyle/>
          <a:p>
            <a:r>
              <a:rPr lang="pt-PT" dirty="0"/>
              <a:t>Partitional clustering</a:t>
            </a:r>
          </a:p>
        </p:txBody>
      </p:sp>
      <p:sp>
        <p:nvSpPr>
          <p:cNvPr id="3" name="Content Placeholder 2">
            <a:extLst>
              <a:ext uri="{FF2B5EF4-FFF2-40B4-BE49-F238E27FC236}">
                <a16:creationId xmlns:a16="http://schemas.microsoft.com/office/drawing/2014/main" id="{43FC69C2-7278-43B2-8A2D-AEFA1B937661}"/>
              </a:ext>
            </a:extLst>
          </p:cNvPr>
          <p:cNvSpPr>
            <a:spLocks noGrp="1"/>
          </p:cNvSpPr>
          <p:nvPr>
            <p:ph idx="1"/>
          </p:nvPr>
        </p:nvSpPr>
        <p:spPr/>
        <p:txBody>
          <a:bodyPr/>
          <a:lstStyle/>
          <a:p>
            <a:pPr>
              <a:buFont typeface="Courier New" panose="02070309020205020404" pitchFamily="49" charset="0"/>
              <a:buChar char="o"/>
            </a:pPr>
            <a:r>
              <a:rPr lang="pt-PT" dirty="0"/>
              <a:t> General idea is to minimize the square error:</a:t>
            </a:r>
          </a:p>
          <a:p>
            <a:pPr>
              <a:buFont typeface="Courier New" panose="02070309020205020404" pitchFamily="49" charset="0"/>
              <a:buChar char="o"/>
            </a:pPr>
            <a:endParaRPr lang="pt-PT" dirty="0"/>
          </a:p>
          <a:p>
            <a:pPr>
              <a:buFont typeface="Courier New" panose="02070309020205020404" pitchFamily="49" charset="0"/>
              <a:buChar char="o"/>
            </a:pPr>
            <a:endParaRPr lang="pt-PT" dirty="0"/>
          </a:p>
          <a:p>
            <a:pPr>
              <a:buFont typeface="Courier New" panose="02070309020205020404" pitchFamily="49" charset="0"/>
              <a:buChar char="o"/>
            </a:pPr>
            <a:endParaRPr lang="pt-PT" dirty="0"/>
          </a:p>
          <a:p>
            <a:pPr>
              <a:buFont typeface="Courier New" panose="02070309020205020404" pitchFamily="49" charset="0"/>
              <a:buChar char="o"/>
            </a:pPr>
            <a:r>
              <a:rPr lang="pt-PT" dirty="0"/>
              <a:t> </a:t>
            </a:r>
            <a:r>
              <a:rPr lang="pt-PT" b="1" dirty="0"/>
              <a:t>K-means:</a:t>
            </a:r>
            <a:r>
              <a:rPr lang="pt-PT" dirty="0"/>
              <a:t>Start with two random centroids and assign each data point to the closest. 	      Next iterations will recalculate the centroids and re-assign the points. 	           	      Stop until no changes happen or error function converges.</a:t>
            </a:r>
          </a:p>
          <a:p>
            <a:pPr>
              <a:buFont typeface="Courier New" panose="02070309020205020404" pitchFamily="49" charset="0"/>
              <a:buChar char="o"/>
            </a:pPr>
            <a:endParaRPr lang="pt-PT" dirty="0"/>
          </a:p>
        </p:txBody>
      </p:sp>
      <p:pic>
        <p:nvPicPr>
          <p:cNvPr id="5" name="Picture 4" descr="A picture containing text, clock, watch&#10;&#10;Description automatically generated">
            <a:extLst>
              <a:ext uri="{FF2B5EF4-FFF2-40B4-BE49-F238E27FC236}">
                <a16:creationId xmlns:a16="http://schemas.microsoft.com/office/drawing/2014/main" id="{7D7B546E-B7B7-4B4D-B922-6E8E50A460A7}"/>
              </a:ext>
            </a:extLst>
          </p:cNvPr>
          <p:cNvPicPr>
            <a:picLocks noChangeAspect="1"/>
          </p:cNvPicPr>
          <p:nvPr/>
        </p:nvPicPr>
        <p:blipFill>
          <a:blip r:embed="rId2"/>
          <a:stretch>
            <a:fillRect/>
          </a:stretch>
        </p:blipFill>
        <p:spPr>
          <a:xfrm>
            <a:off x="4620264" y="2718987"/>
            <a:ext cx="2951472" cy="1052913"/>
          </a:xfrm>
          <a:prstGeom prst="rect">
            <a:avLst/>
          </a:prstGeom>
        </p:spPr>
      </p:pic>
    </p:spTree>
    <p:extLst>
      <p:ext uri="{BB962C8B-B14F-4D97-AF65-F5344CB8AC3E}">
        <p14:creationId xmlns:p14="http://schemas.microsoft.com/office/powerpoint/2010/main" val="37121905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6243</TotalTime>
  <Words>1264</Words>
  <Application>Microsoft Office PowerPoint</Application>
  <PresentationFormat>Widescreen</PresentationFormat>
  <Paragraphs>250</Paragraphs>
  <Slides>27</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Abadi</vt:lpstr>
      <vt:lpstr>Arial</vt:lpstr>
      <vt:lpstr>Calibri</vt:lpstr>
      <vt:lpstr>Cambria Math</vt:lpstr>
      <vt:lpstr>CMBX12</vt:lpstr>
      <vt:lpstr>Courier New</vt:lpstr>
      <vt:lpstr>Tw Cen MT</vt:lpstr>
      <vt:lpstr>Tw Cen MT Condensed</vt:lpstr>
      <vt:lpstr>Wingdings</vt:lpstr>
      <vt:lpstr>Wingdings 3</vt:lpstr>
      <vt:lpstr>Integral</vt:lpstr>
      <vt:lpstr>Clusterval: A Python package for determining number ofclusters in a Longitudinal Dataset</vt:lpstr>
      <vt:lpstr>Introduction</vt:lpstr>
      <vt:lpstr>OBjectives</vt:lpstr>
      <vt:lpstr>Related Work</vt:lpstr>
      <vt:lpstr>Overview of clustering</vt:lpstr>
      <vt:lpstr>Overview of clustering</vt:lpstr>
      <vt:lpstr>How to approach the problem</vt:lpstr>
      <vt:lpstr>Hierarchical clustering</vt:lpstr>
      <vt:lpstr>Partitional clustering</vt:lpstr>
      <vt:lpstr>Related Work</vt:lpstr>
      <vt:lpstr>Methods of evaluation</vt:lpstr>
      <vt:lpstr>External clustering validation measures</vt:lpstr>
      <vt:lpstr>PowerPoint Presentation</vt:lpstr>
      <vt:lpstr>Internal clustering validation measures</vt:lpstr>
      <vt:lpstr>Internal clustering validation measures</vt:lpstr>
      <vt:lpstr>relative clustering validation measures</vt:lpstr>
      <vt:lpstr>Related Work</vt:lpstr>
      <vt:lpstr>Work from aliclu by Kishan rama</vt:lpstr>
      <vt:lpstr>Proposed Solution</vt:lpstr>
      <vt:lpstr>Implementation</vt:lpstr>
      <vt:lpstr>New metrics</vt:lpstr>
      <vt:lpstr>Procedure</vt:lpstr>
      <vt:lpstr>Synthetic Dataset Generation</vt:lpstr>
      <vt:lpstr>How decision is made</vt:lpstr>
      <vt:lpstr>Experiment</vt:lpstr>
      <vt:lpstr>Results</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 Block-wise Missing Data to Diagnose Psychiatric Disorders</dc:title>
  <dc:creator>Pedro Lindeza</dc:creator>
  <cp:lastModifiedBy>Nuno</cp:lastModifiedBy>
  <cp:revision>118</cp:revision>
  <dcterms:created xsi:type="dcterms:W3CDTF">2019-01-24T14:49:18Z</dcterms:created>
  <dcterms:modified xsi:type="dcterms:W3CDTF">2021-05-19T16:53:50Z</dcterms:modified>
</cp:coreProperties>
</file>