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46"/>
  </p:notesMasterIdLst>
  <p:sldIdLst>
    <p:sldId id="256" r:id="rId2"/>
    <p:sldId id="257" r:id="rId3"/>
    <p:sldId id="291" r:id="rId4"/>
    <p:sldId id="263" r:id="rId5"/>
    <p:sldId id="312" r:id="rId6"/>
    <p:sldId id="313" r:id="rId7"/>
    <p:sldId id="314" r:id="rId8"/>
    <p:sldId id="264" r:id="rId9"/>
    <p:sldId id="261" r:id="rId10"/>
    <p:sldId id="292" r:id="rId11"/>
    <p:sldId id="293" r:id="rId12"/>
    <p:sldId id="299" r:id="rId13"/>
    <p:sldId id="301" r:id="rId14"/>
    <p:sldId id="266" r:id="rId15"/>
    <p:sldId id="258" r:id="rId16"/>
    <p:sldId id="276" r:id="rId17"/>
    <p:sldId id="279" r:id="rId18"/>
    <p:sldId id="283" r:id="rId19"/>
    <p:sldId id="318" r:id="rId20"/>
    <p:sldId id="321" r:id="rId21"/>
    <p:sldId id="322" r:id="rId22"/>
    <p:sldId id="323" r:id="rId23"/>
    <p:sldId id="324" r:id="rId24"/>
    <p:sldId id="319" r:id="rId25"/>
    <p:sldId id="325" r:id="rId26"/>
    <p:sldId id="310" r:id="rId27"/>
    <p:sldId id="328" r:id="rId28"/>
    <p:sldId id="331" r:id="rId29"/>
    <p:sldId id="326" r:id="rId30"/>
    <p:sldId id="333" r:id="rId31"/>
    <p:sldId id="337" r:id="rId32"/>
    <p:sldId id="338" r:id="rId33"/>
    <p:sldId id="327" r:id="rId34"/>
    <p:sldId id="339" r:id="rId35"/>
    <p:sldId id="342" r:id="rId36"/>
    <p:sldId id="343" r:id="rId37"/>
    <p:sldId id="345" r:id="rId38"/>
    <p:sldId id="346" r:id="rId39"/>
    <p:sldId id="347" r:id="rId40"/>
    <p:sldId id="348" r:id="rId41"/>
    <p:sldId id="344" r:id="rId42"/>
    <p:sldId id="349" r:id="rId43"/>
    <p:sldId id="309" r:id="rId44"/>
    <p:sldId id="350" r:id="rId4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dro Lindeza" initials="PL" lastIdx="2" clrIdx="0">
    <p:extLst>
      <p:ext uri="{19B8F6BF-5375-455C-9EA6-DF929625EA0E}">
        <p15:presenceInfo xmlns:p15="http://schemas.microsoft.com/office/powerpoint/2012/main" userId="d81dc221a2c8d62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5A3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83488" autoAdjust="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111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commentAuthors" Target="commentAuthors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>
            <a:extLst>
              <a:ext uri="{FF2B5EF4-FFF2-40B4-BE49-F238E27FC236}">
                <a16:creationId xmlns:a16="http://schemas.microsoft.com/office/drawing/2014/main" id="{FE4E5DE1-A6CF-493D-BA86-8BA86F2E2D4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1B2FCACF-AB16-4091-A621-E37F01182121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1B8B6B-96F8-4D16-8E4F-4787C8C52F26}" type="datetimeFigureOut">
              <a:rPr lang="en-GB" smtClean="0"/>
              <a:t>22/09/2021</a:t>
            </a:fld>
            <a:endParaRPr lang="en-GB"/>
          </a:p>
        </p:txBody>
      </p:sp>
      <p:sp>
        <p:nvSpPr>
          <p:cNvPr id="4" name="Marcador de Posição da Imagem do Diapositivo 3">
            <a:extLst>
              <a:ext uri="{FF2B5EF4-FFF2-40B4-BE49-F238E27FC236}">
                <a16:creationId xmlns:a16="http://schemas.microsoft.com/office/drawing/2014/main" id="{3269C245-7484-4708-9AEE-06FB6793772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Marcador de Posição de Notas 4">
            <a:extLst>
              <a:ext uri="{FF2B5EF4-FFF2-40B4-BE49-F238E27FC236}">
                <a16:creationId xmlns:a16="http://schemas.microsoft.com/office/drawing/2014/main" id="{BA941D1E-E688-45A0-B33F-262AC65B12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E16FEB95-DC20-45B2-A49C-D54BAC7A775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63A557B9-ECDA-4C4A-AA78-974FDE0E687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FED84E-E6AB-47E4-B1EC-5E81F0D2CA8B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Vou </a:t>
            </a:r>
            <a:r>
              <a:rPr lang="en-GB" dirty="0" err="1"/>
              <a:t>falar</a:t>
            </a:r>
            <a:r>
              <a:rPr lang="en-GB" dirty="0"/>
              <a:t> de </a:t>
            </a:r>
          </a:p>
          <a:p>
            <a:br>
              <a:rPr lang="en-GB" dirty="0"/>
            </a:br>
            <a:r>
              <a:rPr lang="en-GB" dirty="0" err="1"/>
              <a:t>Vamos</a:t>
            </a:r>
            <a:r>
              <a:rPr lang="en-GB" dirty="0"/>
              <a:t> </a:t>
            </a:r>
            <a:r>
              <a:rPr lang="en-GB" dirty="0" err="1"/>
              <a:t>então</a:t>
            </a:r>
            <a:r>
              <a:rPr lang="en-GB" dirty="0"/>
              <a:t> </a:t>
            </a:r>
            <a:r>
              <a:rPr lang="en-GB" dirty="0" err="1"/>
              <a:t>perceber</a:t>
            </a:r>
            <a:r>
              <a:rPr lang="en-GB" dirty="0"/>
              <a:t> do que se </a:t>
            </a:r>
            <a:r>
              <a:rPr lang="en-GB" dirty="0" err="1"/>
              <a:t>trata</a:t>
            </a:r>
            <a:endParaRPr lang="en-GB" dirty="0"/>
          </a:p>
          <a:p>
            <a:endParaRPr lang="en-GB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BECBBD-4257-4311-998D-8288C93AD0F9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90098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BECBBD-4257-4311-998D-8288C93AD0F9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20673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t-PT" dirty="0"/>
              <a:t>Projeto parte do que já foi feito pelo AliClu</a:t>
            </a:r>
          </a:p>
          <a:p>
            <a:pPr marL="0" indent="0">
              <a:buFontTx/>
              <a:buNone/>
            </a:pPr>
            <a:r>
              <a:rPr lang="pt-PT" dirty="0"/>
              <a:t>Ponto de partida:</a:t>
            </a:r>
          </a:p>
          <a:p>
            <a:pPr marL="0" indent="0">
              <a:buFontTx/>
              <a:buNone/>
            </a:pPr>
            <a:r>
              <a:rPr lang="pt-PT" dirty="0"/>
              <a:t>- Os dados do EMR podem ajudar os especialistas a melhor tratar os pacientes. Através das estruturas e modelos que podem ser extraidos dos dados.</a:t>
            </a:r>
          </a:p>
          <a:p>
            <a:pPr marL="171450" indent="-171450">
              <a:buFontTx/>
              <a:buChar char="-"/>
            </a:pP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FED84E-E6AB-47E4-B1EC-5E81F0D2CA8B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06698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56463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e Notas 1">
            <a:extLst>
              <a:ext uri="{FF2B5EF4-FFF2-40B4-BE49-F238E27FC236}">
                <a16:creationId xmlns:a16="http://schemas.microsoft.com/office/drawing/2014/main" id="{8AC021B1-C692-479E-8D71-73B305EA99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94759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FED84E-E6AB-47E4-B1EC-5E81F0D2CA8B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83719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e Notas 1">
            <a:extLst>
              <a:ext uri="{FF2B5EF4-FFF2-40B4-BE49-F238E27FC236}">
                <a16:creationId xmlns:a16="http://schemas.microsoft.com/office/drawing/2014/main" id="{8AC021B1-C692-479E-8D71-73B305EA99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769306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e Notas 1">
            <a:extLst>
              <a:ext uri="{FF2B5EF4-FFF2-40B4-BE49-F238E27FC236}">
                <a16:creationId xmlns:a16="http://schemas.microsoft.com/office/drawing/2014/main" id="{8AC021B1-C692-479E-8D71-73B305EA99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458301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e Notas 1">
            <a:extLst>
              <a:ext uri="{FF2B5EF4-FFF2-40B4-BE49-F238E27FC236}">
                <a16:creationId xmlns:a16="http://schemas.microsoft.com/office/drawing/2014/main" id="{8AC021B1-C692-479E-8D71-73B305EA99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18687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e Notas 1">
            <a:extLst>
              <a:ext uri="{FF2B5EF4-FFF2-40B4-BE49-F238E27FC236}">
                <a16:creationId xmlns:a16="http://schemas.microsoft.com/office/drawing/2014/main" id="{8AC021B1-C692-479E-8D71-73B305EA99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983724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É </a:t>
            </a:r>
            <a:r>
              <a:rPr lang="en-GB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problema</a:t>
            </a:r>
            <a:r>
              <a:rPr lang="en-GB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pq</a:t>
            </a:r>
            <a:r>
              <a:rPr lang="en-GB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</a:p>
          <a:p>
            <a:pPr marL="171450" indent="-171450">
              <a:buFontTx/>
              <a:buChar char="-"/>
            </a:pPr>
            <a:r>
              <a:rPr lang="en-GB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Surgem</a:t>
            </a:r>
            <a:r>
              <a:rPr lang="en-GB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muitas</a:t>
            </a:r>
            <a:r>
              <a:rPr lang="en-GB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estruturas</a:t>
            </a:r>
            <a:r>
              <a:rPr lang="en-GB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possiveis</a:t>
            </a:r>
            <a:r>
              <a:rPr lang="en-GB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dos </a:t>
            </a:r>
            <a:r>
              <a:rPr lang="en-GB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algoritmos</a:t>
            </a:r>
            <a:r>
              <a:rPr lang="en-GB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clustering e é </a:t>
            </a:r>
            <a:r>
              <a:rPr lang="en-GB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preciso</a:t>
            </a:r>
            <a:r>
              <a:rPr lang="en-GB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escolher</a:t>
            </a:r>
            <a:endParaRPr lang="en-GB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r>
              <a:rPr lang="en-GB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Agglomerative clustering no </a:t>
            </a:r>
            <a:r>
              <a:rPr lang="en-GB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AliClu</a:t>
            </a:r>
            <a:endParaRPr lang="en-GB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r>
              <a:rPr lang="en-GB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</a:t>
            </a:r>
          </a:p>
          <a:p>
            <a:endParaRPr lang="en-GB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GB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BECBBD-4257-4311-998D-8288C93AD0F9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19218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e Notas 1">
            <a:extLst>
              <a:ext uri="{FF2B5EF4-FFF2-40B4-BE49-F238E27FC236}">
                <a16:creationId xmlns:a16="http://schemas.microsoft.com/office/drawing/2014/main" id="{8AC021B1-C692-479E-8D71-73B305EA99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5133873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dirty="0"/>
              <a:t>Like in the automatic approach, single, complete and average linkage algorithms do produce unstructured dendrograms, unclear insights from the CVIs and unbalaced resulting clusters.</a:t>
            </a:r>
          </a:p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FED84E-E6AB-47E4-B1EC-5E81F0D2CA8B}" type="slidenum">
              <a:rPr lang="en-GB" smtClean="0"/>
              <a:t>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208497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dirty="0"/>
              <a:t>Like in the automatic approach, single, complete and average linkage algorithms do produce unstructured dendrograms, unclear insights from the CVIs and unbalaced resulting clusters.</a:t>
            </a:r>
          </a:p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FED84E-E6AB-47E4-B1EC-5E81F0D2CA8B}" type="slidenum">
              <a:rPr lang="en-GB" smtClean="0"/>
              <a:t>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45944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GB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BECBBD-4257-4311-998D-8288C93AD0F9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41290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BECBBD-4257-4311-998D-8288C93AD0F9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47617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Comparando</a:t>
            </a:r>
            <a:r>
              <a:rPr lang="en-GB" dirty="0"/>
              <a:t> </a:t>
            </a:r>
            <a:r>
              <a:rPr lang="en-GB" dirty="0" err="1"/>
              <a:t>cada</a:t>
            </a:r>
            <a:r>
              <a:rPr lang="en-GB" dirty="0"/>
              <a:t> par do dataset, Podemos </a:t>
            </a:r>
            <a:r>
              <a:rPr lang="en-GB" dirty="0" err="1"/>
              <a:t>classificá</a:t>
            </a:r>
            <a:r>
              <a:rPr lang="en-GB" dirty="0"/>
              <a:t>-lo </a:t>
            </a:r>
            <a:r>
              <a:rPr lang="en-GB" dirty="0" err="1"/>
              <a:t>em</a:t>
            </a:r>
            <a:r>
              <a:rPr lang="en-GB" dirty="0"/>
              <a:t> 4 </a:t>
            </a:r>
            <a:r>
              <a:rPr lang="en-GB" dirty="0" err="1"/>
              <a:t>tipos</a:t>
            </a:r>
            <a:r>
              <a:rPr lang="en-GB" dirty="0"/>
              <a:t>, </a:t>
            </a:r>
            <a:r>
              <a:rPr lang="en-GB" dirty="0" err="1"/>
              <a:t>dependendo</a:t>
            </a:r>
            <a:r>
              <a:rPr lang="en-GB" dirty="0"/>
              <a:t> se </a:t>
            </a:r>
            <a:r>
              <a:rPr lang="en-GB" dirty="0" err="1"/>
              <a:t>pertence</a:t>
            </a:r>
            <a:r>
              <a:rPr lang="en-GB" dirty="0"/>
              <a:t> </a:t>
            </a:r>
            <a:r>
              <a:rPr lang="en-GB" dirty="0" err="1"/>
              <a:t>ao</a:t>
            </a:r>
            <a:r>
              <a:rPr lang="en-GB" dirty="0"/>
              <a:t> </a:t>
            </a:r>
            <a:r>
              <a:rPr lang="en-GB" dirty="0" err="1"/>
              <a:t>mesmo</a:t>
            </a:r>
            <a:r>
              <a:rPr lang="en-GB" dirty="0"/>
              <a:t> cluster e/</a:t>
            </a:r>
            <a:r>
              <a:rPr lang="en-GB" dirty="0" err="1"/>
              <a:t>ou</a:t>
            </a:r>
            <a:r>
              <a:rPr lang="en-GB" dirty="0"/>
              <a:t> à </a:t>
            </a:r>
            <a:r>
              <a:rPr lang="en-GB" dirty="0" err="1"/>
              <a:t>mesma</a:t>
            </a:r>
            <a:r>
              <a:rPr lang="en-GB" dirty="0"/>
              <a:t> </a:t>
            </a:r>
            <a:r>
              <a:rPr lang="en-GB" dirty="0" err="1"/>
              <a:t>partição</a:t>
            </a:r>
            <a:r>
              <a:rPr lang="en-GB" dirty="0"/>
              <a:t>. </a:t>
            </a:r>
          </a:p>
          <a:p>
            <a:r>
              <a:rPr lang="en-GB" dirty="0"/>
              <a:t>Para </a:t>
            </a:r>
            <a:r>
              <a:rPr lang="en-GB" dirty="0" err="1"/>
              <a:t>ter</a:t>
            </a:r>
            <a:r>
              <a:rPr lang="en-GB" dirty="0"/>
              <a:t> um teste </a:t>
            </a:r>
            <a:r>
              <a:rPr lang="en-GB" dirty="0" err="1"/>
              <a:t>estatistico</a:t>
            </a:r>
            <a:r>
              <a:rPr lang="en-GB" dirty="0"/>
              <a:t> </a:t>
            </a:r>
            <a:r>
              <a:rPr lang="en-GB" dirty="0" err="1"/>
              <a:t>valido</a:t>
            </a:r>
            <a:r>
              <a:rPr lang="en-GB" dirty="0"/>
              <a:t>, </a:t>
            </a:r>
            <a:r>
              <a:rPr lang="en-GB" dirty="0" err="1"/>
              <a:t>devemos</a:t>
            </a:r>
            <a:r>
              <a:rPr lang="en-GB" dirty="0"/>
              <a:t> </a:t>
            </a:r>
            <a:r>
              <a:rPr lang="en-GB" dirty="0" err="1"/>
              <a:t>usar</a:t>
            </a:r>
            <a:r>
              <a:rPr lang="en-GB" dirty="0"/>
              <a:t> </a:t>
            </a:r>
            <a:r>
              <a:rPr lang="en-GB" dirty="0" err="1"/>
              <a:t>uma</a:t>
            </a:r>
            <a:r>
              <a:rPr lang="en-GB" dirty="0"/>
              <a:t> </a:t>
            </a:r>
            <a:r>
              <a:rPr lang="en-GB" dirty="0" err="1"/>
              <a:t>técnica</a:t>
            </a:r>
            <a:r>
              <a:rPr lang="en-GB" dirty="0"/>
              <a:t> Monte Carlo, </a:t>
            </a:r>
            <a:r>
              <a:rPr lang="en-GB" dirty="0" err="1"/>
              <a:t>repetindo</a:t>
            </a:r>
            <a:r>
              <a:rPr lang="en-GB" dirty="0"/>
              <a:t> M </a:t>
            </a:r>
            <a:r>
              <a:rPr lang="en-GB" dirty="0" err="1"/>
              <a:t>vezes</a:t>
            </a:r>
            <a:r>
              <a:rPr lang="en-GB" dirty="0"/>
              <a:t> o </a:t>
            </a:r>
            <a:r>
              <a:rPr lang="en-GB" dirty="0" err="1"/>
              <a:t>procedimento</a:t>
            </a:r>
            <a:r>
              <a:rPr lang="en-GB" dirty="0"/>
              <a:t>.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BECBBD-4257-4311-998D-8288C93AD0F9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96605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BECBBD-4257-4311-998D-8288C93AD0F9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04284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-</a:t>
            </a:r>
            <a:r>
              <a:rPr lang="en-GB" dirty="0" err="1"/>
              <a:t>Medidas</a:t>
            </a:r>
            <a:r>
              <a:rPr lang="en-GB" dirty="0"/>
              <a:t> </a:t>
            </a:r>
            <a:r>
              <a:rPr lang="en-GB" dirty="0" err="1"/>
              <a:t>relativas</a:t>
            </a:r>
            <a:r>
              <a:rPr lang="en-GB" dirty="0"/>
              <a:t> </a:t>
            </a:r>
            <a:r>
              <a:rPr lang="en-GB" dirty="0" err="1"/>
              <a:t>são</a:t>
            </a:r>
            <a:r>
              <a:rPr lang="en-GB" dirty="0"/>
              <a:t> </a:t>
            </a:r>
            <a:r>
              <a:rPr lang="en-GB" dirty="0" err="1"/>
              <a:t>uma</a:t>
            </a:r>
            <a:r>
              <a:rPr lang="en-GB" dirty="0"/>
              <a:t> boa </a:t>
            </a:r>
            <a:r>
              <a:rPr lang="en-GB" dirty="0" err="1"/>
              <a:t>opção</a:t>
            </a:r>
            <a:r>
              <a:rPr lang="en-GB" dirty="0"/>
              <a:t>, </a:t>
            </a:r>
            <a:r>
              <a:rPr lang="en-GB" dirty="0" err="1"/>
              <a:t>muito</a:t>
            </a:r>
            <a:r>
              <a:rPr lang="en-GB" dirty="0"/>
              <a:t> </a:t>
            </a:r>
            <a:r>
              <a:rPr lang="en-GB" dirty="0" err="1"/>
              <a:t>porque</a:t>
            </a:r>
            <a:r>
              <a:rPr lang="en-GB" dirty="0"/>
              <a:t> </a:t>
            </a:r>
            <a:r>
              <a:rPr lang="en-GB" dirty="0" err="1"/>
              <a:t>os</a:t>
            </a:r>
            <a:r>
              <a:rPr lang="en-GB" dirty="0"/>
              <a:t> teste </a:t>
            </a:r>
            <a:r>
              <a:rPr lang="en-GB" dirty="0" err="1"/>
              <a:t>estatisticos</a:t>
            </a:r>
            <a:r>
              <a:rPr lang="en-GB" dirty="0"/>
              <a:t> </a:t>
            </a:r>
            <a:r>
              <a:rPr lang="en-GB" dirty="0" err="1"/>
              <a:t>nas</a:t>
            </a:r>
            <a:r>
              <a:rPr lang="en-GB" dirty="0"/>
              <a:t> medias </a:t>
            </a:r>
            <a:r>
              <a:rPr lang="en-GB" dirty="0" err="1"/>
              <a:t>externas</a:t>
            </a:r>
            <a:r>
              <a:rPr lang="en-GB" dirty="0"/>
              <a:t> e </a:t>
            </a:r>
            <a:r>
              <a:rPr lang="en-GB" dirty="0" err="1"/>
              <a:t>internas</a:t>
            </a:r>
            <a:r>
              <a:rPr lang="en-GB" dirty="0"/>
              <a:t> </a:t>
            </a:r>
            <a:r>
              <a:rPr lang="en-GB" dirty="0" err="1"/>
              <a:t>podem</a:t>
            </a:r>
            <a:r>
              <a:rPr lang="en-GB" dirty="0"/>
              <a:t> ser </a:t>
            </a:r>
            <a:r>
              <a:rPr lang="en-GB" dirty="0" err="1"/>
              <a:t>muito</a:t>
            </a:r>
            <a:r>
              <a:rPr lang="en-GB" dirty="0"/>
              <a:t> </a:t>
            </a:r>
            <a:r>
              <a:rPr lang="en-GB" dirty="0" err="1"/>
              <a:t>dispendiosos</a:t>
            </a:r>
            <a:r>
              <a:rPr lang="en-GB" dirty="0"/>
              <a:t> </a:t>
            </a:r>
            <a:r>
              <a:rPr lang="en-GB" dirty="0" err="1"/>
              <a:t>em</a:t>
            </a:r>
            <a:r>
              <a:rPr lang="en-GB" dirty="0"/>
              <a:t> </a:t>
            </a:r>
            <a:r>
              <a:rPr lang="en-GB" dirty="0" err="1"/>
              <a:t>termos</a:t>
            </a:r>
            <a:r>
              <a:rPr lang="en-GB" dirty="0"/>
              <a:t> </a:t>
            </a:r>
            <a:r>
              <a:rPr lang="en-GB" dirty="0" err="1"/>
              <a:t>computacionais</a:t>
            </a:r>
            <a:endParaRPr lang="en-GB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BECBBD-4257-4311-998D-8288C93AD0F9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90008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1F239952-8670-4E67-ACE0-D21F94974C00}" type="datetime1">
              <a:rPr lang="en-US" smtClean="0"/>
              <a:t>9/22/2021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79D43-7F75-44D8-B224-68CD5999FBEB}" type="datetime1">
              <a:rPr lang="en-US" smtClean="0"/>
              <a:t>9/22/2021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ACFBE-FC77-4066-9754-7CAA1AF50EC3}" type="datetime1">
              <a:rPr lang="en-US" smtClean="0"/>
              <a:t>9/22/2021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D8B58-DBB3-4DC8-8538-51FB195CA68C}" type="datetime1">
              <a:rPr lang="en-US" smtClean="0"/>
              <a:t>9/22/2021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1C270-15E5-463F-B1F1-7834978640B3}" type="datetime1">
              <a:rPr lang="en-US" smtClean="0"/>
              <a:t>9/22/2021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978E9-1FCE-40A4-A761-31BB475A606A}" type="datetime1">
              <a:rPr lang="en-US" smtClean="0"/>
              <a:t>9/22/2021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pt-PT"/>
              <a:t>Editar os estilos de texto do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9A6A1-9CED-4922-98CC-838097A16A8F}" type="datetime1">
              <a:rPr lang="en-US" smtClean="0"/>
              <a:t>9/22/2021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DFB3E-87FE-4E42-9D27-EC470A93784D}" type="datetime1">
              <a:rPr lang="en-US" smtClean="0"/>
              <a:t>9/22/2021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60059-29F3-46E0-B20E-BA0E737D06E8}" type="datetime1">
              <a:rPr lang="en-US" smtClean="0"/>
              <a:t>9/22/2021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E6F87-83C0-406F-96E2-83E4D9B038D2}" type="datetime1">
              <a:rPr lang="en-US" smtClean="0"/>
              <a:t>9/22/2021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F723A-E66D-493F-94A5-7AA19CC2E9F9}" type="datetime1">
              <a:rPr lang="en-US" smtClean="0"/>
              <a:t>9/22/2021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188C9787-2314-4409-AE80-E7A9F964D439}" type="datetime1">
              <a:rPr lang="en-US" smtClean="0"/>
              <a:t>9/22/2021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7" Type="http://schemas.openxmlformats.org/officeDocument/2006/relationships/image" Target="../media/image8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.png"/><Relationship Id="rId4" Type="http://schemas.openxmlformats.org/officeDocument/2006/relationships/image" Target="../media/image50.png"/><Relationship Id="rId9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C0648FB-4388-443C-8D4E-4A9FF0336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A8D762E-DA8D-419A-BA44-68B93D3D92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D68AE39-F608-4992-8919-EE4DB3EA13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6933" y="977048"/>
            <a:ext cx="9618133" cy="2960980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US" sz="6600" dirty="0" err="1">
                <a:latin typeface="CMBX12"/>
              </a:rPr>
              <a:t>Clusterval</a:t>
            </a:r>
            <a:r>
              <a:rPr lang="en-US" sz="6600" dirty="0">
                <a:latin typeface="CMBX12"/>
              </a:rPr>
              <a:t>: A Python package for determining </a:t>
            </a:r>
            <a:r>
              <a:rPr lang="en-US" sz="6600">
                <a:latin typeface="CMBX12"/>
              </a:rPr>
              <a:t>number of clusters </a:t>
            </a:r>
            <a:r>
              <a:rPr lang="en-US" sz="6600" dirty="0">
                <a:latin typeface="CMBX12"/>
              </a:rPr>
              <a:t>in a Longitudinal Dataset</a:t>
            </a:r>
            <a:endParaRPr lang="en-GB" sz="6600" dirty="0">
              <a:solidFill>
                <a:srgbClr val="FFFFFF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3AA98C1-4CE7-469D-8E6E-68481BA848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2751" y="4866095"/>
            <a:ext cx="11378803" cy="1843315"/>
          </a:xfrm>
        </p:spPr>
        <p:txBody>
          <a:bodyPr anchor="t">
            <a:normAutofit lnSpcReduction="10000"/>
          </a:bodyPr>
          <a:lstStyle/>
          <a:p>
            <a:r>
              <a:rPr lang="en-GB" sz="2000" dirty="0"/>
              <a:t>Nuno Miguel </a:t>
            </a:r>
            <a:r>
              <a:rPr lang="en-GB" sz="2000" dirty="0" err="1"/>
              <a:t>Canhoto</a:t>
            </a:r>
            <a:r>
              <a:rPr lang="en-GB" sz="2000" dirty="0"/>
              <a:t> da Silva</a:t>
            </a:r>
          </a:p>
          <a:p>
            <a:pPr algn="r"/>
            <a:r>
              <a:rPr lang="en-GB" sz="2000" dirty="0"/>
              <a:t>80763										Prof. Susana </a:t>
            </a:r>
            <a:r>
              <a:rPr lang="en-GB" sz="2000" dirty="0" err="1"/>
              <a:t>Vinga</a:t>
            </a:r>
            <a:br>
              <a:rPr lang="en-GB" sz="2000" dirty="0"/>
            </a:br>
            <a:r>
              <a:rPr lang="en-GB" sz="2000" dirty="0"/>
              <a:t>Prof. Alexandra Carvalho</a:t>
            </a:r>
          </a:p>
          <a:p>
            <a:endParaRPr lang="en-GB" sz="2000" dirty="0"/>
          </a:p>
          <a:p>
            <a:r>
              <a:rPr lang="en-US" sz="2000" dirty="0"/>
              <a:t>Master Thesis - Information and Software Engineering </a:t>
            </a:r>
            <a:r>
              <a:rPr lang="en-GB" sz="2000" dirty="0"/>
              <a:t>in MEIC 2020/2021 </a:t>
            </a:r>
            <a:r>
              <a:rPr lang="en-GB" sz="2000"/>
              <a:t>	</a:t>
            </a:r>
            <a:r>
              <a:rPr lang="en-GB" sz="2000" dirty="0"/>
              <a:t>				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23BA00B7-D97C-4AC1-8670-A209BF84E548}"/>
              </a:ext>
            </a:extLst>
          </p:cNvPr>
          <p:cNvSpPr txBox="1">
            <a:spLocks/>
          </p:cNvSpPr>
          <p:nvPr/>
        </p:nvSpPr>
        <p:spPr>
          <a:xfrm>
            <a:off x="1411198" y="48981"/>
            <a:ext cx="4300285" cy="120655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200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GB" sz="2400" dirty="0">
              <a:solidFill>
                <a:srgbClr val="FFFFFF"/>
              </a:solidFill>
            </a:endParaRPr>
          </a:p>
        </p:txBody>
      </p:sp>
      <p:pic>
        <p:nvPicPr>
          <p:cNvPr id="10" name="Picture 2" descr="Resultado de imagem para tecnico logo png">
            <a:extLst>
              <a:ext uri="{FF2B5EF4-FFF2-40B4-BE49-F238E27FC236}">
                <a16:creationId xmlns:a16="http://schemas.microsoft.com/office/drawing/2014/main" id="{ECBDEAE4-EA49-41D9-9971-0D353E00AE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4461" y="6309360"/>
            <a:ext cx="1378033" cy="533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21126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94FAE8-0C80-40C5-B9BB-C618DFB0D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External clustering validation measures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1ACDD3E3-8A68-4B26-A4A8-B830A54B4C56}"/>
              </a:ext>
            </a:extLst>
          </p:cNvPr>
          <p:cNvSpPr/>
          <p:nvPr/>
        </p:nvSpPr>
        <p:spPr>
          <a:xfrm>
            <a:off x="1024128" y="1959242"/>
            <a:ext cx="2239347" cy="86308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Clustering Algorithm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478A7DA4-2264-482E-A032-449514C1FB83}"/>
              </a:ext>
            </a:extLst>
          </p:cNvPr>
          <p:cNvSpPr txBox="1"/>
          <p:nvPr/>
        </p:nvSpPr>
        <p:spPr>
          <a:xfrm>
            <a:off x="7523651" y="2114438"/>
            <a:ext cx="10077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4000" dirty="0">
              <a:latin typeface="Abadi" panose="020B0604020104020204" pitchFamily="34" charset="0"/>
            </a:endParaRPr>
          </a:p>
        </p:txBody>
      </p:sp>
      <p:cxnSp>
        <p:nvCxnSpPr>
          <p:cNvPr id="28" name="Conexão reta unidirecional 27">
            <a:extLst>
              <a:ext uri="{FF2B5EF4-FFF2-40B4-BE49-F238E27FC236}">
                <a16:creationId xmlns:a16="http://schemas.microsoft.com/office/drawing/2014/main" id="{3E7BAF6D-C64C-4142-940E-B6D7313C78B0}"/>
              </a:ext>
            </a:extLst>
          </p:cNvPr>
          <p:cNvCxnSpPr>
            <a:cxnSpLocks/>
          </p:cNvCxnSpPr>
          <p:nvPr/>
        </p:nvCxnSpPr>
        <p:spPr>
          <a:xfrm flipH="1">
            <a:off x="2143804" y="2807747"/>
            <a:ext cx="1" cy="49227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tângulo 5">
            <a:extLst>
              <a:ext uri="{FF2B5EF4-FFF2-40B4-BE49-F238E27FC236}">
                <a16:creationId xmlns:a16="http://schemas.microsoft.com/office/drawing/2014/main" id="{FDD2E32D-042F-4EE6-B548-2BBA89759871}"/>
              </a:ext>
            </a:extLst>
          </p:cNvPr>
          <p:cNvSpPr/>
          <p:nvPr/>
        </p:nvSpPr>
        <p:spPr>
          <a:xfrm>
            <a:off x="8027504" y="1944665"/>
            <a:ext cx="2239347" cy="86308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Subset of the data</a:t>
            </a:r>
          </a:p>
        </p:txBody>
      </p:sp>
      <p:cxnSp>
        <p:nvCxnSpPr>
          <p:cNvPr id="19" name="Conexão reta unidirecional 27">
            <a:extLst>
              <a:ext uri="{FF2B5EF4-FFF2-40B4-BE49-F238E27FC236}">
                <a16:creationId xmlns:a16="http://schemas.microsoft.com/office/drawing/2014/main" id="{ED61AF9A-D105-487B-8A6C-D06DD6BAC352}"/>
              </a:ext>
            </a:extLst>
          </p:cNvPr>
          <p:cNvCxnSpPr>
            <a:cxnSpLocks/>
          </p:cNvCxnSpPr>
          <p:nvPr/>
        </p:nvCxnSpPr>
        <p:spPr>
          <a:xfrm flipH="1">
            <a:off x="9147176" y="2822324"/>
            <a:ext cx="1" cy="4352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6D50D06-E387-45B0-810A-1D311946D61C}"/>
                  </a:ext>
                </a:extLst>
              </p:cNvPr>
              <p:cNvSpPr txBox="1"/>
              <p:nvPr/>
            </p:nvSpPr>
            <p:spPr>
              <a:xfrm>
                <a:off x="8330180" y="3360573"/>
                <a:ext cx="16339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}"/>
                          <m:ctrlPr>
                            <a:rPr lang="pt-P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1 </m:t>
                              </m:r>
                            </m:sub>
                          </m:sSub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… </m:t>
                          </m:r>
                          <m:sSub>
                            <m:sSubPr>
                              <m:ctrlP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6D50D06-E387-45B0-810A-1D311946D6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0180" y="3360573"/>
                <a:ext cx="163399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68F33D2-B331-48FE-95FC-6E604DE58378}"/>
                  </a:ext>
                </a:extLst>
              </p:cNvPr>
              <p:cNvSpPr txBox="1"/>
              <p:nvPr/>
            </p:nvSpPr>
            <p:spPr>
              <a:xfrm>
                <a:off x="1326809" y="3360573"/>
                <a:ext cx="18698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}"/>
                          <m:ctrlPr>
                            <a:rPr lang="pt-P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 … </m:t>
                          </m:r>
                          <m:sSub>
                            <m:sSubPr>
                              <m:ctrlP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68F33D2-B331-48FE-95FC-6E604DE583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6809" y="3360573"/>
                <a:ext cx="186985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6FFA5ABE-E6EB-4919-BB4E-70AD6CF7C2B0}"/>
                  </a:ext>
                </a:extLst>
              </p:cNvPr>
              <p:cNvSpPr txBox="1"/>
              <p:nvPr/>
            </p:nvSpPr>
            <p:spPr>
              <a:xfrm>
                <a:off x="4136732" y="3226119"/>
                <a:ext cx="3017516" cy="646331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PT" dirty="0"/>
                  <a:t>Consider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PT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PT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PT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PT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pt-P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PT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PT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</m:sSub>
                      </m:e>
                    </m:d>
                    <m:r>
                      <a:rPr lang="pt-PT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PT" dirty="0"/>
                  <a:t>from the dataset</a:t>
                </a:r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6FFA5ABE-E6EB-4919-BB4E-70AD6CF7C2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6732" y="3226119"/>
                <a:ext cx="3017516" cy="646331"/>
              </a:xfrm>
              <a:prstGeom prst="rect">
                <a:avLst/>
              </a:prstGeom>
              <a:blipFill>
                <a:blip r:embed="rId7"/>
                <a:stretch>
                  <a:fillRect t="-4717" b="-14151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672A1AD5-AD90-45D2-831E-11CB18D09AE4}"/>
              </a:ext>
            </a:extLst>
          </p:cNvPr>
          <p:cNvSpPr txBox="1"/>
          <p:nvPr/>
        </p:nvSpPr>
        <p:spPr>
          <a:xfrm>
            <a:off x="491490" y="1661360"/>
            <a:ext cx="10481299" cy="2321927"/>
          </a:xfrm>
          <a:prstGeom prst="rect">
            <a:avLst/>
          </a:prstGeom>
          <a:solidFill>
            <a:schemeClr val="accent3">
              <a:lumMod val="60000"/>
              <a:lumOff val="40000"/>
              <a:alpha val="21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pt-PT" dirty="0"/>
          </a:p>
        </p:txBody>
      </p:sp>
      <p:sp>
        <p:nvSpPr>
          <p:cNvPr id="10" name="Arrow: Curved Left 9">
            <a:extLst>
              <a:ext uri="{FF2B5EF4-FFF2-40B4-BE49-F238E27FC236}">
                <a16:creationId xmlns:a16="http://schemas.microsoft.com/office/drawing/2014/main" id="{CD954E0C-A956-43F8-A84E-362EC8A9C12A}"/>
              </a:ext>
            </a:extLst>
          </p:cNvPr>
          <p:cNvSpPr/>
          <p:nvPr/>
        </p:nvSpPr>
        <p:spPr>
          <a:xfrm>
            <a:off x="10972790" y="2376206"/>
            <a:ext cx="361960" cy="446118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91D7612-C675-4EDA-A405-8FE2E21387EF}"/>
              </a:ext>
            </a:extLst>
          </p:cNvPr>
          <p:cNvSpPr txBox="1"/>
          <p:nvPr/>
        </p:nvSpPr>
        <p:spPr>
          <a:xfrm>
            <a:off x="11345372" y="2114438"/>
            <a:ext cx="931255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PT" sz="1200" dirty="0"/>
              <a:t>Repeat M times</a:t>
            </a:r>
          </a:p>
          <a:p>
            <a:r>
              <a:rPr lang="pt-PT" sz="1200" dirty="0"/>
              <a:t>generating a new subset</a:t>
            </a:r>
          </a:p>
        </p:txBody>
      </p:sp>
      <p:pic>
        <p:nvPicPr>
          <p:cNvPr id="12" name="Content Placeholder 11" descr="A picture containing text, sky, screenshot&#10;&#10;Description automatically generated">
            <a:extLst>
              <a:ext uri="{FF2B5EF4-FFF2-40B4-BE49-F238E27FC236}">
                <a16:creationId xmlns:a16="http://schemas.microsoft.com/office/drawing/2014/main" id="{7A7FBF91-B8AF-48E3-88C7-816959D53A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8"/>
          <a:stretch>
            <a:fillRect/>
          </a:stretch>
        </p:blipFill>
        <p:spPr>
          <a:xfrm>
            <a:off x="491490" y="4525093"/>
            <a:ext cx="4909593" cy="1607307"/>
          </a:xfrm>
        </p:spPr>
      </p:pic>
      <p:pic>
        <p:nvPicPr>
          <p:cNvPr id="14" name="Picture 13" descr="Chart, scatter chart&#10;&#10;Description automatically generated">
            <a:extLst>
              <a:ext uri="{FF2B5EF4-FFF2-40B4-BE49-F238E27FC236}">
                <a16:creationId xmlns:a16="http://schemas.microsoft.com/office/drawing/2014/main" id="{21A788F4-7101-4998-87CB-B05DAF7FEAB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23354" y="4785465"/>
            <a:ext cx="5556901" cy="1086562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E4E61F5-8883-4816-B101-B6A24FEB02A2}"/>
              </a:ext>
            </a:extLst>
          </p:cNvPr>
          <p:cNvCxnSpPr>
            <a:cxnSpLocks/>
          </p:cNvCxnSpPr>
          <p:nvPr/>
        </p:nvCxnSpPr>
        <p:spPr>
          <a:xfrm flipV="1">
            <a:off x="5257511" y="5328746"/>
            <a:ext cx="102227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90FC04-2564-400D-A204-026F83310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z="1600" smtClean="0"/>
              <a:t>10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7747443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CaixaDeTexto 25">
            <a:extLst>
              <a:ext uri="{FF2B5EF4-FFF2-40B4-BE49-F238E27FC236}">
                <a16:creationId xmlns:a16="http://schemas.microsoft.com/office/drawing/2014/main" id="{478A7DA4-2264-482E-A032-449514C1FB83}"/>
              </a:ext>
            </a:extLst>
          </p:cNvPr>
          <p:cNvSpPr txBox="1"/>
          <p:nvPr/>
        </p:nvSpPr>
        <p:spPr>
          <a:xfrm>
            <a:off x="7523651" y="2114438"/>
            <a:ext cx="10077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4000" dirty="0">
              <a:latin typeface="Abadi" panose="020B0604020104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Table 13">
                <a:extLst>
                  <a:ext uri="{FF2B5EF4-FFF2-40B4-BE49-F238E27FC236}">
                    <a16:creationId xmlns:a16="http://schemas.microsoft.com/office/drawing/2014/main" id="{A58B2629-163D-4F1B-86BD-AFD2C6B5752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75128000"/>
                  </p:ext>
                </p:extLst>
              </p:nvPr>
            </p:nvGraphicFramePr>
            <p:xfrm>
              <a:off x="1489708" y="38991"/>
              <a:ext cx="9212579" cy="556666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56410">
                      <a:extLst>
                        <a:ext uri="{9D8B030D-6E8A-4147-A177-3AD203B41FA5}">
                          <a16:colId xmlns:a16="http://schemas.microsoft.com/office/drawing/2014/main" val="1103611417"/>
                        </a:ext>
                      </a:extLst>
                    </a:gridCol>
                    <a:gridCol w="4496079">
                      <a:extLst>
                        <a:ext uri="{9D8B030D-6E8A-4147-A177-3AD203B41FA5}">
                          <a16:colId xmlns:a16="http://schemas.microsoft.com/office/drawing/2014/main" val="4281615035"/>
                        </a:ext>
                      </a:extLst>
                    </a:gridCol>
                    <a:gridCol w="2118396">
                      <a:extLst>
                        <a:ext uri="{9D8B030D-6E8A-4147-A177-3AD203B41FA5}">
                          <a16:colId xmlns:a16="http://schemas.microsoft.com/office/drawing/2014/main" val="1853312911"/>
                        </a:ext>
                      </a:extLst>
                    </a:gridCol>
                    <a:gridCol w="841694">
                      <a:extLst>
                        <a:ext uri="{9D8B030D-6E8A-4147-A177-3AD203B41FA5}">
                          <a16:colId xmlns:a16="http://schemas.microsoft.com/office/drawing/2014/main" val="896958001"/>
                        </a:ext>
                      </a:extLst>
                    </a:gridCol>
                  </a:tblGrid>
                  <a:tr h="300257">
                    <a:tc>
                      <a:txBody>
                        <a:bodyPr/>
                        <a:lstStyle/>
                        <a:p>
                          <a:r>
                            <a:rPr lang="pt-PT" sz="1400" dirty="0">
                              <a:solidFill>
                                <a:schemeClr val="tx1"/>
                              </a:solidFill>
                            </a:rPr>
                            <a:t>Index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b="1" i="0" dirty="0">
                              <a:solidFill>
                                <a:schemeClr val="tx1"/>
                              </a:solidFill>
                            </a:rPr>
                            <a:t>Formula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b="1" i="0" dirty="0">
                              <a:solidFill>
                                <a:schemeClr val="tx1"/>
                              </a:solidFill>
                            </a:rPr>
                            <a:t>Range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b="1" i="0" dirty="0">
                              <a:solidFill>
                                <a:schemeClr val="tx1"/>
                              </a:solidFill>
                            </a:rPr>
                            <a:t>Rule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07919995"/>
                      </a:ext>
                    </a:extLst>
                  </a:tr>
                  <a:tr h="300257">
                    <a:tc>
                      <a:txBody>
                        <a:bodyPr/>
                        <a:lstStyle/>
                        <a:p>
                          <a:r>
                            <a:rPr lang="pt-PT" sz="1400" dirty="0">
                              <a:solidFill>
                                <a:schemeClr val="tx1"/>
                              </a:solidFill>
                            </a:rPr>
                            <a:t>Adjusted Rand [1]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lin"/>
                                    <m:ctrlPr>
                                      <a:rPr lang="pt-PT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ctrlPr>
                                          <a:rPr lang="pt-PT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PT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  <m:r>
                                          <a:rPr lang="pt-PT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pt-PT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  <m:r>
                                          <a:rPr lang="pt-PT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 −</m:t>
                                        </m:r>
                                        <m:sSub>
                                          <m:sSubPr>
                                            <m:ctrlPr>
                                              <a:rPr lang="pt-PT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PT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e>
                                          <m:sub>
                                            <m:r>
                                              <a:rPr lang="pt-PT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𝑐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num>
                                  <m:den>
                                    <m:r>
                                      <a:rPr lang="pt-PT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  <m:r>
                                      <a:rPr lang="pt-PT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− </m:t>
                                    </m:r>
                                    <m:sSub>
                                      <m:sSubPr>
                                        <m:ctrlPr>
                                          <a:rPr lang="pt-PT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PT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pt-PT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pt-PT" sz="1400" b="0" i="1" dirty="0"/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b="0" i="1" dirty="0"/>
                            <a:t>[-1,1]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b="0" i="1" dirty="0"/>
                            <a:t>max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58823035"/>
                      </a:ext>
                    </a:extLst>
                  </a:tr>
                  <a:tr h="300257">
                    <a:tc>
                      <a:txBody>
                        <a:bodyPr/>
                        <a:lstStyle/>
                        <a:p>
                          <a:r>
                            <a:rPr lang="pt-PT" sz="1400" b="0" dirty="0"/>
                            <a:t>Jaccard [2]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lin"/>
                                    <m:ctrlPr>
                                      <a:rPr lang="pt-PT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PT" sz="1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num>
                                  <m:den>
                                    <m:d>
                                      <m:dPr>
                                        <m:ctrlPr>
                                          <a:rPr lang="pt-PT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PT" sz="1400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  <m:r>
                                          <a:rPr lang="pt-PT" sz="1400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pt-PT" sz="1400" b="0" i="1" smtClean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  <m:r>
                                          <a:rPr lang="pt-PT" sz="1400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pt-PT" sz="1400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pt-PT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dirty="0"/>
                            <a:t>[0,1]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b="0" i="1" dirty="0"/>
                            <a:t>max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0710606"/>
                      </a:ext>
                    </a:extLst>
                  </a:tr>
                  <a:tr h="517755">
                    <a:tc>
                      <a:txBody>
                        <a:bodyPr/>
                        <a:lstStyle/>
                        <a:p>
                          <a:r>
                            <a:rPr lang="pt-PT" sz="1400" b="0" dirty="0"/>
                            <a:t>Fowlkes &amp; Mallows [3]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ad>
                                  <m:radPr>
                                    <m:degHide m:val="on"/>
                                    <m:ctrlPr>
                                      <a:rPr lang="pt-PT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f>
                                      <m:fPr>
                                        <m:ctrlPr>
                                          <a:rPr lang="pt-PT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pt-PT" sz="1400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num>
                                      <m:den>
                                        <m:r>
                                          <a:rPr lang="pt-PT" sz="1400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  <m:r>
                                          <a:rPr lang="pt-PT" sz="1400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pt-PT" sz="1400" b="0" i="1" smtClean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den>
                                    </m:f>
                                    <m:r>
                                      <a:rPr lang="pt-PT" sz="1400" b="0" i="1" smtClean="0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f>
                                      <m:fPr>
                                        <m:ctrlPr>
                                          <a:rPr lang="pt-PT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pt-PT" sz="1400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num>
                                      <m:den>
                                        <m:r>
                                          <a:rPr lang="pt-PT" sz="1400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  <m:r>
                                          <a:rPr lang="pt-PT" sz="1400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pt-PT" sz="1400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den>
                                    </m:f>
                                  </m:e>
                                </m:rad>
                              </m:oMath>
                            </m:oMathPara>
                          </a14:m>
                          <a:endParaRPr lang="pt-PT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dirty="0"/>
                            <a:t>[0,1]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b="0" i="1" dirty="0"/>
                            <a:t>max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11781940"/>
                      </a:ext>
                    </a:extLst>
                  </a:tr>
                  <a:tr h="586189">
                    <a:tc>
                      <a:txBody>
                        <a:bodyPr/>
                        <a:lstStyle/>
                        <a:p>
                          <a:r>
                            <a:rPr lang="pt-PT" sz="1400" b="0" dirty="0"/>
                            <a:t>Huberts [1]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pt-PT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PT" sz="1400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  <m:r>
                                      <a:rPr lang="pt-PT" sz="1400" b="0" i="1" smtClean="0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pt-PT" sz="1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pt-PT" sz="1400" b="0" i="1" smtClean="0">
                                        <a:latin typeface="Cambria Math" panose="02040503050406030204" pitchFamily="18" charset="0"/>
                                      </a:rPr>
                                      <m:t> − </m:t>
                                    </m:r>
                                    <m:d>
                                      <m:dPr>
                                        <m:ctrlPr>
                                          <a:rPr lang="pt-PT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PT" sz="1400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  <m:r>
                                          <a:rPr lang="pt-PT" sz="1400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pt-PT" sz="1400" b="0" i="1" smtClean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</m:d>
                                    <m:r>
                                      <a:rPr lang="pt-PT" sz="1400" b="0" i="1" smtClean="0">
                                        <a:latin typeface="Cambria Math" panose="02040503050406030204" pitchFamily="18" charset="0"/>
                                      </a:rPr>
                                      <m:t>.(</m:t>
                                    </m:r>
                                    <m:r>
                                      <a:rPr lang="pt-PT" sz="1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pt-PT" sz="14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pt-PT" sz="1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  <m:r>
                                      <a:rPr lang="pt-PT" sz="14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pt-PT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d>
                                          <m:dPr>
                                            <m:ctrlPr>
                                              <a:rPr lang="pt-PT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pt-PT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  <m:r>
                                              <a:rPr lang="pt-PT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pt-PT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e>
                                        </m:d>
                                        <m:r>
                                          <a:rPr lang="pt-PT" sz="1400" b="0" i="1" smtClean="0">
                                            <a:latin typeface="Cambria Math" panose="02040503050406030204" pitchFamily="18" charset="0"/>
                                          </a:rPr>
                                          <m:t>.</m:t>
                                        </m:r>
                                        <m:d>
                                          <m:dPr>
                                            <m:ctrlPr>
                                              <a:rPr lang="pt-PT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pt-PT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  <m:r>
                                              <a:rPr lang="pt-PT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pt-PT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𝑐</m:t>
                                            </m:r>
                                          </m:e>
                                        </m:d>
                                        <m:r>
                                          <a:rPr lang="pt-PT" sz="1400" b="0" i="1" smtClean="0">
                                            <a:latin typeface="Cambria Math" panose="02040503050406030204" pitchFamily="18" charset="0"/>
                                          </a:rPr>
                                          <m:t>.</m:t>
                                        </m:r>
                                        <m:d>
                                          <m:dPr>
                                            <m:ctrlPr>
                                              <a:rPr lang="pt-PT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pt-PT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𝑑</m:t>
                                            </m:r>
                                            <m:r>
                                              <a:rPr lang="pt-PT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pt-PT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e>
                                        </m:d>
                                        <m:r>
                                          <a:rPr lang="pt-PT" sz="1400" b="0" i="1" smtClean="0">
                                            <a:latin typeface="Cambria Math" panose="02040503050406030204" pitchFamily="18" charset="0"/>
                                          </a:rPr>
                                          <m:t>.(</m:t>
                                        </m:r>
                                        <m:r>
                                          <a:rPr lang="pt-PT" sz="1400" b="0" i="1" smtClean="0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  <m:r>
                                          <a:rPr lang="pt-PT" sz="1400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pt-PT" sz="1400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  <m:r>
                                          <a:rPr lang="pt-PT" sz="1400" b="0" i="1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</m:rad>
                                  </m:den>
                                </m:f>
                              </m:oMath>
                            </m:oMathPara>
                          </a14:m>
                          <a:endParaRPr lang="pt-PT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dirty="0"/>
                            <a:t>(-1,1]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b="0" i="1" dirty="0"/>
                            <a:t>max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46658020"/>
                      </a:ext>
                    </a:extLst>
                  </a:tr>
                  <a:tr h="532330">
                    <a:tc>
                      <a:txBody>
                        <a:bodyPr/>
                        <a:lstStyle/>
                        <a:p>
                          <a:r>
                            <a:rPr lang="pt-PT" sz="1400" b="0" dirty="0"/>
                            <a:t>Adjusted</a:t>
                          </a:r>
                          <a:r>
                            <a:rPr lang="pt-PT" sz="1400" b="1" dirty="0"/>
                            <a:t> </a:t>
                          </a:r>
                          <a:r>
                            <a:rPr lang="pt-PT" sz="1400" b="0" dirty="0"/>
                            <a:t>Wallace [4]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pt-PT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f>
                                      <m:fPr>
                                        <m:type m:val="lin"/>
                                        <m:ctrlPr>
                                          <a:rPr lang="pt-PT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pt-PT" sz="1400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num>
                                      <m:den>
                                        <m:d>
                                          <m:dPr>
                                            <m:ctrlPr>
                                              <a:rPr lang="pt-PT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pt-PT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  <m:r>
                                              <a:rPr lang="pt-PT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pt-PT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e>
                                        </m:d>
                                        <m:r>
                                          <a:rPr lang="pt-PT" sz="1400" b="0" i="1" smtClean="0">
                                            <a:latin typeface="Cambria Math" panose="02040503050406030204" pitchFamily="18" charset="0"/>
                                          </a:rPr>
                                          <m:t> −1 −</m:t>
                                        </m:r>
                                        <m:sSub>
                                          <m:sSubPr>
                                            <m:ctrlPr>
                                              <a:rPr lang="pt-PT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PT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𝑆𝐼𝐷</m:t>
                                            </m:r>
                                          </m:e>
                                          <m:sub>
                                            <m:r>
                                              <a:rPr lang="pt-PT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𝑃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num>
                                  <m:den>
                                    <m:r>
                                      <a:rPr lang="pt-PT" sz="1400" b="0" i="1" smtClean="0">
                                        <a:latin typeface="Cambria Math" panose="02040503050406030204" pitchFamily="18" charset="0"/>
                                      </a:rPr>
                                      <m:t>1 −</m:t>
                                    </m:r>
                                    <m:sSub>
                                      <m:sSubPr>
                                        <m:ctrlPr>
                                          <a:rPr lang="pt-PT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PT" sz="1400" b="0" i="1" smtClean="0">
                                            <a:latin typeface="Cambria Math" panose="02040503050406030204" pitchFamily="18" charset="0"/>
                                          </a:rPr>
                                          <m:t>𝑆𝐼𝐷</m:t>
                                        </m:r>
                                      </m:e>
                                      <m:sub>
                                        <m:r>
                                          <a:rPr lang="pt-PT" sz="1400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pt-PT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dirty="0"/>
                            <a:t>[-1,1]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b="0" i="1" dirty="0"/>
                            <a:t>max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7188834"/>
                      </a:ext>
                    </a:extLst>
                  </a:tr>
                  <a:tr h="300257">
                    <a:tc>
                      <a:txBody>
                        <a:bodyPr/>
                        <a:lstStyle/>
                        <a:p>
                          <a:r>
                            <a:rPr lang="pt-PT" sz="1400" b="0" dirty="0"/>
                            <a:t>F-Measure [5]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lin"/>
                                    <m:ctrlPr>
                                      <a:rPr lang="pt-PT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PT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pt-PT" sz="1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num>
                                  <m:den>
                                    <m:d>
                                      <m:dPr>
                                        <m:ctrlPr>
                                          <a:rPr lang="pt-PT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PT" sz="1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pt-PT" sz="1400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  <m:r>
                                          <a:rPr lang="pt-PT" sz="1400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pt-PT" sz="1400" b="0" i="1" smtClean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  <m:r>
                                          <a:rPr lang="pt-PT" sz="1400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pt-PT" sz="1400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pt-PT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dirty="0"/>
                            <a:t>(0,1]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b="0" i="1" dirty="0"/>
                            <a:t>max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50196530"/>
                      </a:ext>
                    </a:extLst>
                  </a:tr>
                  <a:tr h="488417">
                    <a:tc>
                      <a:txBody>
                        <a:bodyPr/>
                        <a:lstStyle/>
                        <a:p>
                          <a:r>
                            <a:rPr lang="pt-PT" sz="1400" b="0" dirty="0"/>
                            <a:t>Kulczynski [6]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pt-PT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PT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pt-PT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pt-PT" sz="1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>
                                  <m:fPr>
                                    <m:ctrlPr>
                                      <a:rPr lang="pt-PT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PT" sz="1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num>
                                  <m:den>
                                    <m:r>
                                      <a:rPr lang="pt-PT" sz="1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pt-PT" sz="14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pt-PT" sz="1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den>
                                </m:f>
                                <m:r>
                                  <a:rPr lang="pt-PT" sz="1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pt-PT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PT" sz="1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num>
                                  <m:den>
                                    <m:r>
                                      <a:rPr lang="pt-PT" sz="1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pt-PT" sz="14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pt-PT" sz="14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den>
                                </m:f>
                                <m:r>
                                  <a:rPr lang="pt-PT" sz="1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pt-PT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dirty="0"/>
                            <a:t>(0,1]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b="0" i="1" dirty="0"/>
                            <a:t>max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34984709"/>
                      </a:ext>
                    </a:extLst>
                  </a:tr>
                  <a:tr h="300257">
                    <a:tc>
                      <a:txBody>
                        <a:bodyPr/>
                        <a:lstStyle/>
                        <a:p>
                          <a:r>
                            <a:rPr lang="pt-PT" sz="1400" b="0" dirty="0"/>
                            <a:t>Phi [7]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lin"/>
                                    <m:ctrlPr>
                                      <a:rPr lang="pt-PT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PT" sz="1400" b="0" i="1" smtClean="0">
                                        <a:latin typeface="Cambria Math" panose="02040503050406030204" pitchFamily="18" charset="0"/>
                                      </a:rPr>
                                      <m:t>𝑎𝑑</m:t>
                                    </m:r>
                                    <m:r>
                                      <a:rPr lang="pt-PT" sz="1400" b="0" i="1" smtClean="0">
                                        <a:latin typeface="Cambria Math" panose="02040503050406030204" pitchFamily="18" charset="0"/>
                                      </a:rPr>
                                      <m:t> −</m:t>
                                    </m:r>
                                    <m:r>
                                      <a:rPr lang="pt-PT" sz="1400" b="0" i="1" smtClean="0">
                                        <a:latin typeface="Cambria Math" panose="02040503050406030204" pitchFamily="18" charset="0"/>
                                      </a:rPr>
                                      <m:t>𝑏𝑐</m:t>
                                    </m:r>
                                  </m:num>
                                  <m:den>
                                    <m:d>
                                      <m:dPr>
                                        <m:ctrlPr>
                                          <a:rPr lang="pt-PT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PT" sz="1400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  <m:r>
                                          <a:rPr lang="pt-PT" sz="1400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pt-PT" sz="1400" b="0" i="1" smtClean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</m:d>
                                    <m:r>
                                      <a:rPr lang="pt-PT" sz="14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pt-PT" sz="1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pt-PT" sz="14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pt-PT" sz="1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  <m:r>
                                      <a:rPr lang="pt-PT" sz="1400" b="0" i="1" smtClean="0">
                                        <a:latin typeface="Cambria Math" panose="02040503050406030204" pitchFamily="18" charset="0"/>
                                      </a:rPr>
                                      <m:t>)(</m:t>
                                    </m:r>
                                    <m:r>
                                      <a:rPr lang="pt-PT" sz="14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pt-PT" sz="14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pt-PT" sz="14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pt-PT" sz="1400" b="0" i="1" smtClean="0">
                                        <a:latin typeface="Cambria Math" panose="02040503050406030204" pitchFamily="18" charset="0"/>
                                      </a:rPr>
                                      <m:t>)(</m:t>
                                    </m:r>
                                    <m:r>
                                      <a:rPr lang="pt-PT" sz="1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  <m:r>
                                      <a:rPr lang="pt-PT" sz="14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pt-PT" sz="14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pt-PT" sz="14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pt-PT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dirty="0"/>
                            <a:t>(-1,1]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b="0" i="1" dirty="0"/>
                            <a:t>max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79325927"/>
                      </a:ext>
                    </a:extLst>
                  </a:tr>
                  <a:tr h="300257">
                    <a:tc>
                      <a:txBody>
                        <a:bodyPr/>
                        <a:lstStyle/>
                        <a:p>
                          <a:r>
                            <a:rPr lang="pt-PT" sz="1400" b="0" dirty="0"/>
                            <a:t>Rogers-Tanimoto [7]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lin"/>
                                    <m:ctrlPr>
                                      <a:rPr lang="pt-PT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PT" sz="1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pt-PT" sz="14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pt-PT" sz="14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num>
                                  <m:den>
                                    <m:d>
                                      <m:dPr>
                                        <m:ctrlPr>
                                          <a:rPr lang="pt-PT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PT" sz="1400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  <m:r>
                                          <a:rPr lang="pt-PT" sz="1400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pt-PT" sz="1400" b="0" i="1" smtClean="0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  <m:r>
                                          <a:rPr lang="pt-PT" sz="1400" b="0" i="1" smtClean="0">
                                            <a:latin typeface="Cambria Math" panose="02040503050406030204" pitchFamily="18" charset="0"/>
                                          </a:rPr>
                                          <m:t>+2(</m:t>
                                        </m:r>
                                        <m:r>
                                          <a:rPr lang="pt-PT" sz="1400" b="0" i="1" smtClean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  <m:r>
                                          <a:rPr lang="pt-PT" sz="1400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pt-PT" sz="1400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  <m:r>
                                          <a:rPr lang="pt-PT" sz="1400" b="0" i="1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pt-PT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dirty="0"/>
                            <a:t>(0,1]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b="0" i="1" dirty="0"/>
                            <a:t>max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47001768"/>
                      </a:ext>
                    </a:extLst>
                  </a:tr>
                  <a:tr h="300257">
                    <a:tc>
                      <a:txBody>
                        <a:bodyPr/>
                        <a:lstStyle/>
                        <a:p>
                          <a:r>
                            <a:rPr lang="pt-PT" sz="1400" b="0" dirty="0"/>
                            <a:t>Sokal-Sneath [7]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lin"/>
                                    <m:ctrlPr>
                                      <a:rPr lang="pt-PT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PT" sz="1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num>
                                  <m:den>
                                    <m:d>
                                      <m:dPr>
                                        <m:ctrlPr>
                                          <a:rPr lang="pt-PT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PT" sz="1400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  <m:r>
                                          <a:rPr lang="pt-PT" sz="1400" b="0" i="1" smtClean="0">
                                            <a:latin typeface="Cambria Math" panose="02040503050406030204" pitchFamily="18" charset="0"/>
                                          </a:rPr>
                                          <m:t>+2(</m:t>
                                        </m:r>
                                        <m:r>
                                          <a:rPr lang="pt-PT" sz="1400" b="0" i="1" smtClean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  <m:r>
                                          <a:rPr lang="pt-PT" sz="1400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pt-PT" sz="1400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  <m:r>
                                          <a:rPr lang="pt-PT" sz="1400" b="0" i="1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pt-PT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dirty="0"/>
                            <a:t>(0,1]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b="0" i="1" dirty="0"/>
                            <a:t>max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3980705"/>
                      </a:ext>
                    </a:extLst>
                  </a:tr>
                  <a:tr h="623908">
                    <a:tc>
                      <a:txBody>
                        <a:bodyPr/>
                        <a:lstStyle/>
                        <a:p>
                          <a:r>
                            <a:rPr lang="pt-PT" sz="1400" b="0" dirty="0"/>
                            <a:t>Variation of Information [8]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PT" sz="1400" b="0" i="1" smtClean="0">
                                    <a:latin typeface="Cambria Math" panose="02040503050406030204" pitchFamily="18" charset="0"/>
                                  </a:rPr>
                                  <m:t>− </m:t>
                                </m:r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pt-PT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pt-PT" sz="1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pt-PT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PT" sz="1400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pt-PT" sz="14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func>
                                      <m:funcPr>
                                        <m:ctrlPr>
                                          <a:rPr lang="pt-PT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pt-PT" sz="1400" b="0" i="0" smtClean="0"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fName>
                                      <m:e>
                                        <m:sSub>
                                          <m:sSubPr>
                                            <m:ctrlPr>
                                              <a:rPr lang="pt-PT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PT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pt-PT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pt-PT" sz="1400" b="0" i="1" smtClean="0">
                                            <a:latin typeface="Cambria Math" panose="02040503050406030204" pitchFamily="18" charset="0"/>
                                          </a:rPr>
                                          <m:t> −</m:t>
                                        </m:r>
                                        <m:nary>
                                          <m:naryPr>
                                            <m:chr m:val="∑"/>
                                            <m:supHide m:val="on"/>
                                            <m:ctrlPr>
                                              <a:rPr lang="pt-PT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naryPr>
                                          <m:sub>
                                            <m:r>
                                              <a:rPr lang="pt-PT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  <m:sup/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pt-PT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pt-PT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𝑝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pt-PT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</m:sub>
                                            </m:sSub>
                                            <m:func>
                                              <m:funcPr>
                                                <m:ctrlPr>
                                                  <a:rPr lang="pt-PT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uncPr>
                                              <m:fName>
                                                <m:r>
                                                  <m:rPr>
                                                    <m:sty m:val="p"/>
                                                  </m:rPr>
                                                  <a:rPr lang="pt-PT" sz="1400" b="0" i="0" smtClean="0">
                                                    <a:latin typeface="Cambria Math" panose="02040503050406030204" pitchFamily="18" charset="0"/>
                                                  </a:rPr>
                                                  <m:t>log</m:t>
                                                </m:r>
                                              </m:fName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pt-PT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pt-PT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𝑝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pt-PT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𝑗</m:t>
                                                    </m:r>
                                                  </m:sub>
                                                </m:sSub>
                                                <m:r>
                                                  <a:rPr lang="pt-PT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 −2</m:t>
                                                </m:r>
                                                <m:nary>
                                                  <m:naryPr>
                                                    <m:chr m:val="∑"/>
                                                    <m:supHide m:val="on"/>
                                                    <m:ctrlPr>
                                                      <a:rPr lang="pt-PT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naryPr>
                                                  <m:sub>
                                                    <m:r>
                                                      <m:rPr>
                                                        <m:brk m:alnAt="7"/>
                                                      </m:rPr>
                                                      <a:rPr lang="pt-PT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𝑖</m:t>
                                                    </m:r>
                                                  </m:sub>
                                                  <m:sup/>
                                                  <m:e>
                                                    <m:nary>
                                                      <m:naryPr>
                                                        <m:chr m:val="∑"/>
                                                        <m:supHide m:val="on"/>
                                                        <m:ctrlPr>
                                                          <a:rPr lang="pt-PT" sz="1400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naryPr>
                                                      <m:sub>
                                                        <m:r>
                                                          <m:rPr>
                                                            <m:brk m:alnAt="7"/>
                                                          </m:rPr>
                                                          <a:rPr lang="pt-PT" sz="1400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𝑗</m:t>
                                                        </m:r>
                                                      </m:sub>
                                                      <m:sup/>
                                                      <m:e>
                                                        <m:sSub>
                                                          <m:sSubPr>
                                                            <m:ctrlPr>
                                                              <a:rPr lang="pt-PT" sz="1400" b="0" i="1" smtClean="0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sSubPr>
                                                          <m:e>
                                                            <m:r>
                                                              <a:rPr lang="pt-PT" sz="1400" b="0" i="1" smtClean="0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𝑝</m:t>
                                                            </m:r>
                                                          </m:e>
                                                          <m:sub>
                                                            <m:r>
                                                              <a:rPr lang="pt-PT" sz="1400" b="0" i="1" smtClean="0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𝑖𝑗</m:t>
                                                            </m:r>
                                                          </m:sub>
                                                        </m:sSub>
                                                        <m:func>
                                                          <m:funcPr>
                                                            <m:ctrlPr>
                                                              <a:rPr lang="pt-PT" sz="1400" b="0" i="1" smtClean="0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funcPr>
                                                          <m:fName>
                                                            <m:r>
                                                              <m:rPr>
                                                                <m:sty m:val="p"/>
                                                              </m:rPr>
                                                              <a:rPr lang="pt-PT" sz="1400" b="0" i="0" smtClean="0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log</m:t>
                                                            </m:r>
                                                          </m:fName>
                                                          <m:e>
                                                            <m:f>
                                                              <m:fPr>
                                                                <m:ctrlPr>
                                                                  <a:rPr lang="pt-PT" sz="1400" b="0" i="1" smtClean="0">
                                                                    <a:latin typeface="Cambria Math" panose="02040503050406030204" pitchFamily="18" charset="0"/>
                                                                  </a:rPr>
                                                                </m:ctrlPr>
                                                              </m:fPr>
                                                              <m:num>
                                                                <m:sSub>
                                                                  <m:sSubPr>
                                                                    <m:ctrlPr>
                                                                      <a:rPr lang="pt-PT" sz="1400" b="0" i="1" smtClean="0">
                                                                        <a:latin typeface="Cambria Math" panose="02040503050406030204" pitchFamily="18" charset="0"/>
                                                                      </a:rPr>
                                                                    </m:ctrlPr>
                                                                  </m:sSubPr>
                                                                  <m:e>
                                                                    <m:r>
                                                                      <a:rPr lang="pt-PT" sz="1400" b="0" i="1" smtClean="0">
                                                                        <a:latin typeface="Cambria Math" panose="02040503050406030204" pitchFamily="18" charset="0"/>
                                                                      </a:rPr>
                                                                      <m:t>𝑝</m:t>
                                                                    </m:r>
                                                                  </m:e>
                                                                  <m:sub>
                                                                    <m:r>
                                                                      <a:rPr lang="pt-PT" sz="1400" b="0" i="1" smtClean="0">
                                                                        <a:latin typeface="Cambria Math" panose="02040503050406030204" pitchFamily="18" charset="0"/>
                                                                      </a:rPr>
                                                                      <m:t>𝑖𝑗</m:t>
                                                                    </m:r>
                                                                  </m:sub>
                                                                </m:sSub>
                                                              </m:num>
                                                              <m:den>
                                                                <m:sSub>
                                                                  <m:sSubPr>
                                                                    <m:ctrlPr>
                                                                      <a:rPr lang="pt-PT" sz="1400" b="0" i="1" smtClean="0">
                                                                        <a:latin typeface="Cambria Math" panose="02040503050406030204" pitchFamily="18" charset="0"/>
                                                                      </a:rPr>
                                                                    </m:ctrlPr>
                                                                  </m:sSubPr>
                                                                  <m:e>
                                                                    <m:r>
                                                                      <a:rPr lang="pt-PT" sz="1400" b="0" i="1" smtClean="0">
                                                                        <a:latin typeface="Cambria Math" panose="02040503050406030204" pitchFamily="18" charset="0"/>
                                                                      </a:rPr>
                                                                      <m:t>𝑝</m:t>
                                                                    </m:r>
                                                                  </m:e>
                                                                  <m:sub>
                                                                    <m:r>
                                                                      <a:rPr lang="pt-PT" sz="1400" b="0" i="1" smtClean="0">
                                                                        <a:latin typeface="Cambria Math" panose="02040503050406030204" pitchFamily="18" charset="0"/>
                                                                      </a:rPr>
                                                                      <m:t>𝑖</m:t>
                                                                    </m:r>
                                                                  </m:sub>
                                                                </m:sSub>
                                                                <m:sSub>
                                                                  <m:sSubPr>
                                                                    <m:ctrlPr>
                                                                      <a:rPr lang="pt-PT" sz="1400" b="0" i="1" smtClean="0">
                                                                        <a:latin typeface="Cambria Math" panose="02040503050406030204" pitchFamily="18" charset="0"/>
                                                                      </a:rPr>
                                                                    </m:ctrlPr>
                                                                  </m:sSubPr>
                                                                  <m:e>
                                                                    <m:r>
                                                                      <a:rPr lang="pt-PT" sz="1400" b="0" i="1" smtClean="0">
                                                                        <a:latin typeface="Cambria Math" panose="02040503050406030204" pitchFamily="18" charset="0"/>
                                                                      </a:rPr>
                                                                      <m:t>𝑝</m:t>
                                                                    </m:r>
                                                                  </m:e>
                                                                  <m:sub>
                                                                    <m:r>
                                                                      <a:rPr lang="pt-PT" sz="1400" b="0" i="1" smtClean="0">
                                                                        <a:latin typeface="Cambria Math" panose="02040503050406030204" pitchFamily="18" charset="0"/>
                                                                      </a:rPr>
                                                                      <m:t>𝑗</m:t>
                                                                    </m:r>
                                                                  </m:sub>
                                                                </m:sSub>
                                                              </m:den>
                                                            </m:f>
                                                          </m:e>
                                                        </m:func>
                                                      </m:e>
                                                    </m:nary>
                                                  </m:e>
                                                </m:nary>
                                              </m:e>
                                            </m:func>
                                          </m:e>
                                        </m:nary>
                                      </m:e>
                                    </m:func>
                                  </m:e>
                                </m:nary>
                              </m:oMath>
                            </m:oMathPara>
                          </a14:m>
                          <a:endParaRPr lang="pt-PT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dirty="0"/>
                            <a:t>[0,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pt-PT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nor/>
                                    </m:rPr>
                                    <a:rPr lang="pt-PT" sz="1400" dirty="0" smtClean="0"/>
                                    <m:t>2</m:t>
                                  </m:r>
                                  <m:func>
                                    <m:funcPr>
                                      <m:ctrlPr>
                                        <a:rPr lang="pt-PT" sz="1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pt-PT" sz="1400" i="0" smtClean="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pt-PT" sz="1400" b="0" i="0" smtClean="0">
                                          <a:latin typeface="Cambria Math" panose="02040503050406030204" pitchFamily="18" charset="0"/>
                                        </a:rPr>
                                        <m:t>max</m:t>
                                      </m:r>
                                      <m:r>
                                        <a:rPr lang="pt-PT" sz="1400" b="0" i="1" smtClean="0">
                                          <a:latin typeface="Cambria Math" panose="02040503050406030204" pitchFamily="18" charset="0"/>
                                        </a:rPr>
                                        <m:t>⁡(</m:t>
                                      </m:r>
                                      <m:r>
                                        <a:rPr lang="pt-PT" sz="1400" b="0" i="1" smtClean="0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  <m:r>
                                        <a:rPr lang="pt-PT" sz="1400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p>
                                        <m:sSupPr>
                                          <m:ctrlPr>
                                            <a:rPr lang="pt-PT" sz="1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PT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𝐾</m:t>
                                          </m:r>
                                        </m:e>
                                        <m:sup>
                                          <m:r>
                                            <a:rPr lang="pt-PT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pt-PT" sz="1400" b="0" i="1" smtClean="0">
                                          <a:latin typeface="Cambria Math" panose="02040503050406030204" pitchFamily="18" charset="0"/>
                                        </a:rPr>
                                        <m:t>)]</m:t>
                                      </m:r>
                                    </m:e>
                                  </m:func>
                                </m:e>
                                <m:sup>
                                  <m:r>
                                    <a:rPr lang="pt-PT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endParaRPr lang="pt-PT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b="0" i="1" dirty="0"/>
                            <a:t>min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44997196"/>
                      </a:ext>
                    </a:extLst>
                  </a:tr>
                  <a:tr h="633291">
                    <a:tc>
                      <a:txBody>
                        <a:bodyPr/>
                        <a:lstStyle/>
                        <a:p>
                          <a:r>
                            <a:rPr lang="pt-PT" sz="1400" b="0" dirty="0"/>
                            <a:t>Van Dongen [9]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pt-PT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PT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pt-PT" sz="1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pt-PT" sz="1400" b="0" i="1" smtClean="0">
                                        <a:latin typeface="Cambria Math" panose="02040503050406030204" pitchFamily="18" charset="0"/>
                                      </a:rPr>
                                      <m:t> − </m:t>
                                    </m:r>
                                    <m:nary>
                                      <m:naryPr>
                                        <m:chr m:val="∑"/>
                                        <m:supHide m:val="on"/>
                                        <m:ctrlPr>
                                          <a:rPr lang="pt-PT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pt-PT" sz="14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/>
                                      <m:e>
                                        <m:sSub>
                                          <m:sSubPr>
                                            <m:ctrlPr>
                                              <a:rPr lang="pt-PT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PT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𝑚𝑎𝑥</m:t>
                                            </m:r>
                                          </m:e>
                                          <m:sub>
                                            <m:r>
                                              <a:rPr lang="pt-PT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pt-PT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PT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e>
                                          <m:sub>
                                            <m:r>
                                              <a:rPr lang="pt-PT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𝑖𝑗</m:t>
                                            </m:r>
                                          </m:sub>
                                        </m:sSub>
                                      </m:e>
                                    </m:nary>
                                    <m:r>
                                      <a:rPr lang="pt-PT" sz="1400" b="0" i="1" smtClean="0">
                                        <a:latin typeface="Cambria Math" panose="02040503050406030204" pitchFamily="18" charset="0"/>
                                      </a:rPr>
                                      <m:t>  − </m:t>
                                    </m:r>
                                    <m:nary>
                                      <m:naryPr>
                                        <m:chr m:val="∑"/>
                                        <m:supHide m:val="on"/>
                                        <m:ctrlPr>
                                          <a:rPr lang="pt-PT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pt-PT" sz="1400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  <m:sup/>
                                      <m:e>
                                        <m:sSub>
                                          <m:sSubPr>
                                            <m:ctrlPr>
                                              <a:rPr lang="pt-PT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PT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𝑚𝑎𝑥</m:t>
                                            </m:r>
                                          </m:e>
                                          <m:sub>
                                            <m:r>
                                              <a:rPr lang="pt-PT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pt-PT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PT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e>
                                          <m:sub>
                                            <m:r>
                                              <a:rPr lang="pt-PT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𝑖𝑗</m:t>
                                            </m:r>
                                          </m:sub>
                                        </m:sSub>
                                        <m:r>
                                          <a:rPr lang="pt-PT" sz="1400" b="0" i="1" smtClean="0">
                                            <a:latin typeface="Cambria Math" panose="02040503050406030204" pitchFamily="18" charset="0"/>
                                          </a:rPr>
                                          <m:t>  </m:t>
                                        </m:r>
                                      </m:e>
                                    </m:nary>
                                  </m:e>
                                </m:d>
                                <m:r>
                                  <a:rPr lang="pt-PT" sz="1400" b="0" i="1" smtClean="0">
                                    <a:latin typeface="Cambria Math" panose="02040503050406030204" pitchFamily="18" charset="0"/>
                                  </a:rPr>
                                  <m:t>/2</m:t>
                                </m:r>
                                <m:r>
                                  <a:rPr lang="pt-PT" sz="1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pt-PT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dirty="0"/>
                            <a:t>[0,1)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b="0" i="1" dirty="0"/>
                            <a:t>min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3443066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Table 13">
                <a:extLst>
                  <a:ext uri="{FF2B5EF4-FFF2-40B4-BE49-F238E27FC236}">
                    <a16:creationId xmlns:a16="http://schemas.microsoft.com/office/drawing/2014/main" id="{A58B2629-163D-4F1B-86BD-AFD2C6B5752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75128000"/>
                  </p:ext>
                </p:extLst>
              </p:nvPr>
            </p:nvGraphicFramePr>
            <p:xfrm>
              <a:off x="1489708" y="38991"/>
              <a:ext cx="9212579" cy="556666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56410">
                      <a:extLst>
                        <a:ext uri="{9D8B030D-6E8A-4147-A177-3AD203B41FA5}">
                          <a16:colId xmlns:a16="http://schemas.microsoft.com/office/drawing/2014/main" val="1103611417"/>
                        </a:ext>
                      </a:extLst>
                    </a:gridCol>
                    <a:gridCol w="4496079">
                      <a:extLst>
                        <a:ext uri="{9D8B030D-6E8A-4147-A177-3AD203B41FA5}">
                          <a16:colId xmlns:a16="http://schemas.microsoft.com/office/drawing/2014/main" val="4281615035"/>
                        </a:ext>
                      </a:extLst>
                    </a:gridCol>
                    <a:gridCol w="2118396">
                      <a:extLst>
                        <a:ext uri="{9D8B030D-6E8A-4147-A177-3AD203B41FA5}">
                          <a16:colId xmlns:a16="http://schemas.microsoft.com/office/drawing/2014/main" val="1853312911"/>
                        </a:ext>
                      </a:extLst>
                    </a:gridCol>
                    <a:gridCol w="841694">
                      <a:extLst>
                        <a:ext uri="{9D8B030D-6E8A-4147-A177-3AD203B41FA5}">
                          <a16:colId xmlns:a16="http://schemas.microsoft.com/office/drawing/2014/main" val="896958001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r>
                            <a:rPr lang="pt-PT" sz="1400" dirty="0">
                              <a:solidFill>
                                <a:schemeClr val="tx1"/>
                              </a:solidFill>
                            </a:rPr>
                            <a:t>Index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b="1" i="0" dirty="0">
                              <a:solidFill>
                                <a:schemeClr val="tx1"/>
                              </a:solidFill>
                            </a:rPr>
                            <a:t>Formula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b="1" i="0" dirty="0">
                              <a:solidFill>
                                <a:schemeClr val="tx1"/>
                              </a:solidFill>
                            </a:rPr>
                            <a:t>Range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b="1" i="0" dirty="0">
                              <a:solidFill>
                                <a:schemeClr val="tx1"/>
                              </a:solidFill>
                            </a:rPr>
                            <a:t>Rule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07919995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r>
                            <a:rPr lang="pt-PT" sz="1400" dirty="0">
                              <a:solidFill>
                                <a:schemeClr val="tx1"/>
                              </a:solidFill>
                            </a:rPr>
                            <a:t>Adjusted Rand [1]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>
                        <a:blipFill>
                          <a:blip r:embed="rId3"/>
                          <a:stretch>
                            <a:fillRect l="-39160" t="-102000" r="-66396" b="-195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b="0" i="1" dirty="0"/>
                            <a:t>[-1,1]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b="0" i="1" dirty="0"/>
                            <a:t>max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58823035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r>
                            <a:rPr lang="pt-PT" sz="1400" b="0" dirty="0"/>
                            <a:t>Jaccard [2]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>
                        <a:blipFill>
                          <a:blip r:embed="rId3"/>
                          <a:stretch>
                            <a:fillRect l="-39160" t="-202000" r="-66396" b="-185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dirty="0"/>
                            <a:t>[0,1]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b="0" i="1" dirty="0"/>
                            <a:t>max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0710606"/>
                      </a:ext>
                    </a:extLst>
                  </a:tr>
                  <a:tr h="525590">
                    <a:tc>
                      <a:txBody>
                        <a:bodyPr/>
                        <a:lstStyle/>
                        <a:p>
                          <a:r>
                            <a:rPr lang="pt-PT" sz="1400" b="0" dirty="0"/>
                            <a:t>Fowlkes &amp; Mallows [3]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>
                        <a:blipFill>
                          <a:blip r:embed="rId3"/>
                          <a:stretch>
                            <a:fillRect l="-39160" t="-175581" r="-66396" b="-9779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dirty="0"/>
                            <a:t>[0,1]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b="0" i="1" dirty="0"/>
                            <a:t>max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11781940"/>
                      </a:ext>
                    </a:extLst>
                  </a:tr>
                  <a:tr h="595059">
                    <a:tc>
                      <a:txBody>
                        <a:bodyPr/>
                        <a:lstStyle/>
                        <a:p>
                          <a:r>
                            <a:rPr lang="pt-PT" sz="1400" b="0" dirty="0"/>
                            <a:t>Huberts [1]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>
                        <a:blipFill>
                          <a:blip r:embed="rId3"/>
                          <a:stretch>
                            <a:fillRect l="-39160" t="-241837" r="-66396" b="-7581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dirty="0"/>
                            <a:t>(-1,1]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b="0" i="1" dirty="0"/>
                            <a:t>max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46658020"/>
                      </a:ext>
                    </a:extLst>
                  </a:tr>
                  <a:tr h="540385">
                    <a:tc>
                      <a:txBody>
                        <a:bodyPr/>
                        <a:lstStyle/>
                        <a:p>
                          <a:r>
                            <a:rPr lang="pt-PT" sz="1400" b="0" dirty="0"/>
                            <a:t>Adjusted</a:t>
                          </a:r>
                          <a:r>
                            <a:rPr lang="pt-PT" sz="1400" b="1" dirty="0"/>
                            <a:t> </a:t>
                          </a:r>
                          <a:r>
                            <a:rPr lang="pt-PT" sz="1400" b="0" dirty="0"/>
                            <a:t>Wallace [4]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>
                        <a:blipFill>
                          <a:blip r:embed="rId3"/>
                          <a:stretch>
                            <a:fillRect l="-39160" t="-376404" r="-66396" b="-7348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dirty="0"/>
                            <a:t>[-1,1]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b="0" i="1" dirty="0"/>
                            <a:t>max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7188834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r>
                            <a:rPr lang="pt-PT" sz="1400" b="0" dirty="0"/>
                            <a:t>F-Measure [5]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>
                        <a:blipFill>
                          <a:blip r:embed="rId3"/>
                          <a:stretch>
                            <a:fillRect l="-39160" t="-848000" r="-66396" b="-120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dirty="0"/>
                            <a:t>(0,1]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b="0" i="1" dirty="0"/>
                            <a:t>max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50196530"/>
                      </a:ext>
                    </a:extLst>
                  </a:tr>
                  <a:tr h="495808">
                    <a:tc>
                      <a:txBody>
                        <a:bodyPr/>
                        <a:lstStyle/>
                        <a:p>
                          <a:r>
                            <a:rPr lang="pt-PT" sz="1400" b="0" dirty="0"/>
                            <a:t>Kulczynski [6]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>
                        <a:blipFill>
                          <a:blip r:embed="rId3"/>
                          <a:stretch>
                            <a:fillRect l="-39160" t="-585185" r="-66396" b="-6456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dirty="0"/>
                            <a:t>(0,1]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b="0" i="1" dirty="0"/>
                            <a:t>max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3498470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r>
                            <a:rPr lang="pt-PT" sz="1400" b="0" dirty="0"/>
                            <a:t>Phi [7]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>
                        <a:blipFill>
                          <a:blip r:embed="rId3"/>
                          <a:stretch>
                            <a:fillRect l="-39160" t="-1110000" r="-66396" b="-946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dirty="0"/>
                            <a:t>(-1,1]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b="0" i="1" dirty="0"/>
                            <a:t>max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79325927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r>
                            <a:rPr lang="pt-PT" sz="1400" b="0" dirty="0"/>
                            <a:t>Rogers-Tanimoto [7]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>
                        <a:blipFill>
                          <a:blip r:embed="rId3"/>
                          <a:stretch>
                            <a:fillRect l="-39160" t="-1210000" r="-66396" b="-846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dirty="0"/>
                            <a:t>(0,1]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b="0" i="1" dirty="0"/>
                            <a:t>max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47001768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r>
                            <a:rPr lang="pt-PT" sz="1400" b="0" dirty="0"/>
                            <a:t>Sokal-Sneath [7]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>
                        <a:blipFill>
                          <a:blip r:embed="rId3"/>
                          <a:stretch>
                            <a:fillRect l="-39160" t="-1310000" r="-66396" b="-746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dirty="0"/>
                            <a:t>(0,1]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b="0" i="1" dirty="0"/>
                            <a:t>max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3980705"/>
                      </a:ext>
                    </a:extLst>
                  </a:tr>
                  <a:tr h="633349">
                    <a:tc>
                      <a:txBody>
                        <a:bodyPr/>
                        <a:lstStyle/>
                        <a:p>
                          <a:r>
                            <a:rPr lang="pt-PT" sz="1400" b="0" dirty="0"/>
                            <a:t>Variation of Information [8]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>
                        <a:blipFill>
                          <a:blip r:embed="rId3"/>
                          <a:stretch>
                            <a:fillRect l="-39160" t="-677885" r="-66396" b="-2586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>
                        <a:blipFill>
                          <a:blip r:embed="rId3"/>
                          <a:stretch>
                            <a:fillRect l="-295115" t="-677885" r="-40805" b="-2586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b="0" i="1" dirty="0"/>
                            <a:t>min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44997196"/>
                      </a:ext>
                    </a:extLst>
                  </a:tr>
                  <a:tr h="642874">
                    <a:tc>
                      <a:txBody>
                        <a:bodyPr/>
                        <a:lstStyle/>
                        <a:p>
                          <a:r>
                            <a:rPr lang="pt-PT" sz="1400" b="0" dirty="0"/>
                            <a:t>Van Dongen [9]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>
                        <a:blipFill>
                          <a:blip r:embed="rId3"/>
                          <a:stretch>
                            <a:fillRect l="-39160" t="-763208" r="-66396" b="-1537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dirty="0"/>
                            <a:t>[0,1)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b="0" i="1" dirty="0"/>
                            <a:t>min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3443066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5FB515C-B55F-497E-BEEF-2E2D27FDF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z="1600" smtClean="0"/>
              <a:t>11</a:t>
            </a:fld>
            <a:endParaRPr lang="en-US" sz="1600" dirty="0"/>
          </a:p>
        </p:txBody>
      </p:sp>
      <p:sp>
        <p:nvSpPr>
          <p:cNvPr id="5" name="Marcador de Posição de Conteúdo 2">
            <a:extLst>
              <a:ext uri="{FF2B5EF4-FFF2-40B4-BE49-F238E27FC236}">
                <a16:creationId xmlns:a16="http://schemas.microsoft.com/office/drawing/2014/main" id="{CDBAAE76-98B3-44DA-8E70-4A697E5F046D}"/>
              </a:ext>
            </a:extLst>
          </p:cNvPr>
          <p:cNvSpPr txBox="1">
            <a:spLocks/>
          </p:cNvSpPr>
          <p:nvPr/>
        </p:nvSpPr>
        <p:spPr>
          <a:xfrm>
            <a:off x="210110" y="5695337"/>
            <a:ext cx="11771777" cy="1276963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GB" sz="800" dirty="0"/>
              <a:t> [1] </a:t>
            </a:r>
            <a:r>
              <a:rPr lang="en-US" sz="800" b="0" i="0" u="none" strike="noStrike" baseline="0" dirty="0">
                <a:latin typeface="LMRoman10-Regular"/>
              </a:rPr>
              <a:t>L. Hubert and P. </a:t>
            </a:r>
            <a:r>
              <a:rPr lang="en-US" sz="800" b="0" i="0" u="none" strike="noStrike" baseline="0" dirty="0" err="1">
                <a:latin typeface="LMRoman10-Regular"/>
              </a:rPr>
              <a:t>Arabie</a:t>
            </a:r>
            <a:r>
              <a:rPr lang="en-US" sz="800" b="0" i="0" u="none" strike="noStrike" baseline="0" dirty="0">
                <a:latin typeface="LMRoman10-Regular"/>
              </a:rPr>
              <a:t>. Comparing partitions. </a:t>
            </a:r>
            <a:r>
              <a:rPr lang="en-US" sz="800" b="0" i="1" u="none" strike="noStrike" baseline="0" dirty="0">
                <a:latin typeface="LMRoman10-Italic"/>
              </a:rPr>
              <a:t>Journal of Classification, </a:t>
            </a:r>
            <a:r>
              <a:rPr lang="en-US" sz="800" b="0" i="0" u="none" strike="noStrike" baseline="0" dirty="0">
                <a:latin typeface="LMRoman10-Regular"/>
              </a:rPr>
              <a:t>1985; [2] M. </a:t>
            </a:r>
            <a:r>
              <a:rPr lang="en-US" sz="800" b="0" i="0" u="none" strike="noStrike" baseline="0" dirty="0" err="1">
                <a:latin typeface="LMRoman10-Regular"/>
              </a:rPr>
              <a:t>Halkidi</a:t>
            </a:r>
            <a:r>
              <a:rPr lang="en-US" sz="800" b="0" i="0" u="none" strike="noStrike" baseline="0" dirty="0">
                <a:latin typeface="LMRoman10-Regular"/>
              </a:rPr>
              <a:t>, Y. </a:t>
            </a:r>
            <a:r>
              <a:rPr lang="en-US" sz="800" b="0" i="0" u="none" strike="noStrike" baseline="0" dirty="0" err="1">
                <a:latin typeface="LMRoman10-Regular"/>
              </a:rPr>
              <a:t>Batistakis</a:t>
            </a:r>
            <a:r>
              <a:rPr lang="en-US" sz="800" b="0" i="0" u="none" strike="noStrike" baseline="0" dirty="0">
                <a:latin typeface="LMRoman10-Regular"/>
              </a:rPr>
              <a:t>, and M. </a:t>
            </a:r>
            <a:r>
              <a:rPr lang="en-US" sz="800" b="0" i="0" u="none" strike="noStrike" baseline="0" dirty="0" err="1">
                <a:latin typeface="LMRoman10-Regular"/>
              </a:rPr>
              <a:t>Vazirgiannis</a:t>
            </a:r>
            <a:r>
              <a:rPr lang="en-US" sz="800" b="0" i="0" u="none" strike="noStrike" baseline="0" dirty="0">
                <a:latin typeface="LMRoman10-Regular"/>
              </a:rPr>
              <a:t>. Cluster validity methods: Part </a:t>
            </a:r>
            <a:r>
              <a:rPr lang="en-US" sz="800" b="0" i="0" u="none" strike="noStrike" baseline="0" dirty="0" err="1">
                <a:latin typeface="LMRoman10-Regular"/>
              </a:rPr>
              <a:t>i</a:t>
            </a:r>
            <a:r>
              <a:rPr lang="en-US" sz="800" b="0" i="0" u="none" strike="noStrike" baseline="0" dirty="0">
                <a:latin typeface="LMRoman10-Regular"/>
              </a:rPr>
              <a:t>. SIGMOD Rec., 31 (2), 2002.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800" dirty="0">
                <a:latin typeface="LMRoman10-Regular"/>
              </a:rPr>
              <a:t>[3] E. B. Fowlkes and C. L. Mallows. A method for comparing two hierarchical </a:t>
            </a:r>
            <a:r>
              <a:rPr lang="en-US" sz="800" dirty="0" err="1">
                <a:latin typeface="LMRoman10-Regular"/>
              </a:rPr>
              <a:t>clusterings</a:t>
            </a:r>
            <a:r>
              <a:rPr lang="en-US" sz="800" dirty="0">
                <a:latin typeface="LMRoman10-Regular"/>
              </a:rPr>
              <a:t>. Journal of the American Statistical Association, 1983; [4] A. </a:t>
            </a:r>
            <a:r>
              <a:rPr lang="en-US" sz="800" dirty="0" err="1">
                <a:latin typeface="LMRoman10-Regular"/>
              </a:rPr>
              <a:t>Severiano</a:t>
            </a:r>
            <a:r>
              <a:rPr lang="en-US" sz="800" dirty="0">
                <a:latin typeface="LMRoman10-Regular"/>
              </a:rPr>
              <a:t>, et al,. Adjusted </a:t>
            </a:r>
            <a:r>
              <a:rPr lang="en-US" sz="800" dirty="0" err="1">
                <a:latin typeface="LMRoman10-Regular"/>
              </a:rPr>
              <a:t>wallace</a:t>
            </a:r>
            <a:r>
              <a:rPr lang="en-US" sz="800" dirty="0">
                <a:latin typeface="LMRoman10-Regular"/>
              </a:rPr>
              <a:t> coefficient as a measure of congruence between typing methods. Journal of Clinical Microbiology, 2011.</a:t>
            </a:r>
            <a:endParaRPr lang="en-US" sz="800" b="0" i="0" u="none" strike="noStrike" baseline="0" dirty="0">
              <a:latin typeface="LMRoman10-Regular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800" b="0" i="0" u="none" strike="noStrike" baseline="0" dirty="0">
                <a:latin typeface="LMRoman10-Regular"/>
              </a:rPr>
              <a:t>[5</a:t>
            </a:r>
            <a:r>
              <a:rPr lang="en-US" sz="800" dirty="0">
                <a:latin typeface="LMRoman10-Regular"/>
              </a:rPr>
              <a:t>] E. </a:t>
            </a:r>
            <a:r>
              <a:rPr lang="en-US" sz="800" dirty="0" err="1">
                <a:latin typeface="LMRoman10-Regular"/>
              </a:rPr>
              <a:t>Achtert</a:t>
            </a:r>
            <a:r>
              <a:rPr lang="en-US" sz="800" dirty="0">
                <a:latin typeface="LMRoman10-Regular"/>
              </a:rPr>
              <a:t>, et al. Evaluation of </a:t>
            </a:r>
            <a:r>
              <a:rPr lang="en-US" sz="800" dirty="0" err="1">
                <a:latin typeface="LMRoman10-Regular"/>
              </a:rPr>
              <a:t>clusterings</a:t>
            </a:r>
            <a:r>
              <a:rPr lang="en-US" sz="800" dirty="0">
                <a:latin typeface="LMRoman10-Regular"/>
              </a:rPr>
              <a:t> – metrics and visual support. In 2012 IEEE 28th International Conference on Data Engineering. [6] </a:t>
            </a:r>
            <a:r>
              <a:rPr lang="fr-FR" sz="800" dirty="0">
                <a:latin typeface="LMRoman10-Regular"/>
              </a:rPr>
              <a:t>S. </a:t>
            </a:r>
            <a:r>
              <a:rPr lang="fr-FR" sz="800" dirty="0" err="1">
                <a:latin typeface="LMRoman10-Regular"/>
              </a:rPr>
              <a:t>Kulczynski</a:t>
            </a:r>
            <a:r>
              <a:rPr lang="fr-FR" sz="800" dirty="0">
                <a:latin typeface="LMRoman10-Regular"/>
              </a:rPr>
              <a:t>. Die </a:t>
            </a:r>
            <a:r>
              <a:rPr lang="fr-FR" sz="800" dirty="0" err="1">
                <a:latin typeface="LMRoman10-Regular"/>
              </a:rPr>
              <a:t>Pflanzenassoziationen</a:t>
            </a:r>
            <a:r>
              <a:rPr lang="fr-FR" sz="800" dirty="0">
                <a:latin typeface="LMRoman10-Regular"/>
              </a:rPr>
              <a:t> der </a:t>
            </a:r>
            <a:r>
              <a:rPr lang="fr-FR" sz="800" dirty="0" err="1">
                <a:latin typeface="LMRoman10-Regular"/>
              </a:rPr>
              <a:t>Pieninen</a:t>
            </a:r>
            <a:r>
              <a:rPr lang="fr-FR" sz="800" dirty="0">
                <a:latin typeface="LMRoman10-Regular"/>
              </a:rPr>
              <a:t>. Mémoires de l’Académie polonaise des sciences et des lettres, 1928.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sz="800" b="0" i="0" u="none" strike="noStrike" baseline="0" dirty="0">
                <a:latin typeface="LMRoman10-Regular"/>
              </a:rPr>
              <a:t> [7] </a:t>
            </a:r>
            <a:r>
              <a:rPr lang="pt-PT" sz="800" b="0" i="0" u="none" strike="noStrike" baseline="0" dirty="0">
                <a:latin typeface="LMRoman10-Regular"/>
              </a:rPr>
              <a:t>B. Desgraupes. Clustering indices. 2017. [8] </a:t>
            </a:r>
            <a:r>
              <a:rPr lang="en-US" sz="800" b="0" i="0" u="none" strike="noStrike" baseline="0" dirty="0">
                <a:latin typeface="LMRoman10-Regular"/>
              </a:rPr>
              <a:t>M. </a:t>
            </a:r>
            <a:r>
              <a:rPr lang="en-US" sz="800" b="0" i="0" u="none" strike="noStrike" baseline="0" dirty="0" err="1">
                <a:latin typeface="LMRoman10-Regular"/>
              </a:rPr>
              <a:t>Meila</a:t>
            </a:r>
            <a:r>
              <a:rPr lang="en-US" sz="800" b="0" i="0" u="none" strike="noStrike" baseline="0" dirty="0">
                <a:latin typeface="LMRoman10-Regular"/>
              </a:rPr>
              <a:t>. Comparing </a:t>
            </a:r>
            <a:r>
              <a:rPr lang="en-US" sz="800" b="0" i="0" u="none" strike="noStrike" baseline="0" dirty="0" err="1">
                <a:latin typeface="LMRoman10-Regular"/>
              </a:rPr>
              <a:t>clusterings</a:t>
            </a:r>
            <a:r>
              <a:rPr lang="en-US" sz="800" b="0" i="0" u="none" strike="noStrike" baseline="0" dirty="0">
                <a:latin typeface="LMRoman10-Regular"/>
              </a:rPr>
              <a:t> – an information based distance. Journal of Multivariate Analysis, 2007 </a:t>
            </a:r>
            <a:r>
              <a:rPr lang="en-US" sz="800" dirty="0">
                <a:latin typeface="LMRoman10-Regular"/>
              </a:rPr>
              <a:t> [9] S. V. </a:t>
            </a:r>
            <a:r>
              <a:rPr lang="en-US" sz="800" dirty="0" err="1">
                <a:latin typeface="LMRoman10-Regular"/>
              </a:rPr>
              <a:t>Dongen</a:t>
            </a:r>
            <a:r>
              <a:rPr lang="en-US" sz="800" dirty="0">
                <a:latin typeface="LMRoman10-Regular"/>
              </a:rPr>
              <a:t>. Performance criteria for graph clustering and </a:t>
            </a:r>
            <a:r>
              <a:rPr lang="en-US" sz="800" dirty="0" err="1">
                <a:latin typeface="LMRoman10-Regular"/>
              </a:rPr>
              <a:t>markov</a:t>
            </a:r>
            <a:r>
              <a:rPr lang="en-US" sz="800" dirty="0">
                <a:latin typeface="LMRoman10-Regular"/>
              </a:rPr>
              <a:t> cluster experiments. 2000.</a:t>
            </a:r>
            <a:endParaRPr lang="en-GB" sz="800" b="0" i="0" u="none" strike="noStrike" baseline="0" dirty="0">
              <a:latin typeface="LMRoman10-Regular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1000" b="0" i="0" u="none" strike="noStrike" baseline="0" dirty="0">
              <a:latin typeface="LMRoman10-Regular"/>
            </a:endParaRPr>
          </a:p>
        </p:txBody>
      </p:sp>
      <p:sp>
        <p:nvSpPr>
          <p:cNvPr id="6" name="Marcador de Posição de Conteúdo 2">
            <a:extLst>
              <a:ext uri="{FF2B5EF4-FFF2-40B4-BE49-F238E27FC236}">
                <a16:creationId xmlns:a16="http://schemas.microsoft.com/office/drawing/2014/main" id="{C94BC317-0744-4768-A3C2-91EE55B295C9}"/>
              </a:ext>
            </a:extLst>
          </p:cNvPr>
          <p:cNvSpPr txBox="1">
            <a:spLocks/>
          </p:cNvSpPr>
          <p:nvPr/>
        </p:nvSpPr>
        <p:spPr>
          <a:xfrm>
            <a:off x="210111" y="5695337"/>
            <a:ext cx="11771777" cy="1276963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GB" sz="800" dirty="0"/>
              <a:t> [1] </a:t>
            </a:r>
            <a:r>
              <a:rPr lang="en-US" sz="800" b="0" i="0" u="none" strike="noStrike" baseline="0" dirty="0">
                <a:latin typeface="LMRoman10-Regular"/>
              </a:rPr>
              <a:t>L. Hubert and P. </a:t>
            </a:r>
            <a:r>
              <a:rPr lang="en-US" sz="800" b="0" i="0" u="none" strike="noStrike" baseline="0" dirty="0" err="1">
                <a:latin typeface="LMRoman10-Regular"/>
              </a:rPr>
              <a:t>Arabie</a:t>
            </a:r>
            <a:r>
              <a:rPr lang="en-US" sz="800" b="0" i="0" u="none" strike="noStrike" baseline="0" dirty="0">
                <a:latin typeface="LMRoman10-Regular"/>
              </a:rPr>
              <a:t>. Comparing partitions. </a:t>
            </a:r>
            <a:r>
              <a:rPr lang="en-US" sz="800" b="0" i="1" u="none" strike="noStrike" baseline="0" dirty="0">
                <a:latin typeface="LMRoman10-Italic"/>
              </a:rPr>
              <a:t>Journal of Classification, </a:t>
            </a:r>
            <a:r>
              <a:rPr lang="en-US" sz="800" b="0" i="0" u="none" strike="noStrike" baseline="0" dirty="0">
                <a:latin typeface="LMRoman10-Regular"/>
              </a:rPr>
              <a:t>1985; [2] M. </a:t>
            </a:r>
            <a:r>
              <a:rPr lang="en-US" sz="800" b="0" i="0" u="none" strike="noStrike" baseline="0" dirty="0" err="1">
                <a:latin typeface="LMRoman10-Regular"/>
              </a:rPr>
              <a:t>Halkidi</a:t>
            </a:r>
            <a:r>
              <a:rPr lang="en-US" sz="800" b="0" i="0" u="none" strike="noStrike" baseline="0" dirty="0">
                <a:latin typeface="LMRoman10-Regular"/>
              </a:rPr>
              <a:t>, Y. </a:t>
            </a:r>
            <a:r>
              <a:rPr lang="en-US" sz="800" b="0" i="0" u="none" strike="noStrike" baseline="0" dirty="0" err="1">
                <a:latin typeface="LMRoman10-Regular"/>
              </a:rPr>
              <a:t>Batistakis</a:t>
            </a:r>
            <a:r>
              <a:rPr lang="en-US" sz="800" b="0" i="0" u="none" strike="noStrike" baseline="0" dirty="0">
                <a:latin typeface="LMRoman10-Regular"/>
              </a:rPr>
              <a:t>, and M. </a:t>
            </a:r>
            <a:r>
              <a:rPr lang="en-US" sz="800" b="0" i="0" u="none" strike="noStrike" baseline="0" dirty="0" err="1">
                <a:latin typeface="LMRoman10-Regular"/>
              </a:rPr>
              <a:t>Vazirgiannis</a:t>
            </a:r>
            <a:r>
              <a:rPr lang="en-US" sz="800" b="0" i="0" u="none" strike="noStrike" baseline="0" dirty="0">
                <a:latin typeface="LMRoman10-Regular"/>
              </a:rPr>
              <a:t>. Cluster validity methods: Part </a:t>
            </a:r>
            <a:r>
              <a:rPr lang="en-US" sz="800" b="0" i="0" u="none" strike="noStrike" baseline="0" dirty="0" err="1">
                <a:latin typeface="LMRoman10-Regular"/>
              </a:rPr>
              <a:t>i</a:t>
            </a:r>
            <a:r>
              <a:rPr lang="en-US" sz="800" b="0" i="0" u="none" strike="noStrike" baseline="0" dirty="0">
                <a:latin typeface="LMRoman10-Regular"/>
              </a:rPr>
              <a:t>. SIGMOD Rec., 31 (2), 2002.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800" dirty="0">
                <a:latin typeface="LMRoman10-Regular"/>
              </a:rPr>
              <a:t>[3] E. B. Fowlkes and C. L. Mallows. A method for comparing two hierarchical </a:t>
            </a:r>
            <a:r>
              <a:rPr lang="en-US" sz="800" dirty="0" err="1">
                <a:latin typeface="LMRoman10-Regular"/>
              </a:rPr>
              <a:t>clusterings</a:t>
            </a:r>
            <a:r>
              <a:rPr lang="en-US" sz="800" dirty="0">
                <a:latin typeface="LMRoman10-Regular"/>
              </a:rPr>
              <a:t>. Journal of the American Statistical Association, 1983; [4] A. </a:t>
            </a:r>
            <a:r>
              <a:rPr lang="en-US" sz="800" dirty="0" err="1">
                <a:latin typeface="LMRoman10-Regular"/>
              </a:rPr>
              <a:t>Severiano</a:t>
            </a:r>
            <a:r>
              <a:rPr lang="en-US" sz="800" dirty="0">
                <a:latin typeface="LMRoman10-Regular"/>
              </a:rPr>
              <a:t>, et al,. Adjusted </a:t>
            </a:r>
            <a:r>
              <a:rPr lang="en-US" sz="800" dirty="0" err="1">
                <a:latin typeface="LMRoman10-Regular"/>
              </a:rPr>
              <a:t>wallace</a:t>
            </a:r>
            <a:r>
              <a:rPr lang="en-US" sz="800" dirty="0">
                <a:latin typeface="LMRoman10-Regular"/>
              </a:rPr>
              <a:t> coefficient as a measure of congruence between typing methods. Journal of Clinical Microbiology, 2011.</a:t>
            </a:r>
            <a:endParaRPr lang="en-US" sz="800" b="0" i="0" u="none" strike="noStrike" baseline="0" dirty="0">
              <a:latin typeface="LMRoman10-Regular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800" b="0" i="0" u="none" strike="noStrike" baseline="0" dirty="0">
                <a:latin typeface="LMRoman10-Regular"/>
              </a:rPr>
              <a:t>[5</a:t>
            </a:r>
            <a:r>
              <a:rPr lang="en-US" sz="800" dirty="0">
                <a:latin typeface="LMRoman10-Regular"/>
              </a:rPr>
              <a:t>] E. </a:t>
            </a:r>
            <a:r>
              <a:rPr lang="en-US" sz="800" dirty="0" err="1">
                <a:latin typeface="LMRoman10-Regular"/>
              </a:rPr>
              <a:t>Achtert</a:t>
            </a:r>
            <a:r>
              <a:rPr lang="en-US" sz="800" dirty="0">
                <a:latin typeface="LMRoman10-Regular"/>
              </a:rPr>
              <a:t>, et al. Evaluation of </a:t>
            </a:r>
            <a:r>
              <a:rPr lang="en-US" sz="800" dirty="0" err="1">
                <a:latin typeface="LMRoman10-Regular"/>
              </a:rPr>
              <a:t>clusterings</a:t>
            </a:r>
            <a:r>
              <a:rPr lang="en-US" sz="800" dirty="0">
                <a:latin typeface="LMRoman10-Regular"/>
              </a:rPr>
              <a:t> – metrics and visual support. In 2012 IEEE 28th International Conference on Data Engineering. [6] </a:t>
            </a:r>
            <a:r>
              <a:rPr lang="fr-FR" sz="800" dirty="0">
                <a:latin typeface="LMRoman10-Regular"/>
              </a:rPr>
              <a:t>S. </a:t>
            </a:r>
            <a:r>
              <a:rPr lang="fr-FR" sz="800" dirty="0" err="1">
                <a:latin typeface="LMRoman10-Regular"/>
              </a:rPr>
              <a:t>Kulczynski</a:t>
            </a:r>
            <a:r>
              <a:rPr lang="fr-FR" sz="800" dirty="0">
                <a:latin typeface="LMRoman10-Regular"/>
              </a:rPr>
              <a:t>. Die </a:t>
            </a:r>
            <a:r>
              <a:rPr lang="fr-FR" sz="800" dirty="0" err="1">
                <a:latin typeface="LMRoman10-Regular"/>
              </a:rPr>
              <a:t>Pflanzenassoziationen</a:t>
            </a:r>
            <a:r>
              <a:rPr lang="fr-FR" sz="800" dirty="0">
                <a:latin typeface="LMRoman10-Regular"/>
              </a:rPr>
              <a:t> der </a:t>
            </a:r>
            <a:r>
              <a:rPr lang="fr-FR" sz="800" dirty="0" err="1">
                <a:latin typeface="LMRoman10-Regular"/>
              </a:rPr>
              <a:t>Pieninen</a:t>
            </a:r>
            <a:r>
              <a:rPr lang="fr-FR" sz="800" dirty="0">
                <a:latin typeface="LMRoman10-Regular"/>
              </a:rPr>
              <a:t>. Mémoires de l’Académie polonaise des sciences et des lettres, 1928.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sz="800" b="0" i="0" u="none" strike="noStrike" baseline="0" dirty="0">
                <a:latin typeface="LMRoman10-Regular"/>
              </a:rPr>
              <a:t> [7] </a:t>
            </a:r>
            <a:r>
              <a:rPr lang="pt-PT" sz="800" b="0" i="0" u="none" strike="noStrike" baseline="0" dirty="0">
                <a:latin typeface="LMRoman10-Regular"/>
              </a:rPr>
              <a:t>B. Desgraupes. Clustering indices. 2017. [8] </a:t>
            </a:r>
            <a:r>
              <a:rPr lang="en-US" sz="800" b="0" i="0" u="none" strike="noStrike" baseline="0" dirty="0">
                <a:latin typeface="LMRoman10-Regular"/>
              </a:rPr>
              <a:t>M. </a:t>
            </a:r>
            <a:r>
              <a:rPr lang="en-US" sz="800" b="0" i="0" u="none" strike="noStrike" baseline="0" dirty="0" err="1">
                <a:latin typeface="LMRoman10-Regular"/>
              </a:rPr>
              <a:t>Meila</a:t>
            </a:r>
            <a:r>
              <a:rPr lang="en-US" sz="800" b="0" i="0" u="none" strike="noStrike" baseline="0" dirty="0">
                <a:latin typeface="LMRoman10-Regular"/>
              </a:rPr>
              <a:t>. Comparing </a:t>
            </a:r>
            <a:r>
              <a:rPr lang="en-US" sz="800" b="0" i="0" u="none" strike="noStrike" baseline="0" dirty="0" err="1">
                <a:latin typeface="LMRoman10-Regular"/>
              </a:rPr>
              <a:t>clusterings</a:t>
            </a:r>
            <a:r>
              <a:rPr lang="en-US" sz="800" b="0" i="0" u="none" strike="noStrike" baseline="0" dirty="0">
                <a:latin typeface="LMRoman10-Regular"/>
              </a:rPr>
              <a:t> – an information based distance. Journal of Multivariate Analysis, 2007 </a:t>
            </a:r>
            <a:r>
              <a:rPr lang="en-US" sz="800" dirty="0">
                <a:latin typeface="LMRoman10-Regular"/>
              </a:rPr>
              <a:t> [9] S. V. </a:t>
            </a:r>
            <a:r>
              <a:rPr lang="en-US" sz="800" dirty="0" err="1">
                <a:latin typeface="LMRoman10-Regular"/>
              </a:rPr>
              <a:t>Dongen</a:t>
            </a:r>
            <a:r>
              <a:rPr lang="en-US" sz="800" dirty="0">
                <a:latin typeface="LMRoman10-Regular"/>
              </a:rPr>
              <a:t>. Performance criteria for graph clustering and </a:t>
            </a:r>
            <a:r>
              <a:rPr lang="en-US" sz="800" dirty="0" err="1">
                <a:latin typeface="LMRoman10-Regular"/>
              </a:rPr>
              <a:t>markov</a:t>
            </a:r>
            <a:r>
              <a:rPr lang="en-US" sz="800" dirty="0">
                <a:latin typeface="LMRoman10-Regular"/>
              </a:rPr>
              <a:t> cluster experiments. 2000.</a:t>
            </a:r>
            <a:endParaRPr lang="en-GB" sz="800" b="0" i="0" u="none" strike="noStrike" baseline="0" dirty="0">
              <a:latin typeface="LMRoman10-Regular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1000" b="0" i="0" u="none" strike="noStrike" baseline="0" dirty="0">
              <a:latin typeface="LMRoman10-Regular"/>
            </a:endParaRPr>
          </a:p>
        </p:txBody>
      </p:sp>
    </p:spTree>
    <p:extLst>
      <p:ext uri="{BB962C8B-B14F-4D97-AF65-F5344CB8AC3E}">
        <p14:creationId xmlns:p14="http://schemas.microsoft.com/office/powerpoint/2010/main" val="13813414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94FAE8-0C80-40C5-B9BB-C618DFB0D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Internal clustering validation measures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1ACDD3E3-8A68-4B26-A4A8-B830A54B4C56}"/>
              </a:ext>
            </a:extLst>
          </p:cNvPr>
          <p:cNvSpPr/>
          <p:nvPr/>
        </p:nvSpPr>
        <p:spPr>
          <a:xfrm>
            <a:off x="1420440" y="1963874"/>
            <a:ext cx="1776222" cy="50450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/>
              <a:t>External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478A7DA4-2264-482E-A032-449514C1FB83}"/>
              </a:ext>
            </a:extLst>
          </p:cNvPr>
          <p:cNvSpPr txBox="1"/>
          <p:nvPr/>
        </p:nvSpPr>
        <p:spPr>
          <a:xfrm>
            <a:off x="7523651" y="2114438"/>
            <a:ext cx="10077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4000" dirty="0">
              <a:latin typeface="Abadi" panose="020B0604020104020204" pitchFamily="34" charset="0"/>
            </a:endParaRPr>
          </a:p>
        </p:txBody>
      </p:sp>
      <p:cxnSp>
        <p:nvCxnSpPr>
          <p:cNvPr id="28" name="Conexão reta unidirecional 27">
            <a:extLst>
              <a:ext uri="{FF2B5EF4-FFF2-40B4-BE49-F238E27FC236}">
                <a16:creationId xmlns:a16="http://schemas.microsoft.com/office/drawing/2014/main" id="{3E7BAF6D-C64C-4142-940E-B6D7313C78B0}"/>
              </a:ext>
            </a:extLst>
          </p:cNvPr>
          <p:cNvCxnSpPr>
            <a:cxnSpLocks/>
            <a:stCxn id="6" idx="3"/>
            <a:endCxn id="18" idx="1"/>
          </p:cNvCxnSpPr>
          <p:nvPr/>
        </p:nvCxnSpPr>
        <p:spPr>
          <a:xfrm flipV="1">
            <a:off x="3196662" y="2211986"/>
            <a:ext cx="1444686" cy="414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tângulo 5">
            <a:extLst>
              <a:ext uri="{FF2B5EF4-FFF2-40B4-BE49-F238E27FC236}">
                <a16:creationId xmlns:a16="http://schemas.microsoft.com/office/drawing/2014/main" id="{FDD2E32D-042F-4EE6-B548-2BBA89759871}"/>
              </a:ext>
            </a:extLst>
          </p:cNvPr>
          <p:cNvSpPr/>
          <p:nvPr/>
        </p:nvSpPr>
        <p:spPr>
          <a:xfrm>
            <a:off x="4641348" y="1955591"/>
            <a:ext cx="1942331" cy="51279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/>
              <a:t>Statistical Tests</a:t>
            </a:r>
          </a:p>
        </p:txBody>
      </p:sp>
      <p:cxnSp>
        <p:nvCxnSpPr>
          <p:cNvPr id="21" name="Conexão reta unidirecional 27">
            <a:extLst>
              <a:ext uri="{FF2B5EF4-FFF2-40B4-BE49-F238E27FC236}">
                <a16:creationId xmlns:a16="http://schemas.microsoft.com/office/drawing/2014/main" id="{1EE4A18C-E2D7-4B7D-A7B9-AF7AD9068588}"/>
              </a:ext>
            </a:extLst>
          </p:cNvPr>
          <p:cNvCxnSpPr>
            <a:cxnSpLocks/>
            <a:stCxn id="18" idx="3"/>
            <a:endCxn id="25" idx="1"/>
          </p:cNvCxnSpPr>
          <p:nvPr/>
        </p:nvCxnSpPr>
        <p:spPr>
          <a:xfrm flipV="1">
            <a:off x="6583679" y="2205151"/>
            <a:ext cx="1406257" cy="683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Retângulo 5">
            <a:extLst>
              <a:ext uri="{FF2B5EF4-FFF2-40B4-BE49-F238E27FC236}">
                <a16:creationId xmlns:a16="http://schemas.microsoft.com/office/drawing/2014/main" id="{F50C7012-873D-4054-99A0-7A34D303E024}"/>
              </a:ext>
            </a:extLst>
          </p:cNvPr>
          <p:cNvSpPr/>
          <p:nvPr/>
        </p:nvSpPr>
        <p:spPr>
          <a:xfrm>
            <a:off x="7989936" y="1843134"/>
            <a:ext cx="2660228" cy="724033"/>
          </a:xfrm>
          <a:prstGeom prst="rect">
            <a:avLst/>
          </a:prstGeom>
          <a:ln w="88900">
            <a:solidFill>
              <a:srgbClr val="C0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High Computational Resources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F1D3E5-5211-4A53-851D-887A28338320}"/>
              </a:ext>
            </a:extLst>
          </p:cNvPr>
          <p:cNvSpPr txBox="1"/>
          <p:nvPr/>
        </p:nvSpPr>
        <p:spPr>
          <a:xfrm>
            <a:off x="1863406" y="3143208"/>
            <a:ext cx="8465187" cy="3108543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pt-PT" sz="2800" b="1" dirty="0">
                <a:solidFill>
                  <a:schemeClr val="accent2">
                    <a:lumMod val="75000"/>
                  </a:schemeClr>
                </a:solidFill>
              </a:rPr>
              <a:t>Internal</a:t>
            </a:r>
          </a:p>
          <a:p>
            <a:endParaRPr lang="pt-PT" sz="2800" b="1" dirty="0"/>
          </a:p>
          <a:p>
            <a:pPr marL="514350" indent="-514350">
              <a:buFont typeface="+mj-lt"/>
              <a:buAutoNum type="arabicPeriod"/>
            </a:pPr>
            <a:r>
              <a:rPr lang="pt-PT" sz="2800" dirty="0"/>
              <a:t>Produce many clustering.</a:t>
            </a:r>
          </a:p>
          <a:p>
            <a:pPr marL="514350" indent="-514350">
              <a:buFont typeface="+mj-lt"/>
              <a:buAutoNum type="arabicPeriod"/>
            </a:pPr>
            <a:r>
              <a:rPr lang="pt-PT" sz="2800" dirty="0"/>
              <a:t>Vary parameters, like algorithm and/or parameters.</a:t>
            </a:r>
          </a:p>
          <a:p>
            <a:pPr marL="514350" indent="-514350">
              <a:buFont typeface="+mj-lt"/>
              <a:buAutoNum type="arabicPeriod"/>
            </a:pPr>
            <a:r>
              <a:rPr lang="pt-PT" sz="2800" dirty="0"/>
              <a:t>Choose the clustering that gives the most compact and separated partitions.</a:t>
            </a:r>
          </a:p>
          <a:p>
            <a:pPr marL="514350" indent="-514350">
              <a:buFont typeface="+mj-lt"/>
              <a:buAutoNum type="arabicPeriod"/>
            </a:pPr>
            <a:r>
              <a:rPr lang="pt-PT" sz="2800" dirty="0"/>
              <a:t>Evaluate </a:t>
            </a:r>
            <a:r>
              <a:rPr lang="pt-PT" sz="2800" b="1" dirty="0"/>
              <a:t>compactness</a:t>
            </a:r>
            <a:r>
              <a:rPr lang="pt-PT" sz="2800" dirty="0"/>
              <a:t> and </a:t>
            </a:r>
            <a:r>
              <a:rPr lang="pt-PT" sz="2800" b="1" dirty="0"/>
              <a:t>separation</a:t>
            </a:r>
            <a:r>
              <a:rPr lang="pt-PT" sz="2800" dirty="0"/>
              <a:t>.</a:t>
            </a:r>
          </a:p>
        </p:txBody>
      </p:sp>
      <p:pic>
        <p:nvPicPr>
          <p:cNvPr id="30" name="Picture 29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5A7C1C80-DCC0-4A95-B163-CCCB5B551B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72238" y="1882507"/>
            <a:ext cx="1065027" cy="68466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0D010B-99F5-4C38-99A4-B2E3304E0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z="1600" smtClean="0"/>
              <a:t>12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2575631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CaixaDeTexto 25">
            <a:extLst>
              <a:ext uri="{FF2B5EF4-FFF2-40B4-BE49-F238E27FC236}">
                <a16:creationId xmlns:a16="http://schemas.microsoft.com/office/drawing/2014/main" id="{478A7DA4-2264-482E-A032-449514C1FB83}"/>
              </a:ext>
            </a:extLst>
          </p:cNvPr>
          <p:cNvSpPr txBox="1"/>
          <p:nvPr/>
        </p:nvSpPr>
        <p:spPr>
          <a:xfrm>
            <a:off x="7523651" y="2114438"/>
            <a:ext cx="10077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4000" dirty="0">
              <a:latin typeface="Abadi" panose="020B0604020104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13">
                <a:extLst>
                  <a:ext uri="{FF2B5EF4-FFF2-40B4-BE49-F238E27FC236}">
                    <a16:creationId xmlns:a16="http://schemas.microsoft.com/office/drawing/2014/main" id="{35FF7EC0-5660-48B2-AB13-FEF6603368B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66011205"/>
                  </p:ext>
                </p:extLst>
              </p:nvPr>
            </p:nvGraphicFramePr>
            <p:xfrm>
              <a:off x="1691984" y="168965"/>
              <a:ext cx="8808031" cy="545188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68486">
                      <a:extLst>
                        <a:ext uri="{9D8B030D-6E8A-4147-A177-3AD203B41FA5}">
                          <a16:colId xmlns:a16="http://schemas.microsoft.com/office/drawing/2014/main" val="1103611417"/>
                        </a:ext>
                      </a:extLst>
                    </a:gridCol>
                    <a:gridCol w="4400550">
                      <a:extLst>
                        <a:ext uri="{9D8B030D-6E8A-4147-A177-3AD203B41FA5}">
                          <a16:colId xmlns:a16="http://schemas.microsoft.com/office/drawing/2014/main" val="4281615035"/>
                        </a:ext>
                      </a:extLst>
                    </a:gridCol>
                    <a:gridCol w="1223010">
                      <a:extLst>
                        <a:ext uri="{9D8B030D-6E8A-4147-A177-3AD203B41FA5}">
                          <a16:colId xmlns:a16="http://schemas.microsoft.com/office/drawing/2014/main" val="3472905080"/>
                        </a:ext>
                      </a:extLst>
                    </a:gridCol>
                    <a:gridCol w="1115985">
                      <a:extLst>
                        <a:ext uri="{9D8B030D-6E8A-4147-A177-3AD203B41FA5}">
                          <a16:colId xmlns:a16="http://schemas.microsoft.com/office/drawing/2014/main" val="4172349999"/>
                        </a:ext>
                      </a:extLst>
                    </a:gridCol>
                  </a:tblGrid>
                  <a:tr h="523419">
                    <a:tc>
                      <a:txBody>
                        <a:bodyPr/>
                        <a:lstStyle/>
                        <a:p>
                          <a:r>
                            <a:rPr lang="pt-PT" sz="1400" dirty="0">
                              <a:solidFill>
                                <a:schemeClr val="tx1"/>
                              </a:solidFill>
                            </a:rPr>
                            <a:t>Index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b="1" i="0" dirty="0">
                              <a:solidFill>
                                <a:schemeClr val="tx1"/>
                              </a:solidFill>
                            </a:rPr>
                            <a:t>Formula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b="1" i="0" dirty="0">
                              <a:solidFill>
                                <a:schemeClr val="tx1"/>
                              </a:solidFill>
                            </a:rPr>
                            <a:t>Range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b="1" i="0" dirty="0">
                              <a:solidFill>
                                <a:schemeClr val="tx1"/>
                              </a:solidFill>
                            </a:rPr>
                            <a:t>Rule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17494873"/>
                      </a:ext>
                    </a:extLst>
                  </a:tr>
                  <a:tr h="996165">
                    <a:tc>
                      <a:txBody>
                        <a:bodyPr/>
                        <a:lstStyle/>
                        <a:p>
                          <a:r>
                            <a:rPr lang="pt-PT" sz="1400" b="0" dirty="0">
                              <a:solidFill>
                                <a:schemeClr val="tx1"/>
                              </a:solidFill>
                            </a:rPr>
                            <a:t>Xie-Beni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pt-PT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PT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PT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pt-PT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r>
                            <a:rPr lang="pt-PT" sz="1400" b="0" dirty="0">
                              <a:solidFill>
                                <a:schemeClr val="tx1"/>
                              </a:solidFill>
                            </a:rPr>
                            <a:t> [1]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pt-PT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pt-PT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PT" sz="1400" b="0" i="1" smtClean="0">
                                            <a:latin typeface="Cambria Math" panose="02040503050406030204" pitchFamily="18" charset="0"/>
                                          </a:rPr>
                                          <m:t>𝑚𝑎𝑥</m:t>
                                        </m:r>
                                      </m:e>
                                      <m:sub>
                                        <m:r>
                                          <a:rPr lang="pt-PT" sz="1400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pt-PT" sz="1400" b="0" i="1" smtClean="0">
                                            <a:latin typeface="Cambria Math" panose="02040503050406030204" pitchFamily="18" charset="0"/>
                                          </a:rPr>
                                          <m:t>=1,…,</m:t>
                                        </m:r>
                                        <m:sSub>
                                          <m:sSubPr>
                                            <m:ctrlPr>
                                              <a:rPr lang="pt-PT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PT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e>
                                          <m:sub>
                                            <m:r>
                                              <a:rPr lang="pt-PT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𝑐</m:t>
                                            </m:r>
                                          </m:sub>
                                        </m:sSub>
                                      </m:sub>
                                    </m:sSub>
                                    <m:d>
                                      <m:dPr>
                                        <m:begChr m:val="{"/>
                                        <m:endChr m:val="}"/>
                                        <m:ctrlPr>
                                          <a:rPr lang="pt-PT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d>
                                          <m:dPr>
                                            <m:ctrlPr>
                                              <a:rPr lang="pt-PT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ctrlPr>
                                                  <a:rPr lang="pt-PT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nary>
                                                  <m:naryPr>
                                                    <m:chr m:val="∑"/>
                                                    <m:ctrlPr>
                                                      <a:rPr lang="pt-PT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naryPr>
                                                  <m:sub>
                                                    <m:r>
                                                      <m:rPr>
                                                        <m:brk m:alnAt="23"/>
                                                      </m:rPr>
                                                      <a:rPr lang="pt-PT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𝑗</m:t>
                                                    </m:r>
                                                    <m:r>
                                                      <a:rPr lang="pt-PT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=1</m:t>
                                                    </m:r>
                                                  </m:sub>
                                                  <m:sup>
                                                    <m:r>
                                                      <a:rPr lang="pt-PT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𝑁</m:t>
                                                    </m:r>
                                                  </m:sup>
                                                  <m:e>
                                                    <m:sSup>
                                                      <m:sSupPr>
                                                        <m:ctrlPr>
                                                          <a:rPr lang="pt-PT" sz="1400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sSupPr>
                                                      <m:e>
                                                        <m:r>
                                                          <a:rPr lang="pt-PT" sz="1400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(|</m:t>
                                                        </m:r>
                                                        <m:d>
                                                          <m:dPr>
                                                            <m:begChr m:val="|"/>
                                                            <m:ctrlPr>
                                                              <a:rPr lang="pt-PT" sz="1400" b="0" i="1" smtClean="0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dPr>
                                                          <m:e>
                                                            <m:sSub>
                                                              <m:sSubPr>
                                                                <m:ctrlPr>
                                                                  <a:rPr lang="pt-PT" sz="1400" b="0" i="1" smtClean="0">
                                                                    <a:latin typeface="Cambria Math" panose="02040503050406030204" pitchFamily="18" charset="0"/>
                                                                  </a:rPr>
                                                                </m:ctrlPr>
                                                              </m:sSubPr>
                                                              <m:e>
                                                                <m:r>
                                                                  <a:rPr lang="pt-PT" sz="1400" b="0" i="1" smtClean="0">
                                                                    <a:latin typeface="Cambria Math" panose="02040503050406030204" pitchFamily="18" charset="0"/>
                                                                  </a:rPr>
                                                                  <m:t>𝑥</m:t>
                                                                </m:r>
                                                              </m:e>
                                                              <m:sub>
                                                                <m:r>
                                                                  <a:rPr lang="pt-PT" sz="1400" b="0" i="1" smtClean="0">
                                                                    <a:latin typeface="Cambria Math" panose="02040503050406030204" pitchFamily="18" charset="0"/>
                                                                  </a:rPr>
                                                                  <m:t>𝑗</m:t>
                                                                </m:r>
                                                              </m:sub>
                                                            </m:sSub>
                                                            <m:r>
                                                              <a:rPr lang="pt-PT" sz="1400" b="0" i="1" smtClean="0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−</m:t>
                                                            </m:r>
                                                            <m:sSub>
                                                              <m:sSubPr>
                                                                <m:ctrlPr>
                                                                  <a:rPr lang="pt-PT" sz="1400" b="0" i="1" smtClean="0">
                                                                    <a:latin typeface="Cambria Math" panose="02040503050406030204" pitchFamily="18" charset="0"/>
                                                                  </a:rPr>
                                                                </m:ctrlPr>
                                                              </m:sSubPr>
                                                              <m:e>
                                                                <m:r>
                                                                  <a:rPr lang="pt-PT" sz="1400" b="0" i="1" smtClean="0">
                                                                    <a:latin typeface="Cambria Math" panose="02040503050406030204" pitchFamily="18" charset="0"/>
                                                                  </a:rPr>
                                                                  <m:t>𝑐</m:t>
                                                                </m:r>
                                                              </m:e>
                                                              <m:sub>
                                                                <m:r>
                                                                  <a:rPr lang="pt-PT" sz="1400" b="0" i="1" smtClean="0">
                                                                    <a:latin typeface="Cambria Math" panose="02040503050406030204" pitchFamily="18" charset="0"/>
                                                                  </a:rPr>
                                                                  <m:t>𝑘</m:t>
                                                                </m:r>
                                                              </m:sub>
                                                            </m:sSub>
                                                          </m:e>
                                                        </m:d>
                                                        <m:r>
                                                          <a:rPr lang="pt-PT" sz="1400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||)</m:t>
                                                        </m:r>
                                                      </m:e>
                                                      <m:sup>
                                                        <m:r>
                                                          <a:rPr lang="pt-PT" sz="1400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2</m:t>
                                                        </m:r>
                                                      </m:sup>
                                                    </m:sSup>
                                                  </m:e>
                                                </m:nary>
                                              </m:num>
                                              <m:den>
                                                <m:sSub>
                                                  <m:sSubPr>
                                                    <m:ctrlPr>
                                                      <a:rPr lang="pt-PT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pt-PT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𝑛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pt-PT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𝑘</m:t>
                                                    </m:r>
                                                  </m:sub>
                                                </m:sSub>
                                              </m:den>
                                            </m:f>
                                          </m:e>
                                        </m:d>
                                      </m:e>
                                    </m:d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pt-PT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PT" sz="1400" b="0" i="1" smtClean="0">
                                            <a:latin typeface="Cambria Math" panose="02040503050406030204" pitchFamily="18" charset="0"/>
                                          </a:rPr>
                                          <m:t>𝑚𝑖𝑛</m:t>
                                        </m:r>
                                      </m:e>
                                      <m:sub>
                                        <m:r>
                                          <a:rPr lang="pt-PT" sz="14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pt-PT" sz="1400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pt-PT" sz="1400" b="0" i="1" smtClean="0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  <m:r>
                                          <a:rPr lang="pt-PT" sz="1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≠</m:t>
                                        </m:r>
                                        <m:r>
                                          <a:rPr lang="pt-PT" sz="1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pt-PT" sz="1400" b="0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sub>
                                    </m:sSub>
                                    <m:sSup>
                                      <m:sSupPr>
                                        <m:ctrlPr>
                                          <a:rPr lang="pt-PT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pt-PT" sz="1400" b="0" i="1" smtClean="0">
                                            <a:latin typeface="Cambria Math" panose="02040503050406030204" pitchFamily="18" charset="0"/>
                                          </a:rPr>
                                          <m:t>(|</m:t>
                                        </m:r>
                                        <m:d>
                                          <m:dPr>
                                            <m:begChr m:val="|"/>
                                            <m:ctrlPr>
                                              <a:rPr lang="pt-PT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pt-PT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pt-PT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𝑐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pt-PT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pt-PT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pt-PT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pt-PT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𝑐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pt-PT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𝑙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  <m:r>
                                          <a:rPr lang="pt-PT" sz="1400" b="0" i="1" smtClean="0">
                                            <a:latin typeface="Cambria Math" panose="02040503050406030204" pitchFamily="18" charset="0"/>
                                          </a:rPr>
                                          <m:t>||)</m:t>
                                        </m:r>
                                      </m:e>
                                      <m:sup>
                                        <m:r>
                                          <a:rPr lang="pt-PT" sz="1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pt-PT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b="0" i="0" dirty="0">
                              <a:solidFill>
                                <a:schemeClr val="tx1"/>
                              </a:solidFill>
                            </a:rPr>
                            <a:t>(0, +</a:t>
                          </a:r>
                          <a14:m>
                            <m:oMath xmlns:m="http://schemas.openxmlformats.org/officeDocument/2006/math">
                              <m:r>
                                <a:rPr lang="pt-PT" sz="1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∞)</m:t>
                              </m:r>
                            </m:oMath>
                          </a14:m>
                          <a:endParaRPr lang="pt-PT" sz="1400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b="0" i="1" dirty="0">
                              <a:solidFill>
                                <a:schemeClr val="tx1"/>
                              </a:solidFill>
                            </a:rPr>
                            <a:t>min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58823035"/>
                      </a:ext>
                    </a:extLst>
                  </a:tr>
                  <a:tr h="798574">
                    <a:tc>
                      <a:txBody>
                        <a:bodyPr/>
                        <a:lstStyle/>
                        <a:p>
                          <a:r>
                            <a:rPr lang="pt-PT" sz="1400" b="0" dirty="0"/>
                            <a:t>Dunn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pt-PT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PT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PT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pt-PT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r>
                            <a:rPr lang="pt-PT" sz="1400" b="0" dirty="0"/>
                            <a:t> [2]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PT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PT" sz="1400" b="0" i="1" smtClean="0">
                                        <a:latin typeface="Cambria Math" panose="02040503050406030204" pitchFamily="18" charset="0"/>
                                      </a:rPr>
                                      <m:t>𝑚𝑖𝑛</m:t>
                                    </m:r>
                                  </m:e>
                                  <m:sub>
                                    <m:r>
                                      <a:rPr lang="pt-PT" sz="1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pt-PT" sz="1400" b="0" i="1" smtClean="0">
                                        <a:latin typeface="Cambria Math" panose="02040503050406030204" pitchFamily="18" charset="0"/>
                                      </a:rPr>
                                      <m:t>=1,…,</m:t>
                                    </m:r>
                                    <m:sSub>
                                      <m:sSubPr>
                                        <m:ctrlPr>
                                          <a:rPr lang="pt-PT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PT" sz="14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pt-PT" sz="1400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</m:sub>
                                </m:sSub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pt-PT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pt-PT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PT" sz="1400" b="0" i="1" smtClean="0">
                                            <a:latin typeface="Cambria Math" panose="02040503050406030204" pitchFamily="18" charset="0"/>
                                          </a:rPr>
                                          <m:t>𝑚𝑖𝑛</m:t>
                                        </m:r>
                                      </m:e>
                                      <m:sub>
                                        <m:r>
                                          <a:rPr lang="pt-PT" sz="1400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pt-PT" sz="1400" b="0" i="1" smtClean="0">
                                            <a:latin typeface="Cambria Math" panose="02040503050406030204" pitchFamily="18" charset="0"/>
                                          </a:rPr>
                                          <m:t>=</m:t>
                                        </m:r>
                                        <m:r>
                                          <a:rPr lang="pt-PT" sz="14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pt-PT" sz="1400" b="0" i="1" smtClean="0">
                                            <a:latin typeface="Cambria Math" panose="02040503050406030204" pitchFamily="18" charset="0"/>
                                          </a:rPr>
                                          <m:t>+1,…,</m:t>
                                        </m:r>
                                        <m:sSub>
                                          <m:sSubPr>
                                            <m:ctrlPr>
                                              <a:rPr lang="pt-PT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PT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e>
                                          <m:sub>
                                            <m:r>
                                              <a:rPr lang="pt-PT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𝑐</m:t>
                                            </m:r>
                                          </m:sub>
                                        </m:sSub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pt-PT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pt-PT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pt-PT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𝑑𝑖𝑠𝑠</m:t>
                                            </m:r>
                                            <m:r>
                                              <a:rPr lang="pt-PT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pt-PT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pt-PT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𝑐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pt-PT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pt-PT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, 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pt-PT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pt-PT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𝑐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pt-PT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pt-PT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</m:num>
                                          <m:den>
                                            <m:sSub>
                                              <m:sSubPr>
                                                <m:ctrlPr>
                                                  <a:rPr lang="pt-PT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pt-PT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𝑚𝑎𝑥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pt-PT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𝑘</m:t>
                                                </m:r>
                                                <m:r>
                                                  <a:rPr lang="pt-PT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=1,…,</m:t>
                                                </m:r>
                                                <m:sSub>
                                                  <m:sSubPr>
                                                    <m:ctrlPr>
                                                      <a:rPr lang="pt-PT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pt-PT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𝑛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pt-PT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𝑐</m:t>
                                                    </m:r>
                                                  </m:sub>
                                                </m:sSub>
                                              </m:sub>
                                            </m:sSub>
                                            <m:r>
                                              <a:rPr lang="pt-PT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 </m:t>
                                            </m:r>
                                            <m:r>
                                              <a:rPr lang="pt-PT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𝑑𝑖𝑎𝑚</m:t>
                                            </m:r>
                                            <m:r>
                                              <a:rPr lang="pt-PT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pt-PT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pt-PT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𝑐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pt-PT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𝑘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pt-PT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pt-PT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b="0" i="0" dirty="0">
                              <a:solidFill>
                                <a:schemeClr val="tx1"/>
                              </a:solidFill>
                            </a:rPr>
                            <a:t>(0, +</a:t>
                          </a:r>
                          <a14:m>
                            <m:oMath xmlns:m="http://schemas.openxmlformats.org/officeDocument/2006/math">
                              <m:r>
                                <a:rPr lang="pt-PT" sz="1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∞)</m:t>
                              </m:r>
                            </m:oMath>
                          </a14:m>
                          <a:endParaRPr lang="pt-PT" sz="1400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i="1" dirty="0"/>
                            <a:t>max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0710606"/>
                      </a:ext>
                    </a:extLst>
                  </a:tr>
                  <a:tr h="413300">
                    <a:tc>
                      <a:txBody>
                        <a:bodyPr/>
                        <a:lstStyle/>
                        <a:p>
                          <a:r>
                            <a:rPr lang="pt-PT" sz="1400" b="0" dirty="0"/>
                            <a:t>Davies-Bouldin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pt-PT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PT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PT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pt-PT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r>
                            <a:rPr lang="pt-PT" sz="1400" b="0" dirty="0"/>
                            <a:t> [3]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pt-PT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PT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pt-PT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PT" sz="14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pt-PT" sz="1400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</m:den>
                                </m:f>
                                <m:nary>
                                  <m:naryPr>
                                    <m:chr m:val="∑"/>
                                    <m:ctrlPr>
                                      <a:rPr lang="pt-PT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pt-PT" sz="1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pt-PT" sz="1400" b="0" i="1" smtClean="0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sSub>
                                      <m:sSubPr>
                                        <m:ctrlPr>
                                          <a:rPr lang="pt-PT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PT" sz="14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pt-PT" sz="1400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pt-PT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PT" sz="1400" b="0" i="1" smtClean="0">
                                            <a:latin typeface="Cambria Math" panose="02040503050406030204" pitchFamily="18" charset="0"/>
                                          </a:rPr>
                                          <m:t>𝑚𝑎𝑥</m:t>
                                        </m:r>
                                      </m:e>
                                      <m:sub>
                                        <m:r>
                                          <a:rPr lang="pt-PT" sz="14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pt-PT" sz="1400" b="0" i="1" smtClean="0">
                                            <a:latin typeface="Cambria Math" panose="02040503050406030204" pitchFamily="18" charset="0"/>
                                          </a:rPr>
                                          <m:t>=1,…,</m:t>
                                        </m:r>
                                        <m:sSub>
                                          <m:sSubPr>
                                            <m:ctrlPr>
                                              <a:rPr lang="pt-PT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PT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e>
                                          <m:sub>
                                            <m:r>
                                              <a:rPr lang="pt-PT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𝑐</m:t>
                                            </m:r>
                                          </m:sub>
                                        </m:sSub>
                                        <m:r>
                                          <a:rPr lang="pt-PT" sz="1400" b="0" i="1" smtClean="0">
                                            <a:latin typeface="Cambria Math" panose="02040503050406030204" pitchFamily="18" charset="0"/>
                                          </a:rPr>
                                          <m:t>,  </m:t>
                                        </m:r>
                                        <m:r>
                                          <a:rPr lang="pt-PT" sz="14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pt-PT" sz="1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≠</m:t>
                                        </m:r>
                                        <m:r>
                                          <a:rPr lang="pt-PT" sz="1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nary>
                                <m:sSub>
                                  <m:sSubPr>
                                    <m:ctrlPr>
                                      <a:rPr lang="pt-PT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PT" sz="1400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pt-PT" sz="1400" b="0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PT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b="0" i="0" dirty="0">
                              <a:solidFill>
                                <a:schemeClr val="tx1"/>
                              </a:solidFill>
                            </a:rPr>
                            <a:t>(0, +</a:t>
                          </a:r>
                          <a14:m>
                            <m:oMath xmlns:m="http://schemas.openxmlformats.org/officeDocument/2006/math">
                              <m:r>
                                <a:rPr lang="pt-PT" sz="1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∞)</m:t>
                              </m:r>
                            </m:oMath>
                          </a14:m>
                          <a:endParaRPr lang="pt-PT" sz="1400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i="1" dirty="0"/>
                            <a:t>min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11781940"/>
                      </a:ext>
                    </a:extLst>
                  </a:tr>
                  <a:tr h="413300">
                    <a:tc>
                      <a:txBody>
                        <a:bodyPr/>
                        <a:lstStyle/>
                        <a:p>
                          <a:r>
                            <a:rPr lang="pt-PT" sz="1400" b="0" dirty="0"/>
                            <a:t>SD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pt-PT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PT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PT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pt-PT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r>
                            <a:rPr lang="pt-PT" sz="1400" b="0" dirty="0"/>
                            <a:t> [4]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PT" sz="1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pt-PT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𝑆𝑐𝑎𝑡</m:t>
                                </m:r>
                                <m:d>
                                  <m:dPr>
                                    <m:ctrlPr>
                                      <a:rPr lang="pt-PT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pt-PT" sz="1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PT" sz="1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pt-PT" sz="1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pt-PT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pt-PT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𝐷𝑖𝑠</m:t>
                                </m:r>
                                <m:r>
                                  <a:rPr lang="pt-PT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pt-PT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PT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pt-PT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  <m:r>
                                  <a:rPr lang="pt-PT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pt-PT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b="0" i="0" dirty="0">
                              <a:solidFill>
                                <a:schemeClr val="tx1"/>
                              </a:solidFill>
                            </a:rPr>
                            <a:t>(0, +</a:t>
                          </a:r>
                          <a14:m>
                            <m:oMath xmlns:m="http://schemas.openxmlformats.org/officeDocument/2006/math">
                              <m:r>
                                <a:rPr lang="pt-PT" sz="1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∞)</m:t>
                              </m:r>
                            </m:oMath>
                          </a14:m>
                          <a:endParaRPr lang="pt-PT" sz="1400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i="1" dirty="0"/>
                            <a:t>min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46658020"/>
                      </a:ext>
                    </a:extLst>
                  </a:tr>
                  <a:tr h="413300">
                    <a:tc>
                      <a:txBody>
                        <a:bodyPr/>
                        <a:lstStyle/>
                        <a:p>
                          <a:r>
                            <a:rPr lang="pt-PT" sz="1400" b="0" dirty="0"/>
                            <a:t>SDbw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pt-PT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PT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PT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pt-PT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r>
                            <a:rPr lang="pt-PT" sz="1400" b="0" dirty="0"/>
                            <a:t> [5]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PT" sz="1400" b="0" i="1" smtClean="0">
                                    <a:latin typeface="Cambria Math" panose="02040503050406030204" pitchFamily="18" charset="0"/>
                                  </a:rPr>
                                  <m:t>𝑆𝑐𝑎𝑡</m:t>
                                </m:r>
                                <m:d>
                                  <m:dPr>
                                    <m:ctrlPr>
                                      <a:rPr lang="pt-PT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pt-PT" sz="1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PT" sz="1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pt-PT" sz="1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pt-PT" sz="14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sty m:val="p"/>
                                  </m:rPr>
                                  <a:rPr lang="pt-PT" sz="14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Dens</m:t>
                                </m:r>
                                <m:r>
                                  <a:rPr lang="pt-PT" sz="14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_</m:t>
                                </m:r>
                                <m:r>
                                  <m:rPr>
                                    <m:sty m:val="p"/>
                                  </m:rPr>
                                  <a:rPr lang="pt-PT" sz="14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bw</m:t>
                                </m:r>
                                <m:r>
                                  <a:rPr lang="pt-PT" sz="14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pt-PT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PT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pt-PT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  <m:r>
                                  <a:rPr lang="pt-PT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pt-PT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b="0" i="0" dirty="0">
                              <a:solidFill>
                                <a:schemeClr val="tx1"/>
                              </a:solidFill>
                            </a:rPr>
                            <a:t>(0, +</a:t>
                          </a:r>
                          <a14:m>
                            <m:oMath xmlns:m="http://schemas.openxmlformats.org/officeDocument/2006/math">
                              <m:r>
                                <a:rPr lang="pt-PT" sz="1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∞)</m:t>
                              </m:r>
                            </m:oMath>
                          </a14:m>
                          <a:endParaRPr lang="pt-PT" sz="1400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i="1" dirty="0"/>
                            <a:t>min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7188834"/>
                      </a:ext>
                    </a:extLst>
                  </a:tr>
                  <a:tr h="413300">
                    <a:tc>
                      <a:txBody>
                        <a:bodyPr/>
                        <a:lstStyle/>
                        <a:p>
                          <a:r>
                            <a:rPr lang="pt-PT" sz="1400" b="0" dirty="0"/>
                            <a:t>CVNN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pt-PT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PT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PT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pt-PT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  <m:r>
                                    <a:rPr lang="pt-PT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pt-PT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oMath>
                          </a14:m>
                          <a:r>
                            <a:rPr lang="pt-PT" sz="1400" b="0" dirty="0"/>
                            <a:t> [6]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PT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PT" sz="1400" b="0" i="1" smtClean="0">
                                        <a:latin typeface="Cambria Math" panose="02040503050406030204" pitchFamily="18" charset="0"/>
                                      </a:rPr>
                                      <m:t>𝑆𝑒𝑝</m:t>
                                    </m:r>
                                  </m:e>
                                  <m:sub>
                                    <m:r>
                                      <a:rPr lang="pt-PT" sz="1400" b="0" i="1" smtClean="0">
                                        <a:latin typeface="Cambria Math" panose="02040503050406030204" pitchFamily="18" charset="0"/>
                                      </a:rPr>
                                      <m:t>𝑛𝑜𝑟𝑚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PT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pt-PT" sz="1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PT" sz="1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pt-PT" sz="1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  <m:r>
                                      <a:rPr lang="pt-PT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pt-PT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d>
                                <m:r>
                                  <a:rPr lang="pt-PT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pt-PT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PT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𝐶𝑜𝑚</m:t>
                                    </m:r>
                                  </m:e>
                                  <m:sub>
                                    <m:r>
                                      <a:rPr lang="pt-PT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𝑛𝑜𝑟𝑚</m:t>
                                    </m:r>
                                  </m:sub>
                                </m:sSub>
                                <m:r>
                                  <a:rPr lang="pt-PT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pt-PT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PT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pt-PT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  <m:r>
                                  <a:rPr lang="pt-PT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pt-PT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pt-PT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pt-PT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b="0" i="0" dirty="0">
                              <a:solidFill>
                                <a:schemeClr val="tx1"/>
                              </a:solidFill>
                            </a:rPr>
                            <a:t>(0, +</a:t>
                          </a:r>
                          <a14:m>
                            <m:oMath xmlns:m="http://schemas.openxmlformats.org/officeDocument/2006/math">
                              <m:r>
                                <a:rPr lang="pt-PT" sz="1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∞)</m:t>
                              </m:r>
                            </m:oMath>
                          </a14:m>
                          <a:endParaRPr lang="pt-PT" sz="1400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i="1" dirty="0"/>
                            <a:t>min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50196530"/>
                      </a:ext>
                    </a:extLst>
                  </a:tr>
                  <a:tr h="41330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PT" sz="1400" b="0" dirty="0"/>
                            <a:t>P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pt-PT" sz="1400" b="0" i="0" smtClean="0">
                                  <a:latin typeface="Cambria Math" panose="02040503050406030204" pitchFamily="18" charset="0"/>
                                </a:rPr>
                                <m:t>BM</m:t>
                              </m:r>
                              <m:d>
                                <m:dPr>
                                  <m:ctrlPr>
                                    <a:rPr lang="pt-PT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PT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PT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pt-PT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  <m:r>
                                    <a:rPr lang="pt-PT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pt-PT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oMath>
                          </a14:m>
                          <a:r>
                            <a:rPr lang="pt-PT" sz="1400" b="0" dirty="0"/>
                            <a:t> [7]</a:t>
                          </a:r>
                        </a:p>
                        <a:p>
                          <a:endParaRPr lang="pt-PT" sz="1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pt-PT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PT" sz="14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f>
                                    <m:fPr>
                                      <m:ctrlPr>
                                        <a:rPr lang="pt-PT" sz="1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pt-PT" sz="1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pt-PT" sz="1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PT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pt-PT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sub>
                                      </m:sSub>
                                    </m:den>
                                  </m:f>
                                  <m:r>
                                    <a:rPr lang="pt-PT" sz="14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pt-PT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× </m:t>
                                  </m:r>
                                  <m:f>
                                    <m:fPr>
                                      <m:ctrlPr>
                                        <a:rPr lang="pt-PT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pt-PT" sz="1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PT" sz="1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𝐸</m:t>
                                          </m:r>
                                        </m:e>
                                        <m:sub>
                                          <m:r>
                                            <a:rPr lang="pt-PT" sz="1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pt-PT" sz="1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PT" sz="1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𝐸</m:t>
                                          </m:r>
                                        </m:e>
                                        <m:sub>
                                          <m:r>
                                            <a:rPr lang="pt-PT" sz="1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sub>
                                      </m:sSub>
                                    </m:den>
                                  </m:f>
                                  <m:r>
                                    <a:rPr lang="pt-PT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× </m:t>
                                  </m:r>
                                  <m:sSub>
                                    <m:sSubPr>
                                      <m:ctrlPr>
                                        <a:rPr lang="pt-PT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PT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r>
                                        <a:rPr lang="pt-PT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𝐶</m:t>
                                      </m:r>
                                    </m:sub>
                                  </m:sSub>
                                  <m:r>
                                    <a:rPr lang="pt-PT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pt-PT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lang="pt-PT" sz="1400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b="0" i="0" dirty="0">
                              <a:solidFill>
                                <a:schemeClr val="tx1"/>
                              </a:solidFill>
                            </a:rPr>
                            <a:t>(0, +</a:t>
                          </a:r>
                          <a14:m>
                            <m:oMath xmlns:m="http://schemas.openxmlformats.org/officeDocument/2006/math">
                              <m:r>
                                <a:rPr lang="pt-PT" sz="1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∞)</m:t>
                              </m:r>
                            </m:oMath>
                          </a14:m>
                          <a:endParaRPr lang="pt-PT" sz="1400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i="1" dirty="0"/>
                            <a:t>max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54084615"/>
                      </a:ext>
                    </a:extLst>
                  </a:tr>
                  <a:tr h="41330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PT" sz="1400" b="0" dirty="0"/>
                            <a:t>S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pt-PT" sz="1400" b="0" i="0" smtClean="0">
                                  <a:latin typeface="Cambria Math" panose="02040503050406030204" pitchFamily="18" charset="0"/>
                                </a:rPr>
                                <m:t>ilhouette</m:t>
                              </m:r>
                              <m:d>
                                <m:dPr>
                                  <m:ctrlPr>
                                    <a:rPr lang="pt-PT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PT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PT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pt-PT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  <m:r>
                                    <a:rPr lang="pt-PT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pt-PT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oMath>
                          </a14:m>
                          <a:r>
                            <a:rPr lang="pt-PT" sz="1400" b="0" dirty="0"/>
                            <a:t> [8]</a:t>
                          </a:r>
                        </a:p>
                        <a:p>
                          <a:endParaRPr lang="pt-PT" sz="1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pt-PT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PT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pt-PT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PT" sz="14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pt-PT" sz="1400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</m:den>
                                </m:f>
                                <m:nary>
                                  <m:naryPr>
                                    <m:chr m:val="∑"/>
                                    <m:ctrlPr>
                                      <a:rPr lang="pt-PT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pt-PT" sz="1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pt-PT" sz="1400" b="0" i="1" smtClean="0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sSub>
                                      <m:sSubPr>
                                        <m:ctrlPr>
                                          <a:rPr lang="pt-PT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PT" sz="14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pt-PT" sz="1400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</m:sup>
                                  <m:e>
                                    <m:r>
                                      <a:rPr lang="pt-PT" sz="14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f>
                                      <m:fPr>
                                        <m:ctrlPr>
                                          <a:rPr lang="pt-PT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pt-PT" sz="14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pt-PT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PT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e>
                                          <m:sub>
                                            <m:r>
                                              <a:rPr lang="pt-PT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  <m:nary>
                                      <m:naryPr>
                                        <m:chr m:val="∑"/>
                                        <m:supHide m:val="on"/>
                                        <m:ctrlPr>
                                          <a:rPr lang="pt-PT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pt-PT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pt-PT" sz="1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∈</m:t>
                                        </m:r>
                                        <m:sSub>
                                          <m:sSubPr>
                                            <m:ctrlPr>
                                              <a:rPr lang="pt-PT" sz="14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PT" sz="14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𝐶</m:t>
                                            </m:r>
                                          </m:e>
                                          <m:sub>
                                            <m:r>
                                              <a:rPr lang="pt-PT" sz="14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sub>
                                      <m:sup/>
                                      <m:e>
                                        <m:f>
                                          <m:fPr>
                                            <m:ctrlPr>
                                              <a:rPr lang="pt-PT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pt-PT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pt-PT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pt-PT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</m:d>
                                            <m:r>
                                              <a:rPr lang="pt-PT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pt-PT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  <m:r>
                                              <a:rPr lang="pt-PT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r>
                                              <a:rPr lang="pt-PT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pt-PT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</m:num>
                                          <m:den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pt-PT" sz="1400" b="0" i="0" smtClean="0">
                                                <a:latin typeface="Cambria Math" panose="02040503050406030204" pitchFamily="18" charset="0"/>
                                              </a:rPr>
                                              <m:t>max</m:t>
                                            </m:r>
                                            <m:r>
                                              <a:rPr lang="pt-PT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⁡[</m:t>
                                            </m:r>
                                            <m:r>
                                              <a:rPr lang="pt-PT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pt-PT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pt-PT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</m:d>
                                            <m:r>
                                              <a:rPr lang="pt-PT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pt-PT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pt-PT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pt-PT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</m:d>
                                            <m:r>
                                              <a:rPr lang="pt-PT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]</m:t>
                                            </m:r>
                                          </m:den>
                                        </m:f>
                                      </m:e>
                                    </m:nary>
                                    <m:r>
                                      <a:rPr lang="pt-PT" sz="14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nary>
                              </m:oMath>
                            </m:oMathPara>
                          </a14:m>
                          <a:endParaRPr lang="pt-PT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b="0" i="0" dirty="0">
                              <a:solidFill>
                                <a:schemeClr val="tx1"/>
                              </a:solidFill>
                            </a:rPr>
                            <a:t>(0, +</a:t>
                          </a:r>
                          <a14:m>
                            <m:oMath xmlns:m="http://schemas.openxmlformats.org/officeDocument/2006/math">
                              <m:r>
                                <a:rPr lang="pt-PT" sz="1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∞)</m:t>
                              </m:r>
                            </m:oMath>
                          </a14:m>
                          <a:endParaRPr lang="pt-PT" sz="1400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i="1" dirty="0"/>
                            <a:t>max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5838556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13">
                <a:extLst>
                  <a:ext uri="{FF2B5EF4-FFF2-40B4-BE49-F238E27FC236}">
                    <a16:creationId xmlns:a16="http://schemas.microsoft.com/office/drawing/2014/main" id="{35FF7EC0-5660-48B2-AB13-FEF6603368B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66011205"/>
                  </p:ext>
                </p:extLst>
              </p:nvPr>
            </p:nvGraphicFramePr>
            <p:xfrm>
              <a:off x="1691984" y="168965"/>
              <a:ext cx="8808031" cy="545188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68486">
                      <a:extLst>
                        <a:ext uri="{9D8B030D-6E8A-4147-A177-3AD203B41FA5}">
                          <a16:colId xmlns:a16="http://schemas.microsoft.com/office/drawing/2014/main" val="1103611417"/>
                        </a:ext>
                      </a:extLst>
                    </a:gridCol>
                    <a:gridCol w="4400550">
                      <a:extLst>
                        <a:ext uri="{9D8B030D-6E8A-4147-A177-3AD203B41FA5}">
                          <a16:colId xmlns:a16="http://schemas.microsoft.com/office/drawing/2014/main" val="4281615035"/>
                        </a:ext>
                      </a:extLst>
                    </a:gridCol>
                    <a:gridCol w="1223010">
                      <a:extLst>
                        <a:ext uri="{9D8B030D-6E8A-4147-A177-3AD203B41FA5}">
                          <a16:colId xmlns:a16="http://schemas.microsoft.com/office/drawing/2014/main" val="3472905080"/>
                        </a:ext>
                      </a:extLst>
                    </a:gridCol>
                    <a:gridCol w="1115985">
                      <a:extLst>
                        <a:ext uri="{9D8B030D-6E8A-4147-A177-3AD203B41FA5}">
                          <a16:colId xmlns:a16="http://schemas.microsoft.com/office/drawing/2014/main" val="4172349999"/>
                        </a:ext>
                      </a:extLst>
                    </a:gridCol>
                  </a:tblGrid>
                  <a:tr h="523419">
                    <a:tc>
                      <a:txBody>
                        <a:bodyPr/>
                        <a:lstStyle/>
                        <a:p>
                          <a:r>
                            <a:rPr lang="pt-PT" sz="1400" dirty="0">
                              <a:solidFill>
                                <a:schemeClr val="tx1"/>
                              </a:solidFill>
                            </a:rPr>
                            <a:t>Index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b="1" i="0" dirty="0">
                              <a:solidFill>
                                <a:schemeClr val="tx1"/>
                              </a:solidFill>
                            </a:rPr>
                            <a:t>Formula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b="1" i="0" dirty="0">
                              <a:solidFill>
                                <a:schemeClr val="tx1"/>
                              </a:solidFill>
                            </a:rPr>
                            <a:t>Range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b="1" i="0" dirty="0">
                              <a:solidFill>
                                <a:schemeClr val="tx1"/>
                              </a:solidFill>
                            </a:rPr>
                            <a:t>Rule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17494873"/>
                      </a:ext>
                    </a:extLst>
                  </a:tr>
                  <a:tr h="996165"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>
                        <a:blipFill>
                          <a:blip r:embed="rId3"/>
                          <a:stretch>
                            <a:fillRect l="-294" t="-53049" r="-326471" b="-3951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>
                        <a:blipFill>
                          <a:blip r:embed="rId3"/>
                          <a:stretch>
                            <a:fillRect l="-47230" t="-53049" r="-53740" b="-3951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>
                        <a:blipFill>
                          <a:blip r:embed="rId3"/>
                          <a:stretch>
                            <a:fillRect l="-528856" t="-53049" r="-93035" b="-3951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b="0" i="1" dirty="0">
                              <a:solidFill>
                                <a:schemeClr val="tx1"/>
                              </a:solidFill>
                            </a:rPr>
                            <a:t>min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58823035"/>
                      </a:ext>
                    </a:extLst>
                  </a:tr>
                  <a:tr h="798574"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>
                        <a:blipFill>
                          <a:blip r:embed="rId3"/>
                          <a:stretch>
                            <a:fillRect l="-294" t="-191603" r="-326471" b="-3946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>
                        <a:blipFill>
                          <a:blip r:embed="rId3"/>
                          <a:stretch>
                            <a:fillRect l="-47230" t="-191603" r="-53740" b="-3946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>
                        <a:blipFill>
                          <a:blip r:embed="rId3"/>
                          <a:stretch>
                            <a:fillRect l="-528856" t="-191603" r="-93035" b="-3946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i="1" dirty="0"/>
                            <a:t>max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0710606"/>
                      </a:ext>
                    </a:extLst>
                  </a:tr>
                  <a:tr h="673926"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>
                        <a:blipFill>
                          <a:blip r:embed="rId3"/>
                          <a:stretch>
                            <a:fillRect l="-294" t="-344144" r="-326471" b="-36576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>
                        <a:blipFill>
                          <a:blip r:embed="rId3"/>
                          <a:stretch>
                            <a:fillRect l="-47230" t="-344144" r="-53740" b="-36576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>
                        <a:blipFill>
                          <a:blip r:embed="rId3"/>
                          <a:stretch>
                            <a:fillRect l="-528856" t="-344144" r="-93035" b="-36576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i="1" dirty="0"/>
                            <a:t>min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11781940"/>
                      </a:ext>
                    </a:extLst>
                  </a:tr>
                  <a:tr h="413300"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>
                        <a:blipFill>
                          <a:blip r:embed="rId3"/>
                          <a:stretch>
                            <a:fillRect l="-294" t="-725000" r="-326471" b="-4970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>
                        <a:blipFill>
                          <a:blip r:embed="rId3"/>
                          <a:stretch>
                            <a:fillRect l="-47230" t="-725000" r="-53740" b="-4970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>
                        <a:blipFill>
                          <a:blip r:embed="rId3"/>
                          <a:stretch>
                            <a:fillRect l="-528856" t="-725000" r="-93035" b="-4970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i="1" dirty="0"/>
                            <a:t>min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46658020"/>
                      </a:ext>
                    </a:extLst>
                  </a:tr>
                  <a:tr h="413300"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>
                        <a:blipFill>
                          <a:blip r:embed="rId3"/>
                          <a:stretch>
                            <a:fillRect l="-294" t="-825000" r="-326471" b="-3970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>
                        <a:blipFill>
                          <a:blip r:embed="rId3"/>
                          <a:stretch>
                            <a:fillRect l="-47230" t="-825000" r="-53740" b="-3970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>
                        <a:blipFill>
                          <a:blip r:embed="rId3"/>
                          <a:stretch>
                            <a:fillRect l="-528856" t="-825000" r="-93035" b="-3970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i="1" dirty="0"/>
                            <a:t>min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7188834"/>
                      </a:ext>
                    </a:extLst>
                  </a:tr>
                  <a:tr h="413300"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>
                        <a:blipFill>
                          <a:blip r:embed="rId3"/>
                          <a:stretch>
                            <a:fillRect l="-294" t="-925000" r="-326471" b="-2970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>
                        <a:blipFill>
                          <a:blip r:embed="rId3"/>
                          <a:stretch>
                            <a:fillRect l="-47230" t="-925000" r="-53740" b="-2970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>
                        <a:blipFill>
                          <a:blip r:embed="rId3"/>
                          <a:stretch>
                            <a:fillRect l="-528856" t="-925000" r="-93035" b="-2970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i="1" dirty="0"/>
                            <a:t>min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50196530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>
                        <a:blipFill>
                          <a:blip r:embed="rId3"/>
                          <a:stretch>
                            <a:fillRect l="-294" t="-820000" r="-326471" b="-1376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>
                        <a:blipFill>
                          <a:blip r:embed="rId3"/>
                          <a:stretch>
                            <a:fillRect l="-47230" t="-820000" r="-53740" b="-1376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>
                        <a:blipFill>
                          <a:blip r:embed="rId3"/>
                          <a:stretch>
                            <a:fillRect l="-528856" t="-820000" r="-93035" b="-1376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i="1" dirty="0"/>
                            <a:t>max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54084615"/>
                      </a:ext>
                    </a:extLst>
                  </a:tr>
                  <a:tr h="701739"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>
                        <a:blipFill>
                          <a:blip r:embed="rId3"/>
                          <a:stretch>
                            <a:fillRect l="-294" t="-680000" r="-326471" b="-17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>
                        <a:blipFill>
                          <a:blip r:embed="rId3"/>
                          <a:stretch>
                            <a:fillRect l="-47230" t="-680000" r="-53740" b="-17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>
                        <a:blipFill>
                          <a:blip r:embed="rId3"/>
                          <a:stretch>
                            <a:fillRect l="-528856" t="-680000" r="-93035" b="-17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i="1" dirty="0"/>
                            <a:t>max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5838556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1737373-828A-490C-A2EC-414CA3F7C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z="1600" smtClean="0"/>
              <a:t>13</a:t>
            </a:fld>
            <a:endParaRPr lang="en-US" sz="1600" dirty="0"/>
          </a:p>
        </p:txBody>
      </p:sp>
      <p:sp>
        <p:nvSpPr>
          <p:cNvPr id="5" name="Marcador de Posição de Conteúdo 2">
            <a:extLst>
              <a:ext uri="{FF2B5EF4-FFF2-40B4-BE49-F238E27FC236}">
                <a16:creationId xmlns:a16="http://schemas.microsoft.com/office/drawing/2014/main" id="{3A6964EC-02DA-49FA-B7E3-AB0FE35F4B1B}"/>
              </a:ext>
            </a:extLst>
          </p:cNvPr>
          <p:cNvSpPr txBox="1">
            <a:spLocks/>
          </p:cNvSpPr>
          <p:nvPr/>
        </p:nvSpPr>
        <p:spPr>
          <a:xfrm>
            <a:off x="39223" y="5733600"/>
            <a:ext cx="11771777" cy="1276963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GB" sz="800" dirty="0"/>
              <a:t> [1] </a:t>
            </a:r>
            <a:r>
              <a:rPr lang="en-US" sz="800" dirty="0"/>
              <a:t>X. L. </a:t>
            </a:r>
            <a:r>
              <a:rPr lang="en-US" sz="800" dirty="0" err="1"/>
              <a:t>Xie</a:t>
            </a:r>
            <a:r>
              <a:rPr lang="en-US" sz="800" dirty="0"/>
              <a:t> and G. Beni. A validity measure for fuzzy clustering. IEEE Transactions on Pattern Analysis and Machine Intelligence, 1991</a:t>
            </a:r>
            <a:r>
              <a:rPr lang="en-US" sz="800" b="0" i="0" u="none" strike="noStrike" baseline="0" dirty="0">
                <a:latin typeface="LMRoman10-Regular"/>
              </a:rPr>
              <a:t>;  [2] ; M. </a:t>
            </a:r>
            <a:r>
              <a:rPr lang="en-US" sz="800" b="0" i="0" u="none" strike="noStrike" baseline="0" dirty="0" err="1">
                <a:latin typeface="LMRoman10-Regular"/>
              </a:rPr>
              <a:t>Halkidi</a:t>
            </a:r>
            <a:r>
              <a:rPr lang="en-US" sz="800" b="0" i="0" u="none" strike="noStrike" baseline="0" dirty="0">
                <a:latin typeface="LMRoman10-Regular"/>
              </a:rPr>
              <a:t>, et al. Clustering validity checking methods: Part ii.. 2002;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800" dirty="0">
                <a:latin typeface="LMRoman10-Regular"/>
              </a:rPr>
              <a:t>[3] D. Davies and D. Bouldin. A cluster separation measure. Pattern Analysis and Machine </a:t>
            </a:r>
            <a:r>
              <a:rPr lang="en-US" sz="800" dirty="0" err="1">
                <a:latin typeface="LMRoman10-Regular"/>
              </a:rPr>
              <a:t>Intelligence,IEEE</a:t>
            </a:r>
            <a:r>
              <a:rPr lang="en-US" sz="800" dirty="0">
                <a:latin typeface="LMRoman10-Regular"/>
              </a:rPr>
              <a:t> Transactions.1979;  [4] M. </a:t>
            </a:r>
            <a:r>
              <a:rPr lang="en-US" sz="800" dirty="0" err="1">
                <a:latin typeface="LMRoman10-Regular"/>
              </a:rPr>
              <a:t>Ramze</a:t>
            </a:r>
            <a:r>
              <a:rPr lang="en-US" sz="800" dirty="0">
                <a:latin typeface="LMRoman10-Regular"/>
              </a:rPr>
              <a:t> </a:t>
            </a:r>
            <a:r>
              <a:rPr lang="en-US" sz="800" dirty="0" err="1">
                <a:latin typeface="LMRoman10-Regular"/>
              </a:rPr>
              <a:t>Rezaee</a:t>
            </a:r>
            <a:r>
              <a:rPr lang="en-US" sz="800" dirty="0">
                <a:latin typeface="LMRoman10-Regular"/>
              </a:rPr>
              <a:t>, et al. A new cluster validity index for the fuzzy c-mean. Pattern Recognition Letters, 1998 ;</a:t>
            </a:r>
            <a:endParaRPr lang="en-US" sz="800" b="0" i="0" u="none" strike="noStrike" baseline="0" dirty="0">
              <a:latin typeface="LMRoman10-Regular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800" b="0" i="0" u="none" strike="noStrike" baseline="0" dirty="0">
                <a:latin typeface="LMRoman10-Regular"/>
              </a:rPr>
              <a:t>[5</a:t>
            </a:r>
            <a:r>
              <a:rPr lang="en-US" sz="800" dirty="0">
                <a:latin typeface="LMRoman10-Regular"/>
              </a:rPr>
              <a:t>] M. </a:t>
            </a:r>
            <a:r>
              <a:rPr lang="en-US" sz="800" dirty="0" err="1">
                <a:latin typeface="LMRoman10-Regular"/>
              </a:rPr>
              <a:t>Halkidi</a:t>
            </a:r>
            <a:r>
              <a:rPr lang="en-US" sz="800" dirty="0">
                <a:latin typeface="LMRoman10-Regular"/>
              </a:rPr>
              <a:t> and M. </a:t>
            </a:r>
            <a:r>
              <a:rPr lang="en-US" sz="800" dirty="0" err="1">
                <a:latin typeface="LMRoman10-Regular"/>
              </a:rPr>
              <a:t>Vazirgiannis</a:t>
            </a:r>
            <a:r>
              <a:rPr lang="en-US" sz="800" dirty="0">
                <a:latin typeface="LMRoman10-Regular"/>
              </a:rPr>
              <a:t>. Clustering validity assessment: finding the optimal partitioning of a data set. 2001 ; [6] Y. Liu, et al. Understanding and enhancement of internal clustering validation measures. 2013 ;</a:t>
            </a:r>
            <a:endParaRPr lang="fr-FR" sz="800" dirty="0">
              <a:latin typeface="LMRoman10-Regular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fr-FR" sz="800" b="0" i="0" u="none" strike="noStrike" baseline="0" dirty="0">
                <a:latin typeface="LMRoman10-Regular"/>
              </a:rPr>
              <a:t> [7] M. K. </a:t>
            </a:r>
            <a:r>
              <a:rPr lang="fr-FR" sz="800" b="0" i="0" u="none" strike="noStrike" baseline="0" dirty="0" err="1">
                <a:latin typeface="LMRoman10-Regular"/>
              </a:rPr>
              <a:t>Pakhira</a:t>
            </a:r>
            <a:r>
              <a:rPr lang="fr-FR" sz="800" b="0" i="0" u="none" strike="noStrike" baseline="0" dirty="0">
                <a:latin typeface="LMRoman10-Regular"/>
              </a:rPr>
              <a:t>, et al. </a:t>
            </a:r>
            <a:r>
              <a:rPr lang="fr-FR" sz="800" b="0" i="0" u="none" strike="noStrike" baseline="0" dirty="0" err="1">
                <a:latin typeface="LMRoman10-Regular"/>
              </a:rPr>
              <a:t>Validity</a:t>
            </a:r>
            <a:r>
              <a:rPr lang="fr-FR" sz="800" b="0" i="0" u="none" strike="noStrike" baseline="0" dirty="0">
                <a:latin typeface="LMRoman10-Regular"/>
              </a:rPr>
              <a:t> index for </a:t>
            </a:r>
            <a:r>
              <a:rPr lang="fr-FR" sz="800" b="0" i="0" u="none" strike="noStrike" baseline="0" dirty="0" err="1">
                <a:latin typeface="LMRoman10-Regular"/>
              </a:rPr>
              <a:t>crisp</a:t>
            </a:r>
            <a:r>
              <a:rPr lang="fr-FR" sz="800" b="0" i="0" u="none" strike="noStrike" baseline="0" dirty="0">
                <a:latin typeface="LMRoman10-Regular"/>
              </a:rPr>
              <a:t> and </a:t>
            </a:r>
            <a:r>
              <a:rPr lang="fr-FR" sz="800" b="0" i="0" u="none" strike="noStrike" baseline="0" dirty="0" err="1">
                <a:latin typeface="LMRoman10-Regular"/>
              </a:rPr>
              <a:t>fuzzy</a:t>
            </a:r>
            <a:r>
              <a:rPr lang="fr-FR" sz="800" b="0" i="0" u="none" strike="noStrike" baseline="0" dirty="0">
                <a:latin typeface="LMRoman10-Regular"/>
              </a:rPr>
              <a:t> clusters. Pattern Recognition. 2004; </a:t>
            </a:r>
            <a:r>
              <a:rPr lang="pt-PT" sz="800" b="0" i="0" u="none" strike="noStrike" baseline="0" dirty="0">
                <a:latin typeface="LMRoman10-Regular"/>
              </a:rPr>
              <a:t>[8] </a:t>
            </a:r>
            <a:r>
              <a:rPr lang="en-US" sz="800" b="0" i="0" u="none" strike="noStrike" baseline="0" dirty="0">
                <a:latin typeface="LMRoman10-Regular"/>
              </a:rPr>
              <a:t>P. J. </a:t>
            </a:r>
            <a:r>
              <a:rPr lang="en-US" sz="800" b="0" i="0" u="none" strike="noStrike" baseline="0" dirty="0" err="1">
                <a:latin typeface="LMRoman10-Regular"/>
              </a:rPr>
              <a:t>Rousseeuw</a:t>
            </a:r>
            <a:r>
              <a:rPr lang="en-US" sz="800" b="0" i="0" u="none" strike="noStrike" baseline="0" dirty="0">
                <a:latin typeface="LMRoman10-Regular"/>
              </a:rPr>
              <a:t>. Silhouettes: A graphical aid to the interpretation and validation of cluster analysis. Journal of Computational and Applied Mathematics. 1987</a:t>
            </a:r>
            <a:r>
              <a:rPr lang="pt-PT" sz="800" b="0" i="0" u="none" strike="noStrike" baseline="0" dirty="0">
                <a:latin typeface="LMRoman10-Regular"/>
              </a:rPr>
              <a:t>;</a:t>
            </a:r>
            <a:endParaRPr lang="en-GB" sz="800" b="0" i="0" u="none" strike="noStrike" baseline="0" dirty="0">
              <a:latin typeface="LMRoman10-Regular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1600" b="0" i="0" u="none" strike="noStrike" baseline="0" dirty="0">
              <a:latin typeface="LMRoman10-Regular"/>
            </a:endParaRPr>
          </a:p>
        </p:txBody>
      </p:sp>
    </p:spTree>
    <p:extLst>
      <p:ext uri="{BB962C8B-B14F-4D97-AF65-F5344CB8AC3E}">
        <p14:creationId xmlns:p14="http://schemas.microsoft.com/office/powerpoint/2010/main" val="2496890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0890400-BB8B-4A44-AB63-65C7CA223E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F461066-B67C-4E09-8903-288E88E4F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788" y="804333"/>
            <a:ext cx="3391900" cy="5249334"/>
          </a:xfrm>
        </p:spPr>
        <p:txBody>
          <a:bodyPr>
            <a:normAutofit/>
          </a:bodyPr>
          <a:lstStyle/>
          <a:p>
            <a:pPr algn="r"/>
            <a:r>
              <a:rPr lang="en-GB" dirty="0"/>
              <a:t>Related Work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D39B797-CDC6-4529-8A36-9CBFC98163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77597" y="1600200"/>
            <a:ext cx="0" cy="36576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04D7FA6-2EA3-437F-95B5-5F7EB05CC6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9330" y="804333"/>
            <a:ext cx="6514645" cy="5249334"/>
          </a:xfrm>
        </p:spPr>
        <p:txBody>
          <a:bodyPr anchor="ctr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Overview of clustering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Overview of clustering evaluation metrics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err="1"/>
              <a:t>AliClu</a:t>
            </a: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CCF518-7515-4134-BA13-A02118C88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z="1600" smtClean="0"/>
              <a:t>14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1526649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BE76BB-9677-4360-B873-1B5CFD32C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Work from </a:t>
            </a:r>
            <a:r>
              <a:rPr lang="en-GB" dirty="0" err="1"/>
              <a:t>aliclu</a:t>
            </a:r>
            <a:r>
              <a:rPr lang="en-GB" dirty="0"/>
              <a:t> by </a:t>
            </a:r>
            <a:r>
              <a:rPr lang="en-GB" dirty="0" err="1"/>
              <a:t>Kishan</a:t>
            </a:r>
            <a:r>
              <a:rPr lang="en-GB" dirty="0"/>
              <a:t> </a:t>
            </a:r>
            <a:r>
              <a:rPr lang="en-GB" dirty="0" err="1"/>
              <a:t>rama</a:t>
            </a:r>
            <a:endParaRPr lang="en-GB" dirty="0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34EF3E7B-0ACD-478A-9293-A47A965F1E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Background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C1FA1376-E08A-4182-98AE-86B5FE84285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GB" dirty="0"/>
              <a:t> Electronical Medical Records (EMR) are more available now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dirty="0"/>
              <a:t> Data from EMR can help specialists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dirty="0"/>
              <a:t> Structures or models can be extracted from the data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E1C34DF6-9053-466C-8608-97E71E0D1B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Application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0ABB1517-E28A-45BB-9CAD-5FC91C3473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989320" y="2931212"/>
            <a:ext cx="6028509" cy="3341572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GB" dirty="0"/>
              <a:t> Use Temporal Needleman-Wunsch (TNW) to align data sequences and obtain a distance matrix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dirty="0"/>
              <a:t> Hierarchical clustering is applied to the TNW sequences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dirty="0"/>
              <a:t> Apply clustering validation</a:t>
            </a:r>
          </a:p>
          <a:p>
            <a:pPr marL="0" indent="0">
              <a:buNone/>
            </a:pPr>
            <a:r>
              <a:rPr lang="en-GB" dirty="0"/>
              <a:t>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26D914-3CBB-458A-B90B-5594DC935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z="1600" smtClean="0"/>
              <a:t>15</a:t>
            </a:fld>
            <a:endParaRPr lang="en-US" sz="1600" dirty="0"/>
          </a:p>
        </p:txBody>
      </p:sp>
      <p:sp>
        <p:nvSpPr>
          <p:cNvPr id="10" name="Marcador de Posição de Conteúdo 2">
            <a:extLst>
              <a:ext uri="{FF2B5EF4-FFF2-40B4-BE49-F238E27FC236}">
                <a16:creationId xmlns:a16="http://schemas.microsoft.com/office/drawing/2014/main" id="{FC7A219A-60CD-4926-88D0-8E1847A0F223}"/>
              </a:ext>
            </a:extLst>
          </p:cNvPr>
          <p:cNvSpPr txBox="1">
            <a:spLocks/>
          </p:cNvSpPr>
          <p:nvPr/>
        </p:nvSpPr>
        <p:spPr>
          <a:xfrm>
            <a:off x="174171" y="5812551"/>
            <a:ext cx="10570029" cy="932473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600" dirty="0"/>
              <a:t>Author(s):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1600" dirty="0"/>
              <a:t> </a:t>
            </a:r>
            <a:r>
              <a:rPr lang="en-US" sz="1600" dirty="0"/>
              <a:t>K. Rama, H. </a:t>
            </a:r>
            <a:r>
              <a:rPr lang="en-US" sz="1600" dirty="0" err="1"/>
              <a:t>Canhão</a:t>
            </a:r>
            <a:r>
              <a:rPr lang="en-US" sz="1600" dirty="0"/>
              <a:t>, A. Carvalho, and S. </a:t>
            </a:r>
            <a:r>
              <a:rPr lang="en-US" sz="1600" dirty="0" err="1"/>
              <a:t>Vinga</a:t>
            </a:r>
            <a:r>
              <a:rPr lang="en-US" sz="1600" dirty="0"/>
              <a:t>. </a:t>
            </a:r>
            <a:r>
              <a:rPr lang="en-US" sz="1600" dirty="0" err="1"/>
              <a:t>Aliclu</a:t>
            </a:r>
            <a:r>
              <a:rPr lang="en-US" sz="1600" dirty="0"/>
              <a:t> - temporal sequence alignment for clustering longitudinal clinical data. BMC Medical Informatics and Decision Making, 19, 12 2019. 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38352369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0890400-BB8B-4A44-AB63-65C7CA223E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F461066-B67C-4E09-8903-288E88E4F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146" y="804333"/>
            <a:ext cx="3966542" cy="5249334"/>
          </a:xfrm>
        </p:spPr>
        <p:txBody>
          <a:bodyPr>
            <a:normAutofit/>
          </a:bodyPr>
          <a:lstStyle/>
          <a:p>
            <a:pPr algn="r"/>
            <a:r>
              <a:rPr lang="en-GB" dirty="0"/>
              <a:t>Proposed Solution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D39B797-CDC6-4529-8A36-9CBFC98163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77597" y="1600200"/>
            <a:ext cx="0" cy="36576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04D7FA6-2EA3-437F-95B5-5F7EB05CC6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9330" y="804333"/>
            <a:ext cx="6514645" cy="5249334"/>
          </a:xfrm>
        </p:spPr>
        <p:txBody>
          <a:bodyPr anchor="ctr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sz="2000" dirty="0"/>
              <a:t>Extend the cluster validation measurements in </a:t>
            </a:r>
            <a:r>
              <a:rPr lang="en-GB" sz="2000" dirty="0" err="1"/>
              <a:t>AliClu</a:t>
            </a:r>
            <a:endParaRPr lang="en-GB" sz="2000" dirty="0"/>
          </a:p>
          <a:p>
            <a:pPr marL="457200" indent="-457200">
              <a:buFont typeface="+mj-lt"/>
              <a:buAutoNum type="arabicPeriod"/>
            </a:pPr>
            <a:r>
              <a:rPr lang="en-GB" sz="2000" dirty="0"/>
              <a:t>Automatize the cluster representation through graphs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000" dirty="0"/>
              <a:t>Contribute to the community with a Python library for cluster validation</a:t>
            </a:r>
          </a:p>
          <a:p>
            <a:pPr marL="457200" indent="-457200">
              <a:buFont typeface="+mj-lt"/>
              <a:buAutoNum type="arabicPeriod"/>
            </a:pPr>
            <a:endParaRPr lang="en-GB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DD1724-5C1C-42E7-8E84-1BB8297DE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z="1600" smtClean="0"/>
              <a:t>16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258761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0890400-BB8B-4A44-AB63-65C7CA223E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F461066-B67C-4E09-8903-288E88E4F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146" y="804333"/>
            <a:ext cx="3966542" cy="5249334"/>
          </a:xfrm>
        </p:spPr>
        <p:txBody>
          <a:bodyPr>
            <a:normAutofit/>
          </a:bodyPr>
          <a:lstStyle/>
          <a:p>
            <a:pPr algn="r"/>
            <a:r>
              <a:rPr lang="en-GB" dirty="0"/>
              <a:t>Implementation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D39B797-CDC6-4529-8A36-9CBFC98163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77597" y="1600200"/>
            <a:ext cx="0" cy="36576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04D7FA6-2EA3-437F-95B5-5F7EB05CC6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9330" y="804333"/>
            <a:ext cx="6514645" cy="5249334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sz="2000" dirty="0"/>
              <a:t> Evaluation procedure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000" dirty="0"/>
              <a:t> </a:t>
            </a:r>
            <a:r>
              <a:rPr lang="en-GB" sz="2000" dirty="0" err="1"/>
              <a:t>Clusterval</a:t>
            </a:r>
            <a:endParaRPr lang="en-GB" sz="2000" dirty="0"/>
          </a:p>
          <a:p>
            <a:pPr>
              <a:buFont typeface="Wingdings" panose="05000000000000000000" pitchFamily="2" charset="2"/>
              <a:buChar char="§"/>
            </a:pPr>
            <a:r>
              <a:rPr lang="en-GB" sz="2000" dirty="0"/>
              <a:t> </a:t>
            </a:r>
            <a:r>
              <a:rPr lang="en-GB" sz="2000" dirty="0" err="1"/>
              <a:t>AliClu</a:t>
            </a:r>
            <a:r>
              <a:rPr lang="en-GB" sz="2000" dirty="0"/>
              <a:t> – cluster visual representation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AFDA9F-9CA5-4146-AC6B-EC5D696E3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z="1600" smtClean="0"/>
              <a:t>17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5521927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68CFB7-F2C9-4E4B-B3EE-A1E3203F6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254777"/>
            <a:ext cx="6066818" cy="1499616"/>
          </a:xfrm>
        </p:spPr>
        <p:txBody>
          <a:bodyPr>
            <a:normAutofit/>
          </a:bodyPr>
          <a:lstStyle/>
          <a:p>
            <a:r>
              <a:rPr lang="en-GB" dirty="0"/>
              <a:t>Evaluation Procedure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5D507A53-34C6-4EDE-9AC7-177E6140B571}"/>
              </a:ext>
            </a:extLst>
          </p:cNvPr>
          <p:cNvSpPr/>
          <p:nvPr/>
        </p:nvSpPr>
        <p:spPr>
          <a:xfrm>
            <a:off x="772630" y="2337263"/>
            <a:ext cx="2180748" cy="123101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Set </a:t>
            </a:r>
            <a:r>
              <a:rPr lang="en-GB" b="1" i="1" u="sng" dirty="0"/>
              <a:t>k </a:t>
            </a:r>
            <a:r>
              <a:rPr lang="en-GB" b="1" u="sng" dirty="0"/>
              <a:t>clusters</a:t>
            </a:r>
            <a:r>
              <a:rPr lang="en-GB" b="1" i="1" u="sng" dirty="0"/>
              <a:t> </a:t>
            </a:r>
            <a:r>
              <a:rPr lang="en-GB" dirty="0"/>
              <a:t>to test and </a:t>
            </a:r>
          </a:p>
          <a:p>
            <a:pPr algn="ctr"/>
            <a:r>
              <a:rPr lang="en-GB" b="1" u="sng" dirty="0"/>
              <a:t>bootstrap samples </a:t>
            </a:r>
            <a:r>
              <a:rPr lang="en-GB" b="1" i="1" u="sng" dirty="0"/>
              <a:t>M</a:t>
            </a:r>
            <a:r>
              <a:rPr lang="en-GB" i="1" dirty="0"/>
              <a:t> to generate</a:t>
            </a:r>
            <a:r>
              <a:rPr lang="en-GB" dirty="0"/>
              <a:t> </a:t>
            </a:r>
          </a:p>
        </p:txBody>
      </p:sp>
      <p:cxnSp>
        <p:nvCxnSpPr>
          <p:cNvPr id="8" name="Conexão reta unidirecional 27">
            <a:extLst>
              <a:ext uri="{FF2B5EF4-FFF2-40B4-BE49-F238E27FC236}">
                <a16:creationId xmlns:a16="http://schemas.microsoft.com/office/drawing/2014/main" id="{80F2523D-0E20-4A2A-857D-D9FB8F7076B6}"/>
              </a:ext>
            </a:extLst>
          </p:cNvPr>
          <p:cNvCxnSpPr>
            <a:cxnSpLocks/>
          </p:cNvCxnSpPr>
          <p:nvPr/>
        </p:nvCxnSpPr>
        <p:spPr>
          <a:xfrm>
            <a:off x="1863002" y="3568274"/>
            <a:ext cx="0" cy="58157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tângulo 5">
                <a:extLst>
                  <a:ext uri="{FF2B5EF4-FFF2-40B4-BE49-F238E27FC236}">
                    <a16:creationId xmlns:a16="http://schemas.microsoft.com/office/drawing/2014/main" id="{E342BB91-FEBD-476D-9E2A-C955BEE8EF28}"/>
                  </a:ext>
                </a:extLst>
              </p:cNvPr>
              <p:cNvSpPr/>
              <p:nvPr/>
            </p:nvSpPr>
            <p:spPr>
              <a:xfrm>
                <a:off x="772629" y="4597034"/>
                <a:ext cx="2180747" cy="1231011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Perform clustering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b="1" i="1" dirty="0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pt-PT" b="1" i="1" dirty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GB" dirty="0"/>
                  <a:t> on dataset </a:t>
                </a:r>
                <a:r>
                  <a:rPr lang="en-GB" i="1" dirty="0"/>
                  <a:t>D</a:t>
                </a:r>
                <a:r>
                  <a:rPr lang="en-GB" dirty="0"/>
                  <a:t>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dirty="0"/>
                  <a:t> clusters</a:t>
                </a:r>
              </a:p>
            </p:txBody>
          </p:sp>
        </mc:Choice>
        <mc:Fallback xmlns="">
          <p:sp>
            <p:nvSpPr>
              <p:cNvPr id="7" name="Retângulo 5">
                <a:extLst>
                  <a:ext uri="{FF2B5EF4-FFF2-40B4-BE49-F238E27FC236}">
                    <a16:creationId xmlns:a16="http://schemas.microsoft.com/office/drawing/2014/main" id="{E342BB91-FEBD-476D-9E2A-C955BEE8EF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629" y="4597034"/>
                <a:ext cx="2180747" cy="123101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exão reta unidirecional 27">
            <a:extLst>
              <a:ext uri="{FF2B5EF4-FFF2-40B4-BE49-F238E27FC236}">
                <a16:creationId xmlns:a16="http://schemas.microsoft.com/office/drawing/2014/main" id="{3C0C265F-4D56-4DB4-92DA-493F4D2F00B3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>
            <a:off x="2953376" y="5212540"/>
            <a:ext cx="64625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tângulo 5">
                <a:extLst>
                  <a:ext uri="{FF2B5EF4-FFF2-40B4-BE49-F238E27FC236}">
                    <a16:creationId xmlns:a16="http://schemas.microsoft.com/office/drawing/2014/main" id="{C8E1B123-C53A-4CC1-8642-0E0AB36CF947}"/>
                  </a:ext>
                </a:extLst>
              </p:cNvPr>
              <p:cNvSpPr/>
              <p:nvPr/>
            </p:nvSpPr>
            <p:spPr>
              <a:xfrm>
                <a:off x="3599626" y="4597034"/>
                <a:ext cx="2381574" cy="1231011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Calculate internal CVIs for structure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b="1" i="1" dirty="0" smtClean="0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pt-PT" b="1" i="1" dirty="0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10" name="Retângulo 5">
                <a:extLst>
                  <a:ext uri="{FF2B5EF4-FFF2-40B4-BE49-F238E27FC236}">
                    <a16:creationId xmlns:a16="http://schemas.microsoft.com/office/drawing/2014/main" id="{C8E1B123-C53A-4CC1-8642-0E0AB36CF9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9626" y="4597034"/>
                <a:ext cx="2381574" cy="1231011"/>
              </a:xfrm>
              <a:prstGeom prst="rect">
                <a:avLst/>
              </a:prstGeom>
              <a:blipFill>
                <a:blip r:embed="rId4"/>
                <a:stretch>
                  <a:fillRect r="-1523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Conexão reta unidirecional 27">
            <a:extLst>
              <a:ext uri="{FF2B5EF4-FFF2-40B4-BE49-F238E27FC236}">
                <a16:creationId xmlns:a16="http://schemas.microsoft.com/office/drawing/2014/main" id="{4D2AB137-F536-4C89-8EFA-91D5A87A80D7}"/>
              </a:ext>
            </a:extLst>
          </p:cNvPr>
          <p:cNvCxnSpPr>
            <a:cxnSpLocks/>
            <a:stCxn id="10" idx="3"/>
            <a:endCxn id="39" idx="2"/>
          </p:cNvCxnSpPr>
          <p:nvPr/>
        </p:nvCxnSpPr>
        <p:spPr>
          <a:xfrm>
            <a:off x="5981200" y="5212540"/>
            <a:ext cx="802839" cy="446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Conexão reta unidirecional 27">
            <a:extLst>
              <a:ext uri="{FF2B5EF4-FFF2-40B4-BE49-F238E27FC236}">
                <a16:creationId xmlns:a16="http://schemas.microsoft.com/office/drawing/2014/main" id="{674C2EB8-E7E3-4DCF-BFEB-23152DC65C0A}"/>
              </a:ext>
            </a:extLst>
          </p:cNvPr>
          <p:cNvCxnSpPr>
            <a:cxnSpLocks/>
          </p:cNvCxnSpPr>
          <p:nvPr/>
        </p:nvCxnSpPr>
        <p:spPr>
          <a:xfrm flipV="1">
            <a:off x="4731618" y="4178569"/>
            <a:ext cx="0" cy="44380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Retângulo 5">
            <a:extLst>
              <a:ext uri="{FF2B5EF4-FFF2-40B4-BE49-F238E27FC236}">
                <a16:creationId xmlns:a16="http://schemas.microsoft.com/office/drawing/2014/main" id="{DA58407F-A5EB-4C01-B1CD-B242DBF51D1F}"/>
              </a:ext>
            </a:extLst>
          </p:cNvPr>
          <p:cNvSpPr/>
          <p:nvPr/>
        </p:nvSpPr>
        <p:spPr>
          <a:xfrm>
            <a:off x="3599626" y="2481960"/>
            <a:ext cx="2381573" cy="123101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Generate a random sample </a:t>
            </a:r>
            <a:r>
              <a:rPr lang="en-GB" i="1" dirty="0"/>
              <a:t>m</a:t>
            </a:r>
            <a:r>
              <a:rPr lang="en-GB" dirty="0"/>
              <a:t> from the dataset </a:t>
            </a:r>
            <a:r>
              <a:rPr lang="en-GB" i="1" dirty="0"/>
              <a:t>D</a:t>
            </a:r>
            <a:endParaRPr lang="en-GB" dirty="0"/>
          </a:p>
        </p:txBody>
      </p:sp>
      <p:cxnSp>
        <p:nvCxnSpPr>
          <p:cNvPr id="70" name="Conexão reta unidirecional 27">
            <a:extLst>
              <a:ext uri="{FF2B5EF4-FFF2-40B4-BE49-F238E27FC236}">
                <a16:creationId xmlns:a16="http://schemas.microsoft.com/office/drawing/2014/main" id="{AFE60767-8B4D-4CA4-A82D-68B829E0A04D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5981199" y="3097465"/>
            <a:ext cx="571013" cy="880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Conexão reta unidirecional 27">
            <a:extLst>
              <a:ext uri="{FF2B5EF4-FFF2-40B4-BE49-F238E27FC236}">
                <a16:creationId xmlns:a16="http://schemas.microsoft.com/office/drawing/2014/main" id="{BFF64ED7-FCCB-4BB2-9BDF-8F7D95612FE4}"/>
              </a:ext>
            </a:extLst>
          </p:cNvPr>
          <p:cNvCxnSpPr>
            <a:cxnSpLocks/>
            <a:stCxn id="25" idx="3"/>
            <a:endCxn id="34" idx="1"/>
          </p:cNvCxnSpPr>
          <p:nvPr/>
        </p:nvCxnSpPr>
        <p:spPr>
          <a:xfrm>
            <a:off x="8871677" y="3106266"/>
            <a:ext cx="47502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47A168CD-9763-435C-B2C2-16E182B06320}"/>
                  </a:ext>
                </a:extLst>
              </p:cNvPr>
              <p:cNvSpPr txBox="1"/>
              <p:nvPr/>
            </p:nvSpPr>
            <p:spPr>
              <a:xfrm>
                <a:off x="10003657" y="4887229"/>
                <a:ext cx="1991835" cy="646331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pt-PT" dirty="0"/>
                  <a:t>Choose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PT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pt-PT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pt-PT" dirty="0"/>
                  <a:t> with the best results overall</a:t>
                </a:r>
              </a:p>
            </p:txBody>
          </p:sp>
        </mc:Choice>
        <mc:Fallback xmlns=""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47A168CD-9763-435C-B2C2-16E182B063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3657" y="4887229"/>
                <a:ext cx="1991835" cy="646331"/>
              </a:xfrm>
              <a:prstGeom prst="rect">
                <a:avLst/>
              </a:prstGeom>
              <a:blipFill>
                <a:blip r:embed="rId5"/>
                <a:stretch>
                  <a:fillRect l="-2446" t="-5660" r="-1529" b="-14151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tângulo 5">
                <a:extLst>
                  <a:ext uri="{FF2B5EF4-FFF2-40B4-BE49-F238E27FC236}">
                    <a16:creationId xmlns:a16="http://schemas.microsoft.com/office/drawing/2014/main" id="{F80D9B3F-FF9E-44A4-8713-76FEE10B822B}"/>
                  </a:ext>
                </a:extLst>
              </p:cNvPr>
              <p:cNvSpPr/>
              <p:nvPr/>
            </p:nvSpPr>
            <p:spPr>
              <a:xfrm>
                <a:off x="6552212" y="2490760"/>
                <a:ext cx="2319465" cy="1231011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Perform clustering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b="1" i="1" dirty="0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pt-PT" b="1" i="1" dirty="0" smtClean="0"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</m:sSub>
                  </m:oMath>
                </a14:m>
                <a:r>
                  <a:rPr lang="en-GB" dirty="0"/>
                  <a:t> on the sample</a:t>
                </a:r>
              </a:p>
            </p:txBody>
          </p:sp>
        </mc:Choice>
        <mc:Fallback xmlns="">
          <p:sp>
            <p:nvSpPr>
              <p:cNvPr id="25" name="Retângulo 5">
                <a:extLst>
                  <a:ext uri="{FF2B5EF4-FFF2-40B4-BE49-F238E27FC236}">
                    <a16:creationId xmlns:a16="http://schemas.microsoft.com/office/drawing/2014/main" id="{F80D9B3F-FF9E-44A4-8713-76FEE10B82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2212" y="2490760"/>
                <a:ext cx="2319465" cy="123101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tângulo 5">
                <a:extLst>
                  <a:ext uri="{FF2B5EF4-FFF2-40B4-BE49-F238E27FC236}">
                    <a16:creationId xmlns:a16="http://schemas.microsoft.com/office/drawing/2014/main" id="{EEFB7149-1E90-4F6B-9632-44A1DEA51C5F}"/>
                  </a:ext>
                </a:extLst>
              </p:cNvPr>
              <p:cNvSpPr/>
              <p:nvPr/>
            </p:nvSpPr>
            <p:spPr>
              <a:xfrm>
                <a:off x="9346698" y="2490760"/>
                <a:ext cx="2239515" cy="1231011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With partitions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b="1" i="1" dirty="0" smtClean="0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pt-PT" b="1" i="1" dirty="0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GB" b="1" i="1" dirty="0"/>
                  <a:t> </a:t>
                </a:r>
                <a:r>
                  <a:rPr lang="en-GB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b="1" i="1" dirty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pt-PT" b="1" i="1" dirty="0" smtClean="0"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</m:sSub>
                  </m:oMath>
                </a14:m>
                <a:r>
                  <a:rPr lang="en-GB" dirty="0"/>
                  <a:t> calculate external CVIs</a:t>
                </a:r>
              </a:p>
            </p:txBody>
          </p:sp>
        </mc:Choice>
        <mc:Fallback xmlns="">
          <p:sp>
            <p:nvSpPr>
              <p:cNvPr id="34" name="Retângulo 5">
                <a:extLst>
                  <a:ext uri="{FF2B5EF4-FFF2-40B4-BE49-F238E27FC236}">
                    <a16:creationId xmlns:a16="http://schemas.microsoft.com/office/drawing/2014/main" id="{EEFB7149-1E90-4F6B-9632-44A1DEA51C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6698" y="2490760"/>
                <a:ext cx="2239515" cy="1231011"/>
              </a:xfrm>
              <a:prstGeom prst="rect">
                <a:avLst/>
              </a:prstGeom>
              <a:blipFill>
                <a:blip r:embed="rId7"/>
                <a:stretch>
                  <a:fillRect l="-1887" r="-3774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>
            <a:extLst>
              <a:ext uri="{FF2B5EF4-FFF2-40B4-BE49-F238E27FC236}">
                <a16:creationId xmlns:a16="http://schemas.microsoft.com/office/drawing/2014/main" id="{766A0642-B2D0-4C1B-A49C-D4820D7D7169}"/>
              </a:ext>
            </a:extLst>
          </p:cNvPr>
          <p:cNvSpPr txBox="1"/>
          <p:nvPr/>
        </p:nvSpPr>
        <p:spPr>
          <a:xfrm>
            <a:off x="6784039" y="4546178"/>
            <a:ext cx="1666903" cy="1341656"/>
          </a:xfrm>
          <a:prstGeom prst="flowChartConnector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PT" sz="1400" dirty="0">
                <a:solidFill>
                  <a:schemeClr val="bg1"/>
                </a:solidFill>
              </a:rPr>
              <a:t>Each index takes a vote on the umber of clusters</a:t>
            </a:r>
          </a:p>
        </p:txBody>
      </p:sp>
      <p:cxnSp>
        <p:nvCxnSpPr>
          <p:cNvPr id="74" name="Conexão reta unidirecional 27">
            <a:extLst>
              <a:ext uri="{FF2B5EF4-FFF2-40B4-BE49-F238E27FC236}">
                <a16:creationId xmlns:a16="http://schemas.microsoft.com/office/drawing/2014/main" id="{D3100946-46B3-4C1C-8A20-25706A490706}"/>
              </a:ext>
            </a:extLst>
          </p:cNvPr>
          <p:cNvCxnSpPr>
            <a:cxnSpLocks/>
            <a:endCxn id="174" idx="1"/>
          </p:cNvCxnSpPr>
          <p:nvPr/>
        </p:nvCxnSpPr>
        <p:spPr>
          <a:xfrm>
            <a:off x="9534525" y="5210363"/>
            <a:ext cx="469132" cy="3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E8B9BA9B-04A6-4AF9-82D7-01A18A94A052}"/>
              </a:ext>
            </a:extLst>
          </p:cNvPr>
          <p:cNvCxnSpPr>
            <a:cxnSpLocks/>
          </p:cNvCxnSpPr>
          <p:nvPr/>
        </p:nvCxnSpPr>
        <p:spPr>
          <a:xfrm flipV="1">
            <a:off x="605786" y="1483340"/>
            <a:ext cx="5186501" cy="2668469"/>
          </a:xfrm>
          <a:prstGeom prst="bentConnector3">
            <a:avLst>
              <a:gd name="adj1" fmla="val 50000"/>
            </a:avLst>
          </a:prstGeom>
          <a:ln w="38100">
            <a:solidFill>
              <a:srgbClr val="00B05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D9F3716C-8AF5-4C53-9EC5-7D9F06C075D4}"/>
              </a:ext>
            </a:extLst>
          </p:cNvPr>
          <p:cNvCxnSpPr>
            <a:cxnSpLocks/>
          </p:cNvCxnSpPr>
          <p:nvPr/>
        </p:nvCxnSpPr>
        <p:spPr>
          <a:xfrm>
            <a:off x="605786" y="4151809"/>
            <a:ext cx="0" cy="2318895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BCC4DD37-55B8-48E2-B08C-0606DF7AD47B}"/>
              </a:ext>
            </a:extLst>
          </p:cNvPr>
          <p:cNvCxnSpPr>
            <a:cxnSpLocks/>
          </p:cNvCxnSpPr>
          <p:nvPr/>
        </p:nvCxnSpPr>
        <p:spPr>
          <a:xfrm>
            <a:off x="605787" y="6470704"/>
            <a:ext cx="8928738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5EB7DC49-E6AC-4A1D-A32E-0F6E850018DF}"/>
              </a:ext>
            </a:extLst>
          </p:cNvPr>
          <p:cNvCxnSpPr>
            <a:cxnSpLocks/>
          </p:cNvCxnSpPr>
          <p:nvPr/>
        </p:nvCxnSpPr>
        <p:spPr>
          <a:xfrm flipV="1">
            <a:off x="11995492" y="1458130"/>
            <a:ext cx="0" cy="3164246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8E77140D-DCDD-4F3C-AD18-A7D6DC906E66}"/>
              </a:ext>
            </a:extLst>
          </p:cNvPr>
          <p:cNvCxnSpPr>
            <a:cxnSpLocks/>
          </p:cNvCxnSpPr>
          <p:nvPr/>
        </p:nvCxnSpPr>
        <p:spPr>
          <a:xfrm flipH="1">
            <a:off x="5770075" y="1475399"/>
            <a:ext cx="6225417" cy="5875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8" name="Rectangle: Single Corner Rounded 97">
            <a:extLst>
              <a:ext uri="{FF2B5EF4-FFF2-40B4-BE49-F238E27FC236}">
                <a16:creationId xmlns:a16="http://schemas.microsoft.com/office/drawing/2014/main" id="{8E504C9B-7AED-4B7A-8461-844623395249}"/>
              </a:ext>
            </a:extLst>
          </p:cNvPr>
          <p:cNvSpPr/>
          <p:nvPr/>
        </p:nvSpPr>
        <p:spPr>
          <a:xfrm>
            <a:off x="3428399" y="2082704"/>
            <a:ext cx="8378181" cy="2067143"/>
          </a:xfrm>
          <a:prstGeom prst="round1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100" name="Connector: Elbow 99">
            <a:extLst>
              <a:ext uri="{FF2B5EF4-FFF2-40B4-BE49-F238E27FC236}">
                <a16:creationId xmlns:a16="http://schemas.microsoft.com/office/drawing/2014/main" id="{764B9790-E95C-4CD1-BC2A-0772BFD56BD5}"/>
              </a:ext>
            </a:extLst>
          </p:cNvPr>
          <p:cNvCxnSpPr>
            <a:cxnSpLocks/>
            <a:stCxn id="98" idx="2"/>
            <a:endCxn id="39" idx="0"/>
          </p:cNvCxnSpPr>
          <p:nvPr/>
        </p:nvCxnSpPr>
        <p:spPr>
          <a:xfrm rot="16200000" flipH="1">
            <a:off x="7419325" y="4348011"/>
            <a:ext cx="396331" cy="1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EA9B89-777E-4EE2-A692-3B000888C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z="1600" smtClean="0"/>
              <a:t>18</a:t>
            </a:fld>
            <a:endParaRPr lang="en-US" sz="1600" dirty="0"/>
          </a:p>
        </p:txBody>
      </p:sp>
      <p:sp>
        <p:nvSpPr>
          <p:cNvPr id="11" name="Arrow: Curved Down 10">
            <a:extLst>
              <a:ext uri="{FF2B5EF4-FFF2-40B4-BE49-F238E27FC236}">
                <a16:creationId xmlns:a16="http://schemas.microsoft.com/office/drawing/2014/main" id="{C4F3D2BA-D943-49EA-8B2B-D37D70F6A8C6}"/>
              </a:ext>
            </a:extLst>
          </p:cNvPr>
          <p:cNvSpPr/>
          <p:nvPr/>
        </p:nvSpPr>
        <p:spPr>
          <a:xfrm rot="10800000">
            <a:off x="1358083" y="5816995"/>
            <a:ext cx="649953" cy="35215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EB4D9DF-95DC-4C81-9503-8DFC6032AD61}"/>
              </a:ext>
            </a:extLst>
          </p:cNvPr>
          <p:cNvSpPr txBox="1"/>
          <p:nvPr/>
        </p:nvSpPr>
        <p:spPr>
          <a:xfrm>
            <a:off x="1196855" y="6139816"/>
            <a:ext cx="11512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b="1" dirty="0">
                <a:solidFill>
                  <a:srgbClr val="00B050"/>
                </a:solidFill>
              </a:rPr>
              <a:t>Until i = </a:t>
            </a:r>
            <a:r>
              <a:rPr lang="pt-PT" sz="1200" b="1" i="1" dirty="0">
                <a:solidFill>
                  <a:srgbClr val="00B050"/>
                </a:solidFill>
              </a:rPr>
              <a:t>max k</a:t>
            </a:r>
            <a:endParaRPr lang="pt-PT" sz="1200" b="1" dirty="0">
              <a:solidFill>
                <a:srgbClr val="00B050"/>
              </a:solidFill>
            </a:endParaRPr>
          </a:p>
        </p:txBody>
      </p:sp>
      <p:sp>
        <p:nvSpPr>
          <p:cNvPr id="69" name="Arrow: Curved Down 68">
            <a:extLst>
              <a:ext uri="{FF2B5EF4-FFF2-40B4-BE49-F238E27FC236}">
                <a16:creationId xmlns:a16="http://schemas.microsoft.com/office/drawing/2014/main" id="{8E5B9DE3-6EC7-4E72-9FD2-39EA1E73052A}"/>
              </a:ext>
            </a:extLst>
          </p:cNvPr>
          <p:cNvSpPr/>
          <p:nvPr/>
        </p:nvSpPr>
        <p:spPr>
          <a:xfrm>
            <a:off x="4406641" y="1703789"/>
            <a:ext cx="649953" cy="35215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9286FDE-E8F1-4F30-BAA4-57E5CDCA70CD}"/>
              </a:ext>
            </a:extLst>
          </p:cNvPr>
          <p:cNvSpPr txBox="1"/>
          <p:nvPr/>
        </p:nvSpPr>
        <p:spPr>
          <a:xfrm>
            <a:off x="4215716" y="1483340"/>
            <a:ext cx="14839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b="1" dirty="0">
                <a:solidFill>
                  <a:srgbClr val="0070C0"/>
                </a:solidFill>
              </a:rPr>
              <a:t>Repeat </a:t>
            </a:r>
            <a:r>
              <a:rPr lang="pt-PT" sz="1200" b="1" i="1" dirty="0">
                <a:solidFill>
                  <a:srgbClr val="0070C0"/>
                </a:solidFill>
              </a:rPr>
              <a:t>M </a:t>
            </a:r>
            <a:r>
              <a:rPr lang="pt-PT" sz="1200" b="1" dirty="0">
                <a:solidFill>
                  <a:srgbClr val="0070C0"/>
                </a:solidFill>
              </a:rPr>
              <a:t>times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0A87614C-6EBC-4678-AFBE-2906492C58BA}"/>
              </a:ext>
            </a:extLst>
          </p:cNvPr>
          <p:cNvSpPr txBox="1"/>
          <p:nvPr/>
        </p:nvSpPr>
        <p:spPr>
          <a:xfrm>
            <a:off x="7617489" y="4232460"/>
            <a:ext cx="19170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b="1" dirty="0"/>
              <a:t>Average all external CVIs </a:t>
            </a:r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5ACE2E71-6C63-4E78-A5E1-572ABD39753D}"/>
              </a:ext>
            </a:extLst>
          </p:cNvPr>
          <p:cNvCxnSpPr>
            <a:cxnSpLocks/>
          </p:cNvCxnSpPr>
          <p:nvPr/>
        </p:nvCxnSpPr>
        <p:spPr>
          <a:xfrm flipV="1">
            <a:off x="9507621" y="4608818"/>
            <a:ext cx="2487871" cy="18676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69F26680-CC12-435C-AA6A-353BB92E9EB0}"/>
              </a:ext>
            </a:extLst>
          </p:cNvPr>
          <p:cNvCxnSpPr>
            <a:cxnSpLocks/>
          </p:cNvCxnSpPr>
          <p:nvPr/>
        </p:nvCxnSpPr>
        <p:spPr>
          <a:xfrm>
            <a:off x="605787" y="6470704"/>
            <a:ext cx="8116702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39DF21E4-E153-4DE5-A166-5E2AB5955D91}"/>
              </a:ext>
            </a:extLst>
          </p:cNvPr>
          <p:cNvCxnSpPr>
            <a:cxnSpLocks/>
          </p:cNvCxnSpPr>
          <p:nvPr/>
        </p:nvCxnSpPr>
        <p:spPr>
          <a:xfrm flipV="1">
            <a:off x="9534525" y="4622376"/>
            <a:ext cx="0" cy="184832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55145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0890400-BB8B-4A44-AB63-65C7CA223E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F461066-B67C-4E09-8903-288E88E4F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146" y="804333"/>
            <a:ext cx="3966542" cy="5249334"/>
          </a:xfrm>
        </p:spPr>
        <p:txBody>
          <a:bodyPr>
            <a:normAutofit/>
          </a:bodyPr>
          <a:lstStyle/>
          <a:p>
            <a:pPr algn="r"/>
            <a:r>
              <a:rPr lang="en-GB" dirty="0"/>
              <a:t>Implementation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D39B797-CDC6-4529-8A36-9CBFC98163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77597" y="1600200"/>
            <a:ext cx="0" cy="36576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04D7FA6-2EA3-437F-95B5-5F7EB05CC6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9330" y="804333"/>
            <a:ext cx="6514645" cy="5249334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sz="20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Evaluation procedure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000" dirty="0"/>
              <a:t> </a:t>
            </a:r>
            <a:r>
              <a:rPr lang="en-GB" sz="2000" dirty="0" err="1"/>
              <a:t>Clusterval</a:t>
            </a:r>
            <a:endParaRPr lang="en-GB" sz="20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sz="20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GB" sz="2000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AliClu</a:t>
            </a:r>
            <a:r>
              <a:rPr lang="en-GB" sz="20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– cluster visual representation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CE63CF-6F66-4C7B-9D3A-63BDBEAFA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z="1600" smtClean="0"/>
              <a:t>19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0609593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0890400-BB8B-4A44-AB63-65C7CA223E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F461066-B67C-4E09-8903-288E88E4F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788" y="804333"/>
            <a:ext cx="3391900" cy="5249334"/>
          </a:xfrm>
        </p:spPr>
        <p:txBody>
          <a:bodyPr>
            <a:normAutofit/>
          </a:bodyPr>
          <a:lstStyle/>
          <a:p>
            <a:pPr algn="r"/>
            <a:r>
              <a:rPr lang="en-GB" dirty="0"/>
              <a:t>Introduction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D39B797-CDC6-4529-8A36-9CBFC98163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77597" y="1600200"/>
            <a:ext cx="0" cy="36576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04D7FA6-2EA3-437F-95B5-5F7EB05CC6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9330" y="804333"/>
            <a:ext cx="6514645" cy="5249334"/>
          </a:xfrm>
        </p:spPr>
        <p:txBody>
          <a:bodyPr anchor="ctr"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GB" dirty="0"/>
              <a:t> </a:t>
            </a:r>
            <a:r>
              <a:rPr lang="en-GB" dirty="0" err="1"/>
              <a:t>AliClu</a:t>
            </a:r>
            <a:endParaRPr lang="en-GB" dirty="0"/>
          </a:p>
          <a:p>
            <a:pPr>
              <a:buFont typeface="Courier New" panose="02070309020205020404" pitchFamily="49" charset="0"/>
              <a:buChar char="o"/>
            </a:pPr>
            <a:r>
              <a:rPr lang="en-GB" dirty="0"/>
              <a:t> Identify methods to evaluate the clustering result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dirty="0"/>
              <a:t>Work will provide numerous validation metrics for clusters based on two criteria:</a:t>
            </a:r>
          </a:p>
          <a:p>
            <a:pPr marL="630936" lvl="1" indent="-457200">
              <a:buFont typeface="+mj-lt"/>
              <a:buAutoNum type="arabicPeriod"/>
            </a:pPr>
            <a:r>
              <a:rPr lang="en-GB" sz="2000" dirty="0"/>
              <a:t>External Validation</a:t>
            </a:r>
          </a:p>
          <a:p>
            <a:pPr marL="630936" lvl="1" indent="-457200">
              <a:buFont typeface="+mj-lt"/>
              <a:buAutoNum type="arabicPeriod"/>
            </a:pPr>
            <a:r>
              <a:rPr lang="en-GB" sz="2000" dirty="0"/>
              <a:t>Internal Validation</a:t>
            </a:r>
            <a:endParaRPr lang="en-GB" dirty="0"/>
          </a:p>
          <a:p>
            <a:pPr>
              <a:buFont typeface="Courier New" panose="02070309020205020404" pitchFamily="49" charset="0"/>
              <a:buChar char="o"/>
            </a:pPr>
            <a:r>
              <a:rPr lang="en-GB" dirty="0"/>
              <a:t> Test the implemented tool</a:t>
            </a:r>
            <a:endParaRPr lang="en-GB" sz="20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D8AF90-94FB-4149-B9A4-31C9B7A29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z="1600" smtClean="0"/>
              <a:t>2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819728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75727-B903-4501-ACC5-3C327820B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Clusterval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AE52ED-227E-4133-A9B6-1AC5D7D2E5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pt-PT" dirty="0"/>
              <a:t> Python package that performs clustering evaluation of any list-type dataset or distance matrix. Published in Pypi: </a:t>
            </a:r>
            <a:r>
              <a:rPr lang="pt-PT" b="1" u="sng" dirty="0"/>
              <a:t>https://pypi.org/project/clusterval/</a:t>
            </a:r>
          </a:p>
          <a:p>
            <a:pPr>
              <a:buFont typeface="Courier New" panose="02070309020205020404" pitchFamily="49" charset="0"/>
              <a:buChar char="o"/>
            </a:pPr>
            <a:endParaRPr lang="pt-PT" dirty="0"/>
          </a:p>
          <a:p>
            <a:pPr>
              <a:buFont typeface="Courier New" panose="02070309020205020404" pitchFamily="49" charset="0"/>
              <a:buChar char="o"/>
            </a:pPr>
            <a:r>
              <a:rPr lang="pt-PT" dirty="0"/>
              <a:t>Source code and other documents can be found at </a:t>
            </a:r>
            <a:r>
              <a:rPr lang="pt-PT" b="1" u="sng" dirty="0"/>
              <a:t>https://github.com/Nuno09/clusterval</a:t>
            </a:r>
          </a:p>
          <a:p>
            <a:pPr>
              <a:buFont typeface="Courier New" panose="02070309020205020404" pitchFamily="49" charset="0"/>
              <a:buChar char="o"/>
            </a:pPr>
            <a:endParaRPr lang="pt-PT" dirty="0"/>
          </a:p>
          <a:p>
            <a:pPr>
              <a:buFont typeface="Courier New" panose="02070309020205020404" pitchFamily="49" charset="0"/>
              <a:buChar char="o"/>
            </a:pPr>
            <a:endParaRPr lang="pt-PT" dirty="0"/>
          </a:p>
          <a:p>
            <a:pPr marL="0" indent="0">
              <a:buNone/>
            </a:pPr>
            <a:r>
              <a:rPr lang="pt-PT" u="sng" dirty="0"/>
              <a:t>How to obtain the package: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pt-PT" b="1" u="sng" dirty="0"/>
              <a:t>Pypi:</a:t>
            </a:r>
          </a:p>
          <a:p>
            <a:pPr lvl="4">
              <a:buFont typeface="Courier New" panose="02070309020205020404" pitchFamily="49" charset="0"/>
              <a:buChar char="o"/>
            </a:pPr>
            <a:r>
              <a:rPr lang="pt-PT" b="1" dirty="0"/>
              <a:t>pip install clusterval</a:t>
            </a:r>
          </a:p>
          <a:p>
            <a:pPr lvl="2">
              <a:buFont typeface="Courier New" panose="02070309020205020404" pitchFamily="49" charset="0"/>
              <a:buChar char="o"/>
            </a:pPr>
            <a:endParaRPr lang="pt-PT" u="sng" dirty="0"/>
          </a:p>
          <a:p>
            <a:pPr lvl="2">
              <a:buFont typeface="Courier New" panose="02070309020205020404" pitchFamily="49" charset="0"/>
              <a:buChar char="o"/>
            </a:pPr>
            <a:r>
              <a:rPr lang="pt-PT" b="1" u="sng" dirty="0"/>
              <a:t>Github:</a:t>
            </a:r>
          </a:p>
          <a:p>
            <a:pPr lvl="4">
              <a:buFont typeface="Courier New" panose="02070309020205020404" pitchFamily="49" charset="0"/>
              <a:buChar char="o"/>
            </a:pPr>
            <a:r>
              <a:rPr lang="pt-PT" b="1" dirty="0"/>
              <a:t>pip install git+https://github.com/Nuno09/clusterval.git</a:t>
            </a:r>
          </a:p>
          <a:p>
            <a:pPr lvl="4">
              <a:buFont typeface="Courier New" panose="02070309020205020404" pitchFamily="49" charset="0"/>
              <a:buChar char="o"/>
            </a:pPr>
            <a:endParaRPr lang="pt-PT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46FF81-83C4-4953-9E90-746A7AB5FDE9}"/>
              </a:ext>
            </a:extLst>
          </p:cNvPr>
          <p:cNvSpPr txBox="1"/>
          <p:nvPr/>
        </p:nvSpPr>
        <p:spPr>
          <a:xfrm>
            <a:off x="5884163" y="4549140"/>
            <a:ext cx="534238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pt-PT" sz="2000" u="sng" dirty="0"/>
              <a:t>Load the package in a Python environment: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pt-PT" sz="1400" b="1" dirty="0"/>
              <a:t> from clusterval import Clusterval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D2F617-416F-4C5E-97F7-DA70E99AC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z="1600" smtClean="0"/>
              <a:t>20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213772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024769-0728-4CF5-BF5B-4C37E6A48D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834390"/>
            <a:ext cx="9720071" cy="5474970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pt-PT" dirty="0"/>
              <a:t> The </a:t>
            </a:r>
            <a:r>
              <a:rPr lang="pt-PT" i="1" dirty="0"/>
              <a:t>Clusterval </a:t>
            </a:r>
            <a:r>
              <a:rPr lang="pt-PT" dirty="0"/>
              <a:t>object can be initialized with default parameters or these can be explicitly set. Parameters are described in the next table.</a:t>
            </a:r>
          </a:p>
          <a:p>
            <a:pPr>
              <a:buFont typeface="Courier New" panose="02070309020205020404" pitchFamily="49" charset="0"/>
              <a:buChar char="o"/>
            </a:pPr>
            <a:endParaRPr lang="pt-PT" dirty="0"/>
          </a:p>
          <a:p>
            <a:pPr>
              <a:buFont typeface="Courier New" panose="02070309020205020404" pitchFamily="49" charset="0"/>
              <a:buChar char="o"/>
            </a:pPr>
            <a:endParaRPr lang="pt-PT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BC13E69-7089-4A02-9490-5F138B3C18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1900732"/>
              </p:ext>
            </p:extLst>
          </p:nvPr>
        </p:nvGraphicFramePr>
        <p:xfrm>
          <a:off x="969645" y="2207895"/>
          <a:ext cx="10252710" cy="357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17570">
                  <a:extLst>
                    <a:ext uri="{9D8B030D-6E8A-4147-A177-3AD203B41FA5}">
                      <a16:colId xmlns:a16="http://schemas.microsoft.com/office/drawing/2014/main" val="1892788055"/>
                    </a:ext>
                  </a:extLst>
                </a:gridCol>
                <a:gridCol w="3417570">
                  <a:extLst>
                    <a:ext uri="{9D8B030D-6E8A-4147-A177-3AD203B41FA5}">
                      <a16:colId xmlns:a16="http://schemas.microsoft.com/office/drawing/2014/main" val="2492277371"/>
                    </a:ext>
                  </a:extLst>
                </a:gridCol>
                <a:gridCol w="3417570">
                  <a:extLst>
                    <a:ext uri="{9D8B030D-6E8A-4147-A177-3AD203B41FA5}">
                      <a16:colId xmlns:a16="http://schemas.microsoft.com/office/drawing/2014/main" val="36153518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Default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778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min_k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Integer that sets the minimum number of clusters to test.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9828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max_k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Integer that sets the maximum number of clusters to test.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6491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String that sets the clustering algorithm to use.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Hierarchical clustering with ward linkage.</a:t>
                      </a:r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9284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bootstrap_samples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Integer that sets the number of bootstrap samples simulated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250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8810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String (or list of strings) containing the CVIs calculate.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All CVIs.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0259422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B81D1D6-6E0F-4B18-B0B8-763143CE7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z="1600" smtClean="0"/>
              <a:t>21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7742372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E73A95-B154-474B-A9BD-6796418606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822960"/>
            <a:ext cx="9720071" cy="5486400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pt-PT" dirty="0"/>
              <a:t> </a:t>
            </a:r>
            <a:r>
              <a:rPr lang="pt-PT" b="1" dirty="0"/>
              <a:t>Create object:</a:t>
            </a:r>
          </a:p>
          <a:p>
            <a:pPr>
              <a:buFont typeface="Courier New" panose="02070309020205020404" pitchFamily="49" charset="0"/>
              <a:buChar char="o"/>
            </a:pPr>
            <a:endParaRPr lang="pt-PT" b="1" dirty="0"/>
          </a:p>
          <a:p>
            <a:pPr marL="0" indent="0">
              <a:buNone/>
            </a:pPr>
            <a:r>
              <a:rPr lang="pt-PT" sz="1600" b="1" dirty="0"/>
              <a:t>	</a:t>
            </a:r>
            <a:r>
              <a:rPr lang="pt-PT" sz="1600" i="1" dirty="0"/>
              <a:t>c = Clusterval()</a:t>
            </a:r>
          </a:p>
          <a:p>
            <a:pPr marL="0" indent="0">
              <a:buNone/>
            </a:pPr>
            <a:endParaRPr lang="pt-PT" b="1" i="1" dirty="0"/>
          </a:p>
          <a:p>
            <a:pPr marL="0" indent="0">
              <a:buNone/>
            </a:pPr>
            <a:r>
              <a:rPr lang="pt-PT" b="1" dirty="0"/>
              <a:t>	</a:t>
            </a:r>
            <a:r>
              <a:rPr lang="pt-PT" sz="1600" i="1" dirty="0"/>
              <a:t>c =Clusterval(min_k=2, max_k=10, algorithm=kmeans, bootstrap_samples=500, index=‘F’,’CVNN’)</a:t>
            </a:r>
          </a:p>
          <a:p>
            <a:pPr marL="0" indent="0">
              <a:buNone/>
            </a:pPr>
            <a:endParaRPr lang="pt-PT" b="1" dirty="0"/>
          </a:p>
          <a:p>
            <a:pPr marL="0" indent="0">
              <a:buNone/>
            </a:pPr>
            <a:endParaRPr lang="pt-PT" b="1" dirty="0"/>
          </a:p>
          <a:p>
            <a:pPr>
              <a:buFont typeface="Courier New" panose="02070309020205020404" pitchFamily="49" charset="0"/>
              <a:buChar char="o"/>
            </a:pPr>
            <a:r>
              <a:rPr lang="pt-PT" b="1" dirty="0"/>
              <a:t> Perform clustering evaluation</a:t>
            </a:r>
          </a:p>
          <a:p>
            <a:pPr marL="128016" lvl="1" indent="0">
              <a:buNone/>
            </a:pPr>
            <a:r>
              <a:rPr lang="pt-PT" b="1" dirty="0"/>
              <a:t>	</a:t>
            </a:r>
          </a:p>
          <a:p>
            <a:pPr marL="128016" lvl="1" indent="0">
              <a:buNone/>
            </a:pPr>
            <a:endParaRPr lang="pt-PT" b="1" dirty="0"/>
          </a:p>
          <a:p>
            <a:pPr marL="128016" lvl="1" indent="0">
              <a:buNone/>
            </a:pPr>
            <a:r>
              <a:rPr lang="pt-PT" b="1" dirty="0"/>
              <a:t>	</a:t>
            </a:r>
            <a:r>
              <a:rPr lang="pt-PT" sz="1600" i="1" dirty="0"/>
              <a:t>c.evaluate(data) </a:t>
            </a:r>
          </a:p>
          <a:p>
            <a:pPr marL="128016" lvl="1" indent="0">
              <a:buNone/>
            </a:pPr>
            <a:endParaRPr lang="pt-PT" sz="1600" b="1" i="1" dirty="0"/>
          </a:p>
          <a:p>
            <a:pPr marL="128016" lvl="1" indent="0">
              <a:buNone/>
            </a:pPr>
            <a:r>
              <a:rPr lang="pt-PT" sz="1600" b="1" i="1" dirty="0"/>
              <a:t>	</a:t>
            </a:r>
            <a:r>
              <a:rPr lang="pt-PT" sz="1600" b="1" i="1" u="sng" dirty="0"/>
              <a:t>Output will be the chosen number of clusters.</a:t>
            </a:r>
            <a:endParaRPr lang="pt-PT" b="1" u="sng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56A6E4-3100-48ED-A9BC-6F9D62F37874}"/>
              </a:ext>
            </a:extLst>
          </p:cNvPr>
          <p:cNvSpPr/>
          <p:nvPr/>
        </p:nvSpPr>
        <p:spPr>
          <a:xfrm>
            <a:off x="1760220" y="1645920"/>
            <a:ext cx="1623060" cy="5257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E43E6B2-AF28-4C2E-AD62-171379675F14}"/>
              </a:ext>
            </a:extLst>
          </p:cNvPr>
          <p:cNvSpPr/>
          <p:nvPr/>
        </p:nvSpPr>
        <p:spPr>
          <a:xfrm>
            <a:off x="1760220" y="2560320"/>
            <a:ext cx="8446770" cy="6515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E05934E-EC06-4F51-B053-3324A025CFCD}"/>
              </a:ext>
            </a:extLst>
          </p:cNvPr>
          <p:cNvSpPr/>
          <p:nvPr/>
        </p:nvSpPr>
        <p:spPr>
          <a:xfrm>
            <a:off x="1863090" y="5006340"/>
            <a:ext cx="1520190" cy="5143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825D126-CDFE-4E43-AE9A-DC0C921AB8C1}"/>
              </a:ext>
            </a:extLst>
          </p:cNvPr>
          <p:cNvCxnSpPr/>
          <p:nvPr/>
        </p:nvCxnSpPr>
        <p:spPr>
          <a:xfrm flipV="1">
            <a:off x="5703570" y="4572000"/>
            <a:ext cx="708660" cy="514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95FE455-6A20-4565-BF89-C6BF812843C4}"/>
              </a:ext>
            </a:extLst>
          </p:cNvPr>
          <p:cNvCxnSpPr/>
          <p:nvPr/>
        </p:nvCxnSpPr>
        <p:spPr>
          <a:xfrm>
            <a:off x="5703570" y="5186932"/>
            <a:ext cx="708660" cy="480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Table 14">
                <a:extLst>
                  <a:ext uri="{FF2B5EF4-FFF2-40B4-BE49-F238E27FC236}">
                    <a16:creationId xmlns:a16="http://schemas.microsoft.com/office/drawing/2014/main" id="{D09C8552-D039-401A-AE49-022C48E4EB4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5221462"/>
                  </p:ext>
                </p:extLst>
              </p:nvPr>
            </p:nvGraphicFramePr>
            <p:xfrm>
              <a:off x="6432550" y="3429000"/>
              <a:ext cx="5074920" cy="126610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68730">
                      <a:extLst>
                        <a:ext uri="{9D8B030D-6E8A-4147-A177-3AD203B41FA5}">
                          <a16:colId xmlns:a16="http://schemas.microsoft.com/office/drawing/2014/main" val="2462402129"/>
                        </a:ext>
                      </a:extLst>
                    </a:gridCol>
                    <a:gridCol w="1268730">
                      <a:extLst>
                        <a:ext uri="{9D8B030D-6E8A-4147-A177-3AD203B41FA5}">
                          <a16:colId xmlns:a16="http://schemas.microsoft.com/office/drawing/2014/main" val="2531604067"/>
                        </a:ext>
                      </a:extLst>
                    </a:gridCol>
                    <a:gridCol w="1268730">
                      <a:extLst>
                        <a:ext uri="{9D8B030D-6E8A-4147-A177-3AD203B41FA5}">
                          <a16:colId xmlns:a16="http://schemas.microsoft.com/office/drawing/2014/main" val="1629249913"/>
                        </a:ext>
                      </a:extLst>
                    </a:gridCol>
                    <a:gridCol w="1268730">
                      <a:extLst>
                        <a:ext uri="{9D8B030D-6E8A-4147-A177-3AD203B41FA5}">
                          <a16:colId xmlns:a16="http://schemas.microsoft.com/office/drawing/2014/main" val="1147360229"/>
                        </a:ext>
                      </a:extLst>
                    </a:gridCol>
                  </a:tblGrid>
                  <a:tr h="35170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dirty="0"/>
                            <a:t>ID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dirty="0"/>
                            <a:t>Feature 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dirty="0"/>
                            <a:t>Feature 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dirty="0"/>
                            <a:t>Feature 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97256168"/>
                      </a:ext>
                    </a:extLst>
                  </a:tr>
                  <a:tr h="27145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PT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PT" sz="1400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pt-PT" sz="1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PT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dirty="0"/>
                            <a:t>V11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dirty="0"/>
                            <a:t>V12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dirty="0"/>
                            <a:t>V13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58222022"/>
                      </a:ext>
                    </a:extLst>
                  </a:tr>
                  <a:tr h="271453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PT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PT" sz="1400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pt-PT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PT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dirty="0"/>
                            <a:t>V21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dirty="0"/>
                            <a:t>V22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dirty="0"/>
                            <a:t>V23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52893550"/>
                      </a:ext>
                    </a:extLst>
                  </a:tr>
                  <a:tr h="271453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PT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PT" sz="1400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pt-PT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PT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dirty="0"/>
                            <a:t>V31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dirty="0"/>
                            <a:t>V32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dirty="0"/>
                            <a:t>V33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5427712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Table 14">
                <a:extLst>
                  <a:ext uri="{FF2B5EF4-FFF2-40B4-BE49-F238E27FC236}">
                    <a16:creationId xmlns:a16="http://schemas.microsoft.com/office/drawing/2014/main" id="{D09C8552-D039-401A-AE49-022C48E4EB4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5221462"/>
                  </p:ext>
                </p:extLst>
              </p:nvPr>
            </p:nvGraphicFramePr>
            <p:xfrm>
              <a:off x="6432550" y="3429000"/>
              <a:ext cx="5074920" cy="126610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68730">
                      <a:extLst>
                        <a:ext uri="{9D8B030D-6E8A-4147-A177-3AD203B41FA5}">
                          <a16:colId xmlns:a16="http://schemas.microsoft.com/office/drawing/2014/main" val="2462402129"/>
                        </a:ext>
                      </a:extLst>
                    </a:gridCol>
                    <a:gridCol w="1268730">
                      <a:extLst>
                        <a:ext uri="{9D8B030D-6E8A-4147-A177-3AD203B41FA5}">
                          <a16:colId xmlns:a16="http://schemas.microsoft.com/office/drawing/2014/main" val="2531604067"/>
                        </a:ext>
                      </a:extLst>
                    </a:gridCol>
                    <a:gridCol w="1268730">
                      <a:extLst>
                        <a:ext uri="{9D8B030D-6E8A-4147-A177-3AD203B41FA5}">
                          <a16:colId xmlns:a16="http://schemas.microsoft.com/office/drawing/2014/main" val="1629249913"/>
                        </a:ext>
                      </a:extLst>
                    </a:gridCol>
                    <a:gridCol w="1268730">
                      <a:extLst>
                        <a:ext uri="{9D8B030D-6E8A-4147-A177-3AD203B41FA5}">
                          <a16:colId xmlns:a16="http://schemas.microsoft.com/office/drawing/2014/main" val="1147360229"/>
                        </a:ext>
                      </a:extLst>
                    </a:gridCol>
                  </a:tblGrid>
                  <a:tr h="35170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dirty="0"/>
                            <a:t>ID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dirty="0"/>
                            <a:t>Feature 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dirty="0"/>
                            <a:t>Feature 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dirty="0"/>
                            <a:t>Feature 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97256168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>
                        <a:blipFill>
                          <a:blip r:embed="rId2"/>
                          <a:stretch>
                            <a:fillRect l="-481" t="-118000" r="-302404" b="-22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dirty="0"/>
                            <a:t>V11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dirty="0"/>
                            <a:t>V12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dirty="0"/>
                            <a:t>V13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58222022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>
                        <a:blipFill>
                          <a:blip r:embed="rId2"/>
                          <a:stretch>
                            <a:fillRect l="-481" t="-213725" r="-302404" b="-1196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dirty="0"/>
                            <a:t>V21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dirty="0"/>
                            <a:t>V22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dirty="0"/>
                            <a:t>V23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52893550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>
                        <a:blipFill>
                          <a:blip r:embed="rId2"/>
                          <a:stretch>
                            <a:fillRect l="-481" t="-320000" r="-302404" b="-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dirty="0"/>
                            <a:t>V31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dirty="0"/>
                            <a:t>V32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dirty="0"/>
                            <a:t>V33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5427712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Table 15">
                <a:extLst>
                  <a:ext uri="{FF2B5EF4-FFF2-40B4-BE49-F238E27FC236}">
                    <a16:creationId xmlns:a16="http://schemas.microsoft.com/office/drawing/2014/main" id="{0BC76FA2-4FC1-487F-A950-2474DCD0ACC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43627687"/>
                  </p:ext>
                </p:extLst>
              </p:nvPr>
            </p:nvGraphicFramePr>
            <p:xfrm>
              <a:off x="9630472" y="4973413"/>
              <a:ext cx="2334134" cy="133487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67067">
                      <a:extLst>
                        <a:ext uri="{9D8B030D-6E8A-4147-A177-3AD203B41FA5}">
                          <a16:colId xmlns:a16="http://schemas.microsoft.com/office/drawing/2014/main" val="1470726729"/>
                        </a:ext>
                      </a:extLst>
                    </a:gridCol>
                    <a:gridCol w="1167067">
                      <a:extLst>
                        <a:ext uri="{9D8B030D-6E8A-4147-A177-3AD203B41FA5}">
                          <a16:colId xmlns:a16="http://schemas.microsoft.com/office/drawing/2014/main" val="3083351214"/>
                        </a:ext>
                      </a:extLst>
                    </a:gridCol>
                  </a:tblGrid>
                  <a:tr h="33371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dirty="0"/>
                            <a:t>Pair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dirty="0"/>
                            <a:t>Distance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00139567"/>
                      </a:ext>
                    </a:extLst>
                  </a:tr>
                  <a:tr h="33371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PT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PT" sz="1400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pt-PT" sz="1400" b="0" i="1" smtClean="0">
                                        <a:latin typeface="Cambria Math" panose="02040503050406030204" pitchFamily="18" charset="0"/>
                                      </a:rPr>
                                      <m:t>01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PT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PT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PT" sz="1400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pt-PT" sz="1400" b="0" i="1" smtClean="0">
                                        <a:latin typeface="Cambria Math" panose="02040503050406030204" pitchFamily="18" charset="0"/>
                                      </a:rPr>
                                      <m:t>01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PT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27725240"/>
                      </a:ext>
                    </a:extLst>
                  </a:tr>
                  <a:tr h="33371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PT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PT" sz="1400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pt-PT" sz="1400" b="0" i="1" smtClean="0">
                                        <a:latin typeface="Cambria Math" panose="02040503050406030204" pitchFamily="18" charset="0"/>
                                      </a:rPr>
                                      <m:t>02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PT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PT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PT" sz="1400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pt-PT" sz="1400" b="0" i="1" smtClean="0">
                                        <a:latin typeface="Cambria Math" panose="02040503050406030204" pitchFamily="18" charset="0"/>
                                      </a:rPr>
                                      <m:t>02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PT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25571105"/>
                      </a:ext>
                    </a:extLst>
                  </a:tr>
                  <a:tr h="33371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PT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PT" sz="1400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pt-PT" sz="1400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PT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PT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PT" sz="1400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pt-PT" sz="1400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PT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3316274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Table 15">
                <a:extLst>
                  <a:ext uri="{FF2B5EF4-FFF2-40B4-BE49-F238E27FC236}">
                    <a16:creationId xmlns:a16="http://schemas.microsoft.com/office/drawing/2014/main" id="{0BC76FA2-4FC1-487F-A950-2474DCD0ACC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43627687"/>
                  </p:ext>
                </p:extLst>
              </p:nvPr>
            </p:nvGraphicFramePr>
            <p:xfrm>
              <a:off x="9630472" y="4973413"/>
              <a:ext cx="2334134" cy="133487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67067">
                      <a:extLst>
                        <a:ext uri="{9D8B030D-6E8A-4147-A177-3AD203B41FA5}">
                          <a16:colId xmlns:a16="http://schemas.microsoft.com/office/drawing/2014/main" val="1470726729"/>
                        </a:ext>
                      </a:extLst>
                    </a:gridCol>
                    <a:gridCol w="1167067">
                      <a:extLst>
                        <a:ext uri="{9D8B030D-6E8A-4147-A177-3AD203B41FA5}">
                          <a16:colId xmlns:a16="http://schemas.microsoft.com/office/drawing/2014/main" val="3083351214"/>
                        </a:ext>
                      </a:extLst>
                    </a:gridCol>
                  </a:tblGrid>
                  <a:tr h="33371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dirty="0"/>
                            <a:t>Pair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dirty="0"/>
                            <a:t>Distance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00139567"/>
                      </a:ext>
                    </a:extLst>
                  </a:tr>
                  <a:tr h="333719"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>
                        <a:blipFill>
                          <a:blip r:embed="rId3"/>
                          <a:stretch>
                            <a:fillRect l="-521" t="-101818" r="-102083" b="-20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>
                        <a:blipFill>
                          <a:blip r:embed="rId3"/>
                          <a:stretch>
                            <a:fillRect l="-100521" t="-101818" r="-2083" b="-2036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7725240"/>
                      </a:ext>
                    </a:extLst>
                  </a:tr>
                  <a:tr h="333719"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>
                        <a:blipFill>
                          <a:blip r:embed="rId3"/>
                          <a:stretch>
                            <a:fillRect l="-521" t="-201818" r="-102083" b="-10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>
                        <a:blipFill>
                          <a:blip r:embed="rId3"/>
                          <a:stretch>
                            <a:fillRect l="-100521" t="-201818" r="-2083" b="-1036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5571105"/>
                      </a:ext>
                    </a:extLst>
                  </a:tr>
                  <a:tr h="333719"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>
                        <a:blipFill>
                          <a:blip r:embed="rId3"/>
                          <a:stretch>
                            <a:fillRect l="-521" t="-301818" r="-102083" b="-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>
                        <a:blipFill>
                          <a:blip r:embed="rId3"/>
                          <a:stretch>
                            <a:fillRect l="-100521" t="-301818" r="-2083" b="-36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3316274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Table 18">
                <a:extLst>
                  <a:ext uri="{FF2B5EF4-FFF2-40B4-BE49-F238E27FC236}">
                    <a16:creationId xmlns:a16="http://schemas.microsoft.com/office/drawing/2014/main" id="{4D4BC75F-C71C-4D5C-BA71-3D2C269553C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43397364"/>
                  </p:ext>
                </p:extLst>
              </p:nvPr>
            </p:nvGraphicFramePr>
            <p:xfrm>
              <a:off x="6432550" y="4950712"/>
              <a:ext cx="2711449" cy="143256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749865">
                      <a:extLst>
                        <a:ext uri="{9D8B030D-6E8A-4147-A177-3AD203B41FA5}">
                          <a16:colId xmlns:a16="http://schemas.microsoft.com/office/drawing/2014/main" val="2348153121"/>
                        </a:ext>
                      </a:extLst>
                    </a:gridCol>
                    <a:gridCol w="723918">
                      <a:extLst>
                        <a:ext uri="{9D8B030D-6E8A-4147-A177-3AD203B41FA5}">
                          <a16:colId xmlns:a16="http://schemas.microsoft.com/office/drawing/2014/main" val="1289979937"/>
                        </a:ext>
                      </a:extLst>
                    </a:gridCol>
                    <a:gridCol w="630509">
                      <a:extLst>
                        <a:ext uri="{9D8B030D-6E8A-4147-A177-3AD203B41FA5}">
                          <a16:colId xmlns:a16="http://schemas.microsoft.com/office/drawing/2014/main" val="2896050350"/>
                        </a:ext>
                      </a:extLst>
                    </a:gridCol>
                    <a:gridCol w="607157">
                      <a:extLst>
                        <a:ext uri="{9D8B030D-6E8A-4147-A177-3AD203B41FA5}">
                          <a16:colId xmlns:a16="http://schemas.microsoft.com/office/drawing/2014/main" val="152752492"/>
                        </a:ext>
                      </a:extLst>
                    </a:gridCol>
                  </a:tblGrid>
                  <a:tr h="174948">
                    <a:tc>
                      <a:txBody>
                        <a:bodyPr/>
                        <a:lstStyle/>
                        <a:p>
                          <a:endParaRPr lang="pt-PT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PT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PT" sz="1400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pt-PT" sz="1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PT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PT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PT" sz="1400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pt-PT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PT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PT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PT" sz="1400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pt-PT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PT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9056772"/>
                      </a:ext>
                    </a:extLst>
                  </a:tr>
                  <a:tr h="17494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PT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PT" sz="1400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pt-PT" sz="1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PT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PT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PT" sz="1400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pt-PT" sz="1400" b="0" i="1" smtClean="0">
                                        <a:latin typeface="Cambria Math" panose="02040503050406030204" pitchFamily="18" charset="0"/>
                                      </a:rPr>
                                      <m:t>01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PT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PT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PT" sz="1400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pt-PT" sz="1400" b="0" i="1" smtClean="0">
                                        <a:latin typeface="Cambria Math" panose="02040503050406030204" pitchFamily="18" charset="0"/>
                                      </a:rPr>
                                      <m:t>02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PT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62340649"/>
                      </a:ext>
                    </a:extLst>
                  </a:tr>
                  <a:tr h="17494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PT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PT" sz="1400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pt-PT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PT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PT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PT" sz="1400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pt-PT" sz="1400" b="0" i="1" smtClean="0">
                                        <a:latin typeface="Cambria Math" panose="02040503050406030204" pitchFamily="18" charset="0"/>
                                      </a:rPr>
                                      <m:t>02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PT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PT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PT" sz="1400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pt-PT" sz="1400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PT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76925271"/>
                      </a:ext>
                    </a:extLst>
                  </a:tr>
                  <a:tr h="30615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PT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PT" sz="1400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pt-PT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PT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PT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PT" sz="1400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pt-PT" sz="1400" b="0" i="1" smtClean="0">
                                        <a:latin typeface="Cambria Math" panose="02040503050406030204" pitchFamily="18" charset="0"/>
                                      </a:rPr>
                                      <m:t>02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PT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PT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PT" sz="1400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pt-PT" sz="1400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PT" sz="1400" dirty="0"/>
                        </a:p>
                        <a:p>
                          <a:pPr algn="ctr"/>
                          <a:endParaRPr lang="pt-PT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1320173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Table 18">
                <a:extLst>
                  <a:ext uri="{FF2B5EF4-FFF2-40B4-BE49-F238E27FC236}">
                    <a16:creationId xmlns:a16="http://schemas.microsoft.com/office/drawing/2014/main" id="{4D4BC75F-C71C-4D5C-BA71-3D2C269553C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43397364"/>
                  </p:ext>
                </p:extLst>
              </p:nvPr>
            </p:nvGraphicFramePr>
            <p:xfrm>
              <a:off x="6432550" y="4950712"/>
              <a:ext cx="2711449" cy="143256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749865">
                      <a:extLst>
                        <a:ext uri="{9D8B030D-6E8A-4147-A177-3AD203B41FA5}">
                          <a16:colId xmlns:a16="http://schemas.microsoft.com/office/drawing/2014/main" val="2348153121"/>
                        </a:ext>
                      </a:extLst>
                    </a:gridCol>
                    <a:gridCol w="723918">
                      <a:extLst>
                        <a:ext uri="{9D8B030D-6E8A-4147-A177-3AD203B41FA5}">
                          <a16:colId xmlns:a16="http://schemas.microsoft.com/office/drawing/2014/main" val="1289979937"/>
                        </a:ext>
                      </a:extLst>
                    </a:gridCol>
                    <a:gridCol w="630509">
                      <a:extLst>
                        <a:ext uri="{9D8B030D-6E8A-4147-A177-3AD203B41FA5}">
                          <a16:colId xmlns:a16="http://schemas.microsoft.com/office/drawing/2014/main" val="2896050350"/>
                        </a:ext>
                      </a:extLst>
                    </a:gridCol>
                    <a:gridCol w="607157">
                      <a:extLst>
                        <a:ext uri="{9D8B030D-6E8A-4147-A177-3AD203B41FA5}">
                          <a16:colId xmlns:a16="http://schemas.microsoft.com/office/drawing/2014/main" val="152752492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endParaRPr lang="pt-PT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>
                        <a:blipFill>
                          <a:blip r:embed="rId4"/>
                          <a:stretch>
                            <a:fillRect l="-104202" t="-2000" r="-174790" b="-376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>
                        <a:blipFill>
                          <a:blip r:embed="rId4"/>
                          <a:stretch>
                            <a:fillRect l="-235922" t="-2000" r="-101942" b="-376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>
                        <a:blipFill>
                          <a:blip r:embed="rId4"/>
                          <a:stretch>
                            <a:fillRect l="-346000" t="-2000" r="-5000" b="-376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9056772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>
                        <a:blipFill>
                          <a:blip r:embed="rId4"/>
                          <a:stretch>
                            <a:fillRect l="-813" t="-102000" r="-265854" b="-276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>
                        <a:blipFill>
                          <a:blip r:embed="rId4"/>
                          <a:stretch>
                            <a:fillRect l="-235922" t="-102000" r="-101942" b="-276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>
                        <a:blipFill>
                          <a:blip r:embed="rId4"/>
                          <a:stretch>
                            <a:fillRect l="-346000" t="-102000" r="-5000" b="-276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234064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>
                        <a:blipFill>
                          <a:blip r:embed="rId4"/>
                          <a:stretch>
                            <a:fillRect l="-813" t="-198039" r="-265854" b="-1705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>
                        <a:blipFill>
                          <a:blip r:embed="rId4"/>
                          <a:stretch>
                            <a:fillRect l="-104202" t="-198039" r="-174790" b="-1705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>
                        <a:blipFill>
                          <a:blip r:embed="rId4"/>
                          <a:stretch>
                            <a:fillRect l="-346000" t="-198039" r="-5000" b="-17058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76925271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>
                        <a:blipFill>
                          <a:blip r:embed="rId4"/>
                          <a:stretch>
                            <a:fillRect l="-813" t="-178824" r="-265854" b="-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>
                        <a:blipFill>
                          <a:blip r:embed="rId4"/>
                          <a:stretch>
                            <a:fillRect l="-104202" t="-178824" r="-174790" b="-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>
                        <a:blipFill>
                          <a:blip r:embed="rId4"/>
                          <a:stretch>
                            <a:fillRect l="-235922" t="-178824" r="-101942" b="-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1320173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BD52523A-42BC-488D-A97B-B79F408750AE}"/>
              </a:ext>
            </a:extLst>
          </p:cNvPr>
          <p:cNvSpPr txBox="1"/>
          <p:nvPr/>
        </p:nvSpPr>
        <p:spPr>
          <a:xfrm>
            <a:off x="9197339" y="5461252"/>
            <a:ext cx="6565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/>
              <a:t>or</a:t>
            </a:r>
            <a:endParaRPr lang="pt-PT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E6106C-2066-44AE-B562-84AB287924EB}"/>
              </a:ext>
            </a:extLst>
          </p:cNvPr>
          <p:cNvSpPr txBox="1"/>
          <p:nvPr/>
        </p:nvSpPr>
        <p:spPr>
          <a:xfrm>
            <a:off x="5063651" y="5002266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b="1" dirty="0"/>
              <a:t>Data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65020C-DE68-4A1F-A2F5-82DC3A26B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z="1600" smtClean="0"/>
              <a:t>22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179452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51A88F-35E4-411E-9B98-1C1E7229AE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9758" y="2285999"/>
            <a:ext cx="4429615" cy="4264223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pt-PT" dirty="0"/>
              <a:t> To see more information about the evaluation process and the resulting partition:</a:t>
            </a:r>
          </a:p>
          <a:p>
            <a:pPr marL="0" indent="0">
              <a:buNone/>
            </a:pPr>
            <a:r>
              <a:rPr lang="pt-PT" dirty="0"/>
              <a:t>	</a:t>
            </a:r>
            <a:r>
              <a:rPr lang="pt-PT" b="1" i="1" dirty="0"/>
              <a:t>print(c.long_info)</a:t>
            </a:r>
            <a:r>
              <a:rPr lang="pt-PT" dirty="0"/>
              <a:t> </a:t>
            </a:r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endParaRPr lang="pt-PT" dirty="0"/>
          </a:p>
          <a:p>
            <a:pPr>
              <a:buFont typeface="Courier New" panose="02070309020205020404" pitchFamily="49" charset="0"/>
              <a:buChar char="o"/>
            </a:pPr>
            <a:r>
              <a:rPr lang="pt-PT" dirty="0"/>
              <a:t> To visualize the resulting dendrogram*:</a:t>
            </a:r>
          </a:p>
          <a:p>
            <a:pPr marL="0" indent="0">
              <a:buNone/>
            </a:pPr>
            <a:r>
              <a:rPr lang="pt-PT" dirty="0"/>
              <a:t>	</a:t>
            </a:r>
            <a:r>
              <a:rPr lang="pt-PT" b="1" i="1" dirty="0"/>
              <a:t>c.plot()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pt-PT" dirty="0"/>
              <a:t> </a:t>
            </a:r>
            <a:r>
              <a:rPr lang="pt-PT" b="1" dirty="0"/>
              <a:t>help(clusterval)</a:t>
            </a:r>
          </a:p>
        </p:txBody>
      </p:sp>
      <p:pic>
        <p:nvPicPr>
          <p:cNvPr id="5" name="Picture 4" descr="Text&#10;&#10;Description automatically generated with low confidence">
            <a:extLst>
              <a:ext uri="{FF2B5EF4-FFF2-40B4-BE49-F238E27FC236}">
                <a16:creationId xmlns:a16="http://schemas.microsoft.com/office/drawing/2014/main" id="{4EB98A04-D994-4EE6-A725-B56A6EB684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2332" y="1468755"/>
            <a:ext cx="7530162" cy="448044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EDE5312-3544-43D0-9EE8-B17600067ADA}"/>
              </a:ext>
            </a:extLst>
          </p:cNvPr>
          <p:cNvSpPr txBox="1"/>
          <p:nvPr/>
        </p:nvSpPr>
        <p:spPr>
          <a:xfrm>
            <a:off x="114300" y="6550223"/>
            <a:ext cx="35547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/>
              <a:t>*When applying hierarchical clustering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EB43B30-346F-4C1E-9BD5-04515B67F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z="1600" smtClean="0"/>
              <a:t>23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7836353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0890400-BB8B-4A44-AB63-65C7CA223E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F461066-B67C-4E09-8903-288E88E4F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146" y="804333"/>
            <a:ext cx="3966542" cy="5249334"/>
          </a:xfrm>
        </p:spPr>
        <p:txBody>
          <a:bodyPr>
            <a:normAutofit/>
          </a:bodyPr>
          <a:lstStyle/>
          <a:p>
            <a:pPr algn="r"/>
            <a:r>
              <a:rPr lang="en-GB" dirty="0"/>
              <a:t>Implementation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D39B797-CDC6-4529-8A36-9CBFC98163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77597" y="1600200"/>
            <a:ext cx="0" cy="36576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04D7FA6-2EA3-437F-95B5-5F7EB05CC6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9330" y="804333"/>
            <a:ext cx="6514645" cy="5249334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sz="20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Evaluation procedure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000" dirty="0"/>
              <a:t> </a:t>
            </a:r>
            <a:r>
              <a:rPr lang="en-GB" sz="2000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Clusterval</a:t>
            </a:r>
            <a:endParaRPr lang="en-GB" sz="20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sz="2000" dirty="0"/>
              <a:t> </a:t>
            </a:r>
            <a:r>
              <a:rPr lang="en-GB" sz="2000" dirty="0" err="1"/>
              <a:t>AliClu</a:t>
            </a:r>
            <a:r>
              <a:rPr lang="en-GB" sz="2000" dirty="0"/>
              <a:t> – cluster visual representation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32BE8-376C-44E4-8109-8E0B1F358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z="1600" smtClean="0"/>
              <a:t>24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067884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55552-0109-42AD-9CE2-48B8E6E3E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5400" dirty="0" err="1"/>
              <a:t>AliClu</a:t>
            </a:r>
            <a:r>
              <a:rPr lang="en-GB" sz="5400" dirty="0"/>
              <a:t> – cluster visual representation</a:t>
            </a:r>
            <a:endParaRPr lang="pt-PT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32FE7EF-1948-4753-9369-BA2E18D880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0035542"/>
              </p:ext>
            </p:extLst>
          </p:nvPr>
        </p:nvGraphicFramePr>
        <p:xfrm>
          <a:off x="1721165" y="2679192"/>
          <a:ext cx="3680914" cy="14996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457">
                  <a:extLst>
                    <a:ext uri="{9D8B030D-6E8A-4147-A177-3AD203B41FA5}">
                      <a16:colId xmlns:a16="http://schemas.microsoft.com/office/drawing/2014/main" val="2701107675"/>
                    </a:ext>
                  </a:extLst>
                </a:gridCol>
                <a:gridCol w="1840457">
                  <a:extLst>
                    <a:ext uri="{9D8B030D-6E8A-4147-A177-3AD203B41FA5}">
                      <a16:colId xmlns:a16="http://schemas.microsoft.com/office/drawing/2014/main" val="3006128466"/>
                    </a:ext>
                  </a:extLst>
                </a:gridCol>
              </a:tblGrid>
              <a:tr h="499872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id_patient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coded_sequence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4206417"/>
                  </a:ext>
                </a:extLst>
              </a:tr>
              <a:tr h="499872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3948652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0.H,187.F,785.Z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094210"/>
                  </a:ext>
                </a:extLst>
              </a:tr>
              <a:tr h="499872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69331060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0.F.1109.Z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637360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EC29B474-5898-412B-A45D-DF03753DA50A}"/>
              </a:ext>
            </a:extLst>
          </p:cNvPr>
          <p:cNvSpPr txBox="1"/>
          <p:nvPr/>
        </p:nvSpPr>
        <p:spPr>
          <a:xfrm>
            <a:off x="5602512" y="1954530"/>
            <a:ext cx="4034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pt-PT" b="1" dirty="0">
                <a:solidFill>
                  <a:schemeClr val="accent2"/>
                </a:solidFill>
              </a:rPr>
              <a:t>Letters</a:t>
            </a:r>
            <a:r>
              <a:rPr lang="pt-PT" dirty="0"/>
              <a:t> represent treatments.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pt-PT" dirty="0">
                <a:solidFill>
                  <a:schemeClr val="accent5"/>
                </a:solidFill>
              </a:rPr>
              <a:t>Numbers</a:t>
            </a:r>
            <a:r>
              <a:rPr lang="pt-PT" dirty="0"/>
              <a:t> represent the transistion time between treatments.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pt-PT" dirty="0"/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pt-PT" dirty="0"/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pt-PT" dirty="0"/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pt-PT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pt-PT" b="1" dirty="0">
                <a:solidFill>
                  <a:schemeClr val="accent2"/>
                </a:solidFill>
              </a:rPr>
              <a:t>Nodes</a:t>
            </a:r>
            <a:r>
              <a:rPr lang="pt-PT" dirty="0"/>
              <a:t> represent treatments.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pt-PT" b="1" dirty="0">
                <a:solidFill>
                  <a:schemeClr val="accent5"/>
                </a:solidFill>
              </a:rPr>
              <a:t>Edges</a:t>
            </a:r>
            <a:r>
              <a:rPr lang="pt-PT" dirty="0"/>
              <a:t> represent transitions between treatments.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08F540A-CE6C-4BBA-AA52-712DBDC440C1}"/>
              </a:ext>
            </a:extLst>
          </p:cNvPr>
          <p:cNvCxnSpPr/>
          <p:nvPr/>
        </p:nvCxnSpPr>
        <p:spPr>
          <a:xfrm>
            <a:off x="7475220" y="2922776"/>
            <a:ext cx="0" cy="925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B46E5D8-8923-41A1-94B1-D87CC1D64D9D}"/>
              </a:ext>
            </a:extLst>
          </p:cNvPr>
          <p:cNvSpPr txBox="1"/>
          <p:nvPr/>
        </p:nvSpPr>
        <p:spPr>
          <a:xfrm>
            <a:off x="7619812" y="3151638"/>
            <a:ext cx="31052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b="1" u="sng" dirty="0"/>
              <a:t>This information can be represented as a graph!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B73E68-05EF-48FD-8463-15B075F35943}"/>
              </a:ext>
            </a:extLst>
          </p:cNvPr>
          <p:cNvSpPr txBox="1"/>
          <p:nvPr/>
        </p:nvSpPr>
        <p:spPr>
          <a:xfrm>
            <a:off x="4291607" y="6352276"/>
            <a:ext cx="3185112" cy="369332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/>
              <a:t>Python module - </a:t>
            </a:r>
            <a:r>
              <a:rPr lang="pt-PT" b="1" dirty="0"/>
              <a:t>graphviz</a:t>
            </a:r>
          </a:p>
        </p:txBody>
      </p:sp>
      <p:pic>
        <p:nvPicPr>
          <p:cNvPr id="17" name="Picture 16" descr="Diagram&#10;&#10;Description automatically generated">
            <a:extLst>
              <a:ext uri="{FF2B5EF4-FFF2-40B4-BE49-F238E27FC236}">
                <a16:creationId xmlns:a16="http://schemas.microsoft.com/office/drawing/2014/main" id="{E945DC94-AAB9-47A9-B965-1A301B31B5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0823" y="4773168"/>
            <a:ext cx="5706681" cy="1530408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B757AB-C0FD-4FE1-B0AF-CC168E3C1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z="1600" smtClean="0"/>
              <a:t>25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3135686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0890400-BB8B-4A44-AB63-65C7CA223E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F461066-B67C-4E09-8903-288E88E4F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146" y="804333"/>
            <a:ext cx="3966542" cy="5249334"/>
          </a:xfrm>
        </p:spPr>
        <p:txBody>
          <a:bodyPr>
            <a:normAutofit/>
          </a:bodyPr>
          <a:lstStyle/>
          <a:p>
            <a:pPr algn="r"/>
            <a:r>
              <a:rPr lang="en-GB" dirty="0"/>
              <a:t>Results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D39B797-CDC6-4529-8A36-9CBFC98163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77597" y="1600200"/>
            <a:ext cx="0" cy="36576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04D7FA6-2EA3-437F-95B5-5F7EB05CC6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9330" y="804333"/>
            <a:ext cx="6514645" cy="5249334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sz="2000" dirty="0"/>
              <a:t> Synthetic datasets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000" dirty="0"/>
              <a:t> Real-world datasets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000" dirty="0"/>
              <a:t> Reuma.pt dataset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D32CBC-6003-4CF0-A237-38B143A78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z="1600" smtClean="0"/>
              <a:t>26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5072671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A490C-7992-4EF4-BEF2-A0C06C6B9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Synthetic Datasets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5AB2CF-76DC-4980-987F-34AE83DFEB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PT" sz="2400" dirty="0">
                <a:ln w="0"/>
              </a:rPr>
              <a:t>The datasets were generated by using the package </a:t>
            </a:r>
            <a:r>
              <a:rPr lang="pt-PT" sz="2400" b="1" dirty="0">
                <a:ln w="0"/>
              </a:rPr>
              <a:t>sklearn make_blobs </a:t>
            </a:r>
            <a:r>
              <a:rPr lang="pt-PT" sz="2400" dirty="0">
                <a:ln w="0"/>
              </a:rPr>
              <a:t>function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983624-8952-4984-8164-C4091B052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z="1600" smtClean="0"/>
              <a:t>27</a:t>
            </a:fld>
            <a:endParaRPr 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BC24CD-F87E-4B7D-90DA-2ABACFEA59AD}"/>
              </a:ext>
            </a:extLst>
          </p:cNvPr>
          <p:cNvSpPr txBox="1"/>
          <p:nvPr/>
        </p:nvSpPr>
        <p:spPr>
          <a:xfrm>
            <a:off x="4912613" y="3105150"/>
            <a:ext cx="668883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b="1" u="sng" dirty="0"/>
              <a:t>Plus 5 different clustering algorithms to test:</a:t>
            </a:r>
          </a:p>
          <a:p>
            <a:pPr marL="342900" indent="-342900"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pt-PT" sz="2400" b="1" dirty="0"/>
              <a:t>single-linkage hierarchical clustering</a:t>
            </a:r>
          </a:p>
          <a:p>
            <a:pPr marL="342900" indent="-342900"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pt-PT" sz="2400" b="1" dirty="0"/>
              <a:t>complete-linkage hierarchical clustering</a:t>
            </a:r>
          </a:p>
          <a:p>
            <a:pPr marL="342900" indent="-342900"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pt-PT" sz="2400" b="1" dirty="0"/>
              <a:t>ward-linkage hierarchical clustering</a:t>
            </a:r>
          </a:p>
          <a:p>
            <a:pPr marL="342900" indent="-342900"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pt-PT" sz="2400" b="1" dirty="0"/>
              <a:t>k-means partitional clustering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12ED02-461C-414C-89EB-08B8A8DF1B92}"/>
              </a:ext>
            </a:extLst>
          </p:cNvPr>
          <p:cNvSpPr txBox="1"/>
          <p:nvPr/>
        </p:nvSpPr>
        <p:spPr>
          <a:xfrm>
            <a:off x="1024128" y="3105150"/>
            <a:ext cx="388848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2"/>
              </a:buClr>
            </a:pPr>
            <a:r>
              <a:rPr lang="pt-PT" sz="2400" b="1" u="sng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Five factors to cover:</a:t>
            </a:r>
          </a:p>
          <a:p>
            <a:pPr marL="342900" indent="-342900"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pt-PT" sz="2400" b="1" dirty="0">
                <a:ln w="0"/>
                <a:solidFill>
                  <a:schemeClr val="accent1"/>
                </a:solidFill>
              </a:rPr>
              <a:t> </a:t>
            </a:r>
            <a:r>
              <a:rPr lang="pt-PT" sz="2400" b="1" dirty="0">
                <a:ln w="0"/>
              </a:rPr>
              <a:t>Number of clusters</a:t>
            </a:r>
          </a:p>
          <a:p>
            <a:pPr marL="342900" indent="-342900"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pt-PT" sz="2400" b="1" dirty="0">
                <a:ln w="0"/>
              </a:rPr>
              <a:t> Dimensionality</a:t>
            </a:r>
          </a:p>
          <a:p>
            <a:pPr marL="342900" indent="-342900"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pt-PT" sz="2400" b="1" dirty="0">
                <a:ln w="0"/>
              </a:rPr>
              <a:t> Noise</a:t>
            </a:r>
          </a:p>
          <a:p>
            <a:pPr marL="342900" indent="-342900"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pt-PT" sz="2400" b="1" dirty="0">
                <a:ln w="0"/>
              </a:rPr>
              <a:t> Density</a:t>
            </a:r>
          </a:p>
          <a:p>
            <a:pPr marL="342900" indent="-342900"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pt-PT" sz="2400" b="1" dirty="0">
                <a:ln w="0"/>
              </a:rPr>
              <a:t> Overlapping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CDE236-73BD-40A4-BF9C-207E33D813EF}"/>
              </a:ext>
            </a:extLst>
          </p:cNvPr>
          <p:cNvSpPr txBox="1"/>
          <p:nvPr/>
        </p:nvSpPr>
        <p:spPr>
          <a:xfrm>
            <a:off x="-390524" y="5499868"/>
            <a:ext cx="1258252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400" b="1" u="sng" dirty="0"/>
              <a:t>Configurations</a:t>
            </a:r>
            <a:r>
              <a:rPr lang="pt-PT" sz="2400" u="sng" dirty="0"/>
              <a:t>:</a:t>
            </a:r>
          </a:p>
          <a:p>
            <a:pPr lvl="2" algn="ctr"/>
            <a:r>
              <a:rPr lang="pt-PT" sz="2400" dirty="0"/>
              <a:t> 5 factors x 5 datasets (from each) x 4 clustering algorithms = </a:t>
            </a:r>
            <a:r>
              <a:rPr lang="pt-PT" sz="2400" b="1" dirty="0"/>
              <a:t>1440</a:t>
            </a:r>
            <a:r>
              <a:rPr lang="pt-PT" sz="2400" dirty="0"/>
              <a:t> different configurations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0575839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94724-74F7-4C6D-97CF-ADB33FE0B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10043922" cy="1499616"/>
          </a:xfrm>
        </p:spPr>
        <p:txBody>
          <a:bodyPr>
            <a:normAutofit/>
          </a:bodyPr>
          <a:lstStyle/>
          <a:p>
            <a:r>
              <a:rPr lang="pt-PT" dirty="0"/>
              <a:t>Synthetic datasets</a:t>
            </a:r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1685E7C7-1D8C-4041-803C-9438F7DC20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503" y="2084832"/>
            <a:ext cx="7331604" cy="4087368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76F34C3-2E30-41AA-8C80-9DE31E101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z="1600" smtClean="0"/>
              <a:t>28</a:t>
            </a:fld>
            <a:endParaRPr 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571EBC-C639-4C28-9820-B7C4CE80EEEF}"/>
              </a:ext>
            </a:extLst>
          </p:cNvPr>
          <p:cNvSpPr txBox="1"/>
          <p:nvPr/>
        </p:nvSpPr>
        <p:spPr>
          <a:xfrm>
            <a:off x="7620762" y="1532382"/>
            <a:ext cx="4413885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pt-PT" sz="2200" dirty="0"/>
              <a:t>Performance decreases with the increase in the number of clusters.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pt-PT" sz="2200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pt-PT" sz="2200" dirty="0"/>
              <a:t>A higher number of atributes translated to slightly better results.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pt-PT" sz="2200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pt-PT" sz="2200" dirty="0"/>
              <a:t>Introduction of noise had no significant impact.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pt-PT" sz="2200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pt-PT" sz="2200" dirty="0"/>
              <a:t>Density also does not affect significantly the results.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pt-PT" sz="2200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pt-PT" sz="2200" dirty="0"/>
              <a:t>K-means slightly better than other algorithms.</a:t>
            </a:r>
          </a:p>
        </p:txBody>
      </p:sp>
    </p:spTree>
    <p:extLst>
      <p:ext uri="{BB962C8B-B14F-4D97-AF65-F5344CB8AC3E}">
        <p14:creationId xmlns:p14="http://schemas.microsoft.com/office/powerpoint/2010/main" val="21305294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0890400-BB8B-4A44-AB63-65C7CA223E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F461066-B67C-4E09-8903-288E88E4F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146" y="804333"/>
            <a:ext cx="3966542" cy="5249334"/>
          </a:xfrm>
        </p:spPr>
        <p:txBody>
          <a:bodyPr>
            <a:normAutofit/>
          </a:bodyPr>
          <a:lstStyle/>
          <a:p>
            <a:pPr algn="r"/>
            <a:r>
              <a:rPr lang="en-GB" dirty="0"/>
              <a:t>Results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D39B797-CDC6-4529-8A36-9CBFC98163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77597" y="1600200"/>
            <a:ext cx="0" cy="36576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04D7FA6-2EA3-437F-95B5-5F7EB05CC6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9330" y="804333"/>
            <a:ext cx="6514645" cy="5249334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sz="2000" dirty="0">
                <a:solidFill>
                  <a:schemeClr val="accent3"/>
                </a:solidFill>
              </a:rPr>
              <a:t> Synthetic datasets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000" dirty="0"/>
              <a:t> Real-world datasets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000" dirty="0">
                <a:solidFill>
                  <a:schemeClr val="accent3"/>
                </a:solidFill>
              </a:rPr>
              <a:t> Reuma.pt dataset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7758A0-7CDD-4AC5-9EAE-C3A1110A7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z="1600" smtClean="0"/>
              <a:t>29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788105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0890400-BB8B-4A44-AB63-65C7CA223E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F461066-B67C-4E09-8903-288E88E4F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788" y="804333"/>
            <a:ext cx="3391900" cy="5249334"/>
          </a:xfrm>
        </p:spPr>
        <p:txBody>
          <a:bodyPr>
            <a:normAutofit/>
          </a:bodyPr>
          <a:lstStyle/>
          <a:p>
            <a:pPr algn="r"/>
            <a:r>
              <a:rPr lang="en-GB" dirty="0" err="1"/>
              <a:t>OBjectives</a:t>
            </a:r>
            <a:endParaRPr lang="en-GB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D39B797-CDC6-4529-8A36-9CBFC98163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77597" y="1600200"/>
            <a:ext cx="0" cy="36576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04D7FA6-2EA3-437F-95B5-5F7EB05CC6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9330" y="804333"/>
            <a:ext cx="6514645" cy="5249334"/>
          </a:xfrm>
        </p:spPr>
        <p:txBody>
          <a:bodyPr anchor="ctr"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GB" dirty="0"/>
              <a:t> Gather and analyse existing metrics for cluster validation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dirty="0"/>
              <a:t> Automize the visual representation of clusters from </a:t>
            </a:r>
            <a:r>
              <a:rPr lang="en-GB" dirty="0" err="1"/>
              <a:t>AliClu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ACD11A-6ADB-47D3-98EA-4BCB3A28A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z="1600" smtClean="0"/>
              <a:t>3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5721859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EDC1C-4AEB-427D-8558-107D923B3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Real-world datasets*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83D116B-5C9A-4F34-B9D8-91669F91D0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5058444"/>
              </p:ext>
            </p:extLst>
          </p:nvPr>
        </p:nvGraphicFramePr>
        <p:xfrm>
          <a:off x="1024128" y="1866900"/>
          <a:ext cx="972026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0065">
                  <a:extLst>
                    <a:ext uri="{9D8B030D-6E8A-4147-A177-3AD203B41FA5}">
                      <a16:colId xmlns:a16="http://schemas.microsoft.com/office/drawing/2014/main" val="3221823322"/>
                    </a:ext>
                  </a:extLst>
                </a:gridCol>
                <a:gridCol w="2430065">
                  <a:extLst>
                    <a:ext uri="{9D8B030D-6E8A-4147-A177-3AD203B41FA5}">
                      <a16:colId xmlns:a16="http://schemas.microsoft.com/office/drawing/2014/main" val="765266483"/>
                    </a:ext>
                  </a:extLst>
                </a:gridCol>
                <a:gridCol w="2430065">
                  <a:extLst>
                    <a:ext uri="{9D8B030D-6E8A-4147-A177-3AD203B41FA5}">
                      <a16:colId xmlns:a16="http://schemas.microsoft.com/office/drawing/2014/main" val="3594919081"/>
                    </a:ext>
                  </a:extLst>
                </a:gridCol>
                <a:gridCol w="2430065">
                  <a:extLst>
                    <a:ext uri="{9D8B030D-6E8A-4147-A177-3AD203B41FA5}">
                      <a16:colId xmlns:a16="http://schemas.microsoft.com/office/drawing/2014/main" val="18428783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Nº instances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Nº attributes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Classes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6279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Breast tissue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106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5585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Ecoli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336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578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Glass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214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9120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Haberman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306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9131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Iris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2070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Parkinsons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195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6695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Vehicle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846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28009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Vertebral column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310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2094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Wine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178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0456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Yeast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1484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535371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7CF03F4-4B11-4850-805E-7569A3E76CCA}"/>
              </a:ext>
            </a:extLst>
          </p:cNvPr>
          <p:cNvSpPr txBox="1"/>
          <p:nvPr/>
        </p:nvSpPr>
        <p:spPr>
          <a:xfrm>
            <a:off x="76200" y="6550223"/>
            <a:ext cx="6248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/>
              <a:t>source: UCI repository - https://archive.ics.uci.edu/ml/index.php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C10F712-162D-4FA6-AB43-A085B60F7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z="1600" smtClean="0"/>
              <a:t>30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2804498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D1A8-7F6C-438B-A1D8-2CC3763E6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pt-PT" dirty="0"/>
              <a:t>Synthetic vs Real-World</a:t>
            </a:r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F0A9A820-213F-427C-B0C9-6351C73CC5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8949" y="4293700"/>
            <a:ext cx="4263176" cy="2451324"/>
          </a:xfrm>
          <a:prstGeom prst="rect">
            <a:avLst/>
          </a:prstGeom>
        </p:spPr>
      </p:pic>
      <p:pic>
        <p:nvPicPr>
          <p:cNvPr id="6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DBB319AE-4091-4DD7-B19D-BE7B016598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8949" y="1770169"/>
            <a:ext cx="4263176" cy="2451324"/>
          </a:xfrm>
          <a:prstGeom prst="rect">
            <a:avLst/>
          </a:prstGeom>
        </p:spPr>
      </p:pic>
      <p:sp>
        <p:nvSpPr>
          <p:cNvPr id="12" name="Content Placeholder 9">
            <a:extLst>
              <a:ext uri="{FF2B5EF4-FFF2-40B4-BE49-F238E27FC236}">
                <a16:creationId xmlns:a16="http://schemas.microsoft.com/office/drawing/2014/main" id="{6ED5BFAF-12A3-4C41-B143-5FD3D9BF63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9877" y="2059318"/>
            <a:ext cx="4513730" cy="4343400"/>
          </a:xfrm>
          <a:ln>
            <a:noFill/>
          </a:ln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Synthetic results: </a:t>
            </a:r>
            <a:r>
              <a:rPr lang="en-US" b="1" dirty="0"/>
              <a:t>29.3%</a:t>
            </a:r>
            <a:r>
              <a:rPr lang="en-US" dirty="0"/>
              <a:t> average success rate.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Real datasets: </a:t>
            </a:r>
            <a:r>
              <a:rPr lang="en-US" b="1" dirty="0"/>
              <a:t>20.1%</a:t>
            </a:r>
            <a:r>
              <a:rPr lang="en-US" dirty="0"/>
              <a:t> average success rate.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Changes in ranking.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Internal indices achieve better results for both tests.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dirty="0"/>
          </a:p>
          <a:p>
            <a:pPr>
              <a:buFont typeface="Courier New" panose="02070309020205020404" pitchFamily="49" charset="0"/>
              <a:buChar char="o"/>
            </a:pP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DB0B798-D586-487D-9D42-05B6BB930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z="1600" smtClean="0"/>
              <a:t>31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380040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C6EF5-AAC2-4FAA-B87B-80337AD91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Insights from indices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2F86C-FDD5-41C8-8F00-08679233DF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pt-PT" dirty="0"/>
              <a:t> External validation indices tend to choose NC=2.</a:t>
            </a:r>
          </a:p>
          <a:p>
            <a:pPr>
              <a:buFont typeface="Courier New" panose="02070309020205020404" pitchFamily="49" charset="0"/>
              <a:buChar char="o"/>
            </a:pPr>
            <a:endParaRPr lang="pt-PT" dirty="0"/>
          </a:p>
          <a:p>
            <a:pPr>
              <a:buFont typeface="Courier New" panose="02070309020205020404" pitchFamily="49" charset="0"/>
              <a:buChar char="o"/>
            </a:pPr>
            <a:r>
              <a:rPr lang="pt-PT" dirty="0"/>
              <a:t> Internal validation indices come closer to true values.</a:t>
            </a:r>
          </a:p>
          <a:p>
            <a:pPr>
              <a:buFont typeface="Courier New" panose="02070309020205020404" pitchFamily="49" charset="0"/>
              <a:buChar char="o"/>
            </a:pPr>
            <a:endParaRPr lang="pt-PT" dirty="0"/>
          </a:p>
          <a:p>
            <a:pPr>
              <a:buFont typeface="Courier New" panose="02070309020205020404" pitchFamily="49" charset="0"/>
              <a:buChar char="o"/>
            </a:pPr>
            <a:r>
              <a:rPr lang="pt-PT" dirty="0"/>
              <a:t> Fully automatic prediction of the number of clusters in a dataset is not accurate due to similarity between different clusterings.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BD825C-1CAE-4FC9-B08D-4571488CD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z="1600" smtClean="0"/>
              <a:t>32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9089824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0890400-BB8B-4A44-AB63-65C7CA223E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F461066-B67C-4E09-8903-288E88E4F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146" y="804333"/>
            <a:ext cx="3966542" cy="5249334"/>
          </a:xfrm>
        </p:spPr>
        <p:txBody>
          <a:bodyPr>
            <a:normAutofit/>
          </a:bodyPr>
          <a:lstStyle/>
          <a:p>
            <a:pPr algn="r"/>
            <a:r>
              <a:rPr lang="en-GB" dirty="0"/>
              <a:t>Results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D39B797-CDC6-4529-8A36-9CBFC98163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77597" y="1600200"/>
            <a:ext cx="0" cy="36576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04D7FA6-2EA3-437F-95B5-5F7EB05CC6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9330" y="804333"/>
            <a:ext cx="6514645" cy="5249334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sz="2000" dirty="0">
                <a:solidFill>
                  <a:schemeClr val="accent3"/>
                </a:solidFill>
              </a:rPr>
              <a:t> Synthetic datasets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000" dirty="0">
                <a:solidFill>
                  <a:schemeClr val="accent3"/>
                </a:solidFill>
              </a:rPr>
              <a:t> Real-world datasets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000" dirty="0"/>
              <a:t> Reuma.pt dataset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35A766-79D3-4292-B9C9-7C557AEA0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z="1600" smtClean="0"/>
              <a:t>33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2251068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C5466-03D0-46F4-B6E3-ED43E8D94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Reuma.pt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B4A04-354A-42B9-AE47-370581CB17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pt-PT" dirty="0"/>
              <a:t> Dataset developed by the Portuguese Society of Reumatology (SPR).</a:t>
            </a:r>
          </a:p>
          <a:p>
            <a:pPr>
              <a:buFont typeface="Courier New" panose="02070309020205020404" pitchFamily="49" charset="0"/>
              <a:buChar char="o"/>
            </a:pPr>
            <a:endParaRPr lang="pt-PT" dirty="0"/>
          </a:p>
          <a:p>
            <a:pPr>
              <a:buFont typeface="Courier New" panose="02070309020205020404" pitchFamily="49" charset="0"/>
              <a:buChar char="o"/>
            </a:pPr>
            <a:r>
              <a:rPr lang="pt-PT" dirty="0"/>
              <a:t> Mostly patients with reumatoid arthritis, ankylosing spondylitis, psoriatic arthritis and juvenile idiopathic arthritis.</a:t>
            </a:r>
          </a:p>
          <a:p>
            <a:pPr>
              <a:buFont typeface="Courier New" panose="02070309020205020404" pitchFamily="49" charset="0"/>
              <a:buChar char="o"/>
            </a:pPr>
            <a:endParaRPr lang="pt-PT" dirty="0"/>
          </a:p>
          <a:p>
            <a:pPr>
              <a:buFont typeface="Courier New" panose="02070309020205020404" pitchFamily="49" charset="0"/>
              <a:buChar char="o"/>
            </a:pPr>
            <a:r>
              <a:rPr lang="pt-PT" dirty="0"/>
              <a:t> In total there is information about 426 patients and 9035 appointments.</a:t>
            </a:r>
          </a:p>
          <a:p>
            <a:pPr>
              <a:buFont typeface="Courier New" panose="02070309020205020404" pitchFamily="49" charset="0"/>
              <a:buChar char="o"/>
            </a:pPr>
            <a:endParaRPr lang="pt-PT" dirty="0"/>
          </a:p>
          <a:p>
            <a:pPr>
              <a:buFont typeface="Courier New" panose="02070309020205020404" pitchFamily="49" charset="0"/>
              <a:buChar char="o"/>
            </a:pPr>
            <a:r>
              <a:rPr lang="pt-PT" dirty="0"/>
              <a:t> The goal of AliClu is to find the partitions in the dataset that help predict the treatment for future patients.</a:t>
            </a:r>
          </a:p>
          <a:p>
            <a:pPr>
              <a:buFont typeface="Courier New" panose="02070309020205020404" pitchFamily="49" charset="0"/>
              <a:buChar char="o"/>
            </a:pPr>
            <a:endParaRPr lang="pt-PT" dirty="0"/>
          </a:p>
          <a:p>
            <a:pPr>
              <a:buFont typeface="Courier New" panose="02070309020205020404" pitchFamily="49" charset="0"/>
              <a:buChar char="o"/>
            </a:pPr>
            <a:r>
              <a:rPr lang="pt-PT" i="1" dirty="0"/>
              <a:t> Clusterval supports AliClu in the cluster analysis.</a:t>
            </a:r>
            <a:r>
              <a:rPr lang="pt-PT" dirty="0"/>
              <a:t>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962ECB-11FC-4A25-A01C-CAC7E4208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z="1600" smtClean="0"/>
              <a:t>34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763876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B180E-13DB-4DA0-82C6-3614C8B4D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Parameters used in the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0CE57-A733-4569-A252-816292DC68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3379" y="2438400"/>
            <a:ext cx="4938522" cy="4023360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pt-PT" dirty="0"/>
              <a:t> clustering_algorithm: hierarchical (single, complete, average, ward)</a:t>
            </a:r>
          </a:p>
          <a:p>
            <a:pPr>
              <a:buFont typeface="Courier New" panose="02070309020205020404" pitchFamily="49" charset="0"/>
              <a:buChar char="o"/>
            </a:pPr>
            <a:endParaRPr lang="pt-PT" dirty="0"/>
          </a:p>
          <a:p>
            <a:pPr>
              <a:buFont typeface="Courier New" panose="02070309020205020404" pitchFamily="49" charset="0"/>
              <a:buChar char="o"/>
            </a:pPr>
            <a:r>
              <a:rPr lang="pt-PT" dirty="0"/>
              <a:t> AliClu parameters: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pt-PT" sz="1800" dirty="0"/>
              <a:t> gap = [0.0,0.1]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pt-PT" sz="1800" dirty="0"/>
              <a:t> Tp = {0.25,1.00,2.00}</a:t>
            </a:r>
          </a:p>
          <a:p>
            <a:pPr>
              <a:buFont typeface="Courier New" panose="02070309020205020404" pitchFamily="49" charset="0"/>
              <a:buChar char="o"/>
            </a:pPr>
            <a:endParaRPr lang="pt-PT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A73A03-AFD7-4011-AAB9-B9C22273F9AE}"/>
              </a:ext>
            </a:extLst>
          </p:cNvPr>
          <p:cNvSpPr txBox="1"/>
          <p:nvPr/>
        </p:nvSpPr>
        <p:spPr>
          <a:xfrm>
            <a:off x="1897952" y="2644170"/>
            <a:ext cx="7972424" cy="156966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PT" sz="3200" u="sng" dirty="0"/>
              <a:t>We divide our experiment in two groups:</a:t>
            </a:r>
          </a:p>
          <a:p>
            <a:pPr algn="ctr"/>
            <a:r>
              <a:rPr lang="pt-PT" sz="3200" dirty="0"/>
              <a:t>1) </a:t>
            </a:r>
            <a:r>
              <a:rPr lang="pt-PT" sz="3200" b="1" dirty="0"/>
              <a:t>Automatic</a:t>
            </a:r>
            <a:r>
              <a:rPr lang="pt-PT" sz="3200" dirty="0"/>
              <a:t> generation of results</a:t>
            </a:r>
          </a:p>
          <a:p>
            <a:pPr algn="ctr"/>
            <a:r>
              <a:rPr lang="pt-PT" sz="3200" dirty="0"/>
              <a:t>		2) </a:t>
            </a:r>
            <a:r>
              <a:rPr lang="pt-PT" sz="3200" b="1" dirty="0"/>
              <a:t>Semi-automatic</a:t>
            </a:r>
            <a:r>
              <a:rPr lang="pt-PT" sz="3200" dirty="0"/>
              <a:t> generation of results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C9A46C0-B511-4F1E-94F5-460192A0B0F3}"/>
              </a:ext>
            </a:extLst>
          </p:cNvPr>
          <p:cNvSpPr txBox="1">
            <a:spLocks/>
          </p:cNvSpPr>
          <p:nvPr/>
        </p:nvSpPr>
        <p:spPr>
          <a:xfrm>
            <a:off x="1176529" y="2438400"/>
            <a:ext cx="4938522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ourier New" panose="02070309020205020404" pitchFamily="49" charset="0"/>
              <a:buChar char="o"/>
            </a:pPr>
            <a:r>
              <a:rPr lang="pt-PT" dirty="0"/>
              <a:t> bootstrap_samples: 250</a:t>
            </a:r>
          </a:p>
          <a:p>
            <a:pPr>
              <a:buFont typeface="Courier New" panose="02070309020205020404" pitchFamily="49" charset="0"/>
              <a:buChar char="o"/>
            </a:pPr>
            <a:endParaRPr lang="pt-PT" dirty="0"/>
          </a:p>
          <a:p>
            <a:pPr>
              <a:buFont typeface="Courier New" panose="02070309020205020404" pitchFamily="49" charset="0"/>
              <a:buChar char="o"/>
            </a:pPr>
            <a:r>
              <a:rPr lang="pt-PT" dirty="0"/>
              <a:t> min_k: 2</a:t>
            </a:r>
          </a:p>
          <a:p>
            <a:pPr>
              <a:buFont typeface="Courier New" panose="02070309020205020404" pitchFamily="49" charset="0"/>
              <a:buChar char="o"/>
            </a:pPr>
            <a:endParaRPr lang="pt-PT" dirty="0"/>
          </a:p>
          <a:p>
            <a:pPr>
              <a:buFont typeface="Courier New" panose="02070309020205020404" pitchFamily="49" charset="0"/>
              <a:buChar char="o"/>
            </a:pPr>
            <a:r>
              <a:rPr lang="pt-PT" dirty="0"/>
              <a:t> max_k: 20</a:t>
            </a:r>
          </a:p>
          <a:p>
            <a:pPr>
              <a:buFont typeface="Courier New" panose="02070309020205020404" pitchFamily="49" charset="0"/>
              <a:buChar char="o"/>
            </a:pPr>
            <a:endParaRPr lang="pt-PT" dirty="0"/>
          </a:p>
          <a:p>
            <a:pPr>
              <a:buFont typeface="Courier New" panose="02070309020205020404" pitchFamily="49" charset="0"/>
              <a:buChar char="o"/>
            </a:pPr>
            <a:r>
              <a:rPr lang="pt-PT" dirty="0"/>
              <a:t> indices: all</a:t>
            </a:r>
          </a:p>
          <a:p>
            <a:pPr>
              <a:buFont typeface="Courier New" panose="02070309020205020404" pitchFamily="49" charset="0"/>
              <a:buChar char="o"/>
            </a:pPr>
            <a:endParaRPr lang="pt-PT" dirty="0"/>
          </a:p>
          <a:p>
            <a:pPr>
              <a:buFont typeface="Courier New" panose="02070309020205020404" pitchFamily="49" charset="0"/>
              <a:buChar char="o"/>
            </a:pPr>
            <a:endParaRPr lang="pt-PT" dirty="0"/>
          </a:p>
          <a:p>
            <a:pPr>
              <a:buFont typeface="Courier New" panose="02070309020205020404" pitchFamily="49" charset="0"/>
              <a:buChar char="o"/>
            </a:pPr>
            <a:endParaRPr lang="pt-PT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6596CD-C39A-49F4-92AB-A12D9FF33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z="1600" smtClean="0"/>
              <a:t>35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283141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1119D-CBE6-4E1A-AC58-0CC46D268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pt-PT"/>
              <a:t>Automatic results – REUMA.pt</a:t>
            </a:r>
          </a:p>
        </p:txBody>
      </p:sp>
      <p:pic>
        <p:nvPicPr>
          <p:cNvPr id="7" name="Picture 6" descr="A picture containing text, newspaper, receipt&#10;&#10;Description automatically generated">
            <a:extLst>
              <a:ext uri="{FF2B5EF4-FFF2-40B4-BE49-F238E27FC236}">
                <a16:creationId xmlns:a16="http://schemas.microsoft.com/office/drawing/2014/main" id="{2613FFA9-3BE9-4CF4-B523-71D302C036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9821" y="4039272"/>
            <a:ext cx="5268654" cy="2818728"/>
          </a:xfrm>
          <a:prstGeom prst="rect">
            <a:avLst/>
          </a:prstGeom>
        </p:spPr>
      </p:pic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2A4E3550-097C-439B-A197-F3B705FC85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810" y="1633220"/>
            <a:ext cx="5028240" cy="2690106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E5F713D-CF31-4432-B9A4-D7DD0E51AB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084832"/>
            <a:ext cx="4815077" cy="4023360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000" dirty="0"/>
              <a:t> Average and Single linkage choose NC=2.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sz="20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/>
              <a:t> One partition is very small (1-8 elements) and the other very big (all other elements).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1E3FEE7-7AF3-4A1D-AB61-2BBC393A3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z="1600" smtClean="0"/>
              <a:t>36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5232508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C62A8-6B30-43C4-8FF4-17BADE5B5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pt-PT" dirty="0"/>
              <a:t>Automatic results – REUMA.pt</a:t>
            </a:r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C498093A-48BD-4B51-A131-0BB340CEB4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258" y="1895223"/>
            <a:ext cx="5271603" cy="2807129"/>
          </a:xfrm>
          <a:prstGeom prst="rect">
            <a:avLst/>
          </a:prstGeom>
        </p:spPr>
      </p:pic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C14CB1E0-0A21-4E74-9A46-6857006FF2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0861" y="3810000"/>
            <a:ext cx="5296473" cy="2807129"/>
          </a:xfrm>
          <a:prstGeom prst="rect">
            <a:avLst/>
          </a:prstGeom>
        </p:spPr>
      </p:pic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93157639-0D10-44E1-A348-971995A07D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032342"/>
            <a:ext cx="4815077" cy="2072007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000" dirty="0"/>
              <a:t> Complete linkage results seem more promising, considering the problem context.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/>
              <a:t> Dendrogram better structured.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/>
              <a:t> NC=20. Most CVIs follow this conclusion.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C72BC37-72EE-40D2-B050-875C38360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z="1600" smtClean="0"/>
              <a:t>37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478427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1763B-EF31-4FD3-A803-8CD503DAA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7" y="585216"/>
            <a:ext cx="7105745" cy="1499616"/>
          </a:xfrm>
        </p:spPr>
        <p:txBody>
          <a:bodyPr>
            <a:normAutofit/>
          </a:bodyPr>
          <a:lstStyle/>
          <a:p>
            <a:r>
              <a:rPr lang="pt-PT" dirty="0"/>
              <a:t>Automatic results – REUMA.pt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CFDBE8-2F56-42B0-B28A-1E39D752D3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7105744" cy="4023360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pt-PT" dirty="0"/>
              <a:t> Most resulting clusters are distinct and containing information on one event or chain.</a:t>
            </a:r>
          </a:p>
          <a:p>
            <a:pPr>
              <a:buFont typeface="Courier New" panose="02070309020205020404" pitchFamily="49" charset="0"/>
              <a:buChar char="o"/>
            </a:pPr>
            <a:endParaRPr lang="pt-PT" dirty="0"/>
          </a:p>
          <a:p>
            <a:pPr>
              <a:buFont typeface="Courier New" panose="02070309020205020404" pitchFamily="49" charset="0"/>
              <a:buChar char="o"/>
            </a:pPr>
            <a:r>
              <a:rPr lang="pt-PT" dirty="0"/>
              <a:t> Exceptions for cluster 14, which is not so easy to read.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A296FDE4-D4C5-4C5C-89CE-D0F945B0D2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062"/>
          <a:stretch/>
        </p:blipFill>
        <p:spPr>
          <a:xfrm>
            <a:off x="7483830" y="2646671"/>
            <a:ext cx="4888326" cy="1171576"/>
          </a:xfrm>
          <a:prstGeom prst="rect">
            <a:avLst/>
          </a:prstGeom>
        </p:spPr>
      </p:pic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CCF3AEF6-BAFC-4D22-AAA5-ECE0BCE6441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514"/>
          <a:stretch/>
        </p:blipFill>
        <p:spPr>
          <a:xfrm>
            <a:off x="7483830" y="3818247"/>
            <a:ext cx="4702490" cy="1687192"/>
          </a:xfrm>
          <a:prstGeom prst="rect">
            <a:avLst/>
          </a:prstGeom>
        </p:spPr>
      </p:pic>
      <p:pic>
        <p:nvPicPr>
          <p:cNvPr id="9" name="Picture 8" descr="Diagram, schematic&#10;&#10;Description automatically generated">
            <a:extLst>
              <a:ext uri="{FF2B5EF4-FFF2-40B4-BE49-F238E27FC236}">
                <a16:creationId xmlns:a16="http://schemas.microsoft.com/office/drawing/2014/main" id="{95E7D085-7F53-4EB9-B4C9-E0B94834683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3512"/>
          <a:stretch/>
        </p:blipFill>
        <p:spPr>
          <a:xfrm>
            <a:off x="758951" y="4297680"/>
            <a:ext cx="4965190" cy="213641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AC39D1-957B-4D1B-8BB1-C1D873AB3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z="1600" smtClean="0"/>
              <a:t>38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195903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A993A-F88B-4804-B3A0-5546AA6CF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pt-PT" dirty="0"/>
              <a:t>Automatic Results – Reuma.pt</a:t>
            </a:r>
          </a:p>
        </p:txBody>
      </p:sp>
      <p:pic>
        <p:nvPicPr>
          <p:cNvPr id="11" name="Picture 10" descr="Table&#10;&#10;Description automatically generated">
            <a:extLst>
              <a:ext uri="{FF2B5EF4-FFF2-40B4-BE49-F238E27FC236}">
                <a16:creationId xmlns:a16="http://schemas.microsoft.com/office/drawing/2014/main" id="{208A3E62-2DC3-4658-AB63-594C9DF244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7925" y="3756172"/>
            <a:ext cx="5509409" cy="2988852"/>
          </a:xfrm>
          <a:prstGeom prst="rect">
            <a:avLst/>
          </a:prstGeom>
        </p:spPr>
      </p:pic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C6839750-7625-480C-B9F9-8CED246BD5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334" y="1831852"/>
            <a:ext cx="4815076" cy="253995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54770F-4323-4CD0-A311-705FB04F77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22257" y="2084832"/>
            <a:ext cx="4815077" cy="4023360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pt-PT" sz="2000" dirty="0"/>
              <a:t> Ward linkage also outputed NC=20.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pt-PT" sz="2000" dirty="0"/>
              <a:t> Dendrogram with clear structure.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pt-PT" sz="2000" dirty="0"/>
              <a:t> The majority of indices support the decision.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8973F8-585C-4CCD-A70F-6516796EF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z="1600" smtClean="0"/>
              <a:t>39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033349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0890400-BB8B-4A44-AB63-65C7CA223E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F461066-B67C-4E09-8903-288E88E4F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788" y="804333"/>
            <a:ext cx="3391900" cy="5249334"/>
          </a:xfrm>
        </p:spPr>
        <p:txBody>
          <a:bodyPr>
            <a:normAutofit/>
          </a:bodyPr>
          <a:lstStyle/>
          <a:p>
            <a:pPr algn="r"/>
            <a:r>
              <a:rPr lang="en-GB" dirty="0"/>
              <a:t>Related Work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D39B797-CDC6-4529-8A36-9CBFC98163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77597" y="1600200"/>
            <a:ext cx="0" cy="36576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04D7FA6-2EA3-437F-95B5-5F7EB05CC6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9330" y="804333"/>
            <a:ext cx="6514645" cy="5249334"/>
          </a:xfrm>
        </p:spPr>
        <p:txBody>
          <a:bodyPr anchor="ctr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sz="2000" dirty="0"/>
              <a:t>Overview of clustering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000" dirty="0"/>
              <a:t>Overview of clustering evaluation metrics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000" dirty="0" err="1"/>
              <a:t>AliClu</a:t>
            </a:r>
            <a:endParaRPr lang="en-GB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A51CF0-BE49-4374-8D5D-2ED36C52E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z="1600" smtClean="0"/>
              <a:t>4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08281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3F0B0-2A5E-44F2-B705-C3425F42E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7" y="585216"/>
            <a:ext cx="7105745" cy="1499616"/>
          </a:xfrm>
        </p:spPr>
        <p:txBody>
          <a:bodyPr>
            <a:normAutofit/>
          </a:bodyPr>
          <a:lstStyle/>
          <a:p>
            <a:r>
              <a:rPr lang="pt-PT" dirty="0"/>
              <a:t>Automatic results – reuma.pt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DD8F4A-F156-4061-8FBC-CC02FBF913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7105744" cy="4023360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pt-PT" dirty="0"/>
              <a:t> Resulting clusters with good separation of events.</a:t>
            </a:r>
          </a:p>
          <a:p>
            <a:pPr>
              <a:buFont typeface="Courier New" panose="02070309020205020404" pitchFamily="49" charset="0"/>
              <a:buChar char="o"/>
            </a:pPr>
            <a:endParaRPr lang="pt-PT" dirty="0"/>
          </a:p>
          <a:p>
            <a:pPr>
              <a:buFont typeface="Courier New" panose="02070309020205020404" pitchFamily="49" charset="0"/>
              <a:buChar char="o"/>
            </a:pPr>
            <a:r>
              <a:rPr lang="pt-PT" dirty="0"/>
              <a:t> Cluster 5 and 14 with very long sequences.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14E43EBA-C136-49BE-A9E5-80A3E3E5D8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611"/>
          <a:stretch/>
        </p:blipFill>
        <p:spPr>
          <a:xfrm>
            <a:off x="6991289" y="1722250"/>
            <a:ext cx="4679430" cy="1436107"/>
          </a:xfrm>
          <a:prstGeom prst="rect">
            <a:avLst/>
          </a:prstGeom>
        </p:spPr>
      </p:pic>
      <p:pic>
        <p:nvPicPr>
          <p:cNvPr id="7" name="Picture 6" descr="Diagram, schematic&#10;&#10;Description automatically generated">
            <a:extLst>
              <a:ext uri="{FF2B5EF4-FFF2-40B4-BE49-F238E27FC236}">
                <a16:creationId xmlns:a16="http://schemas.microsoft.com/office/drawing/2014/main" id="{C1C090A4-25E0-4EDA-BCA7-66AC40CA641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169"/>
          <a:stretch/>
        </p:blipFill>
        <p:spPr>
          <a:xfrm>
            <a:off x="3819500" y="4014486"/>
            <a:ext cx="5511504" cy="2081784"/>
          </a:xfrm>
          <a:prstGeom prst="rect">
            <a:avLst/>
          </a:prstGeom>
        </p:spPr>
      </p:pic>
      <p:pic>
        <p:nvPicPr>
          <p:cNvPr id="9" name="Picture 8" descr="Diagram, schematic&#10;&#10;Description automatically generated">
            <a:extLst>
              <a:ext uri="{FF2B5EF4-FFF2-40B4-BE49-F238E27FC236}">
                <a16:creationId xmlns:a16="http://schemas.microsoft.com/office/drawing/2014/main" id="{222F34F3-6D8A-452F-A7C5-F8C513AD390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3169"/>
          <a:stretch/>
        </p:blipFill>
        <p:spPr>
          <a:xfrm>
            <a:off x="-589870" y="4191000"/>
            <a:ext cx="5387657" cy="2081784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CE08B8-D2CE-4C12-803B-9B092C459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z="1600" smtClean="0"/>
              <a:t>40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065260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4589C-08D8-41DB-AD8C-8079EE5DD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Semi-automatic results – Reuma.pt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2EDF29-A92D-4203-B62B-753FE0415F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921" y="2196084"/>
            <a:ext cx="9720071" cy="4023360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pt-PT" dirty="0"/>
              <a:t> For complete linkage the conclusion was NC=20.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pt-PT" dirty="0"/>
              <a:t> Resulting sequences are longer than in automatic</a:t>
            </a:r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BF80EF72-455C-4545-9BC7-5F2AA9EF98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6138" y="1835384"/>
            <a:ext cx="5623916" cy="2937785"/>
          </a:xfrm>
          <a:prstGeom prst="rect">
            <a:avLst/>
          </a:prstGeom>
        </p:spPr>
      </p:pic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695B08D0-72AE-4384-8B64-0AF1DDA9E0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295" y="3522776"/>
            <a:ext cx="5625663" cy="293778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D964C2-9BE1-4EC5-8DBA-685065745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z="1600" smtClean="0"/>
              <a:t>41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1810526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4589C-08D8-41DB-AD8C-8079EE5DD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7" y="585216"/>
            <a:ext cx="7105745" cy="1499616"/>
          </a:xfrm>
        </p:spPr>
        <p:txBody>
          <a:bodyPr>
            <a:normAutofit/>
          </a:bodyPr>
          <a:lstStyle/>
          <a:p>
            <a:r>
              <a:rPr lang="pt-PT" dirty="0"/>
              <a:t>Semi-automatic results – Reuma.pt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2EDF29-A92D-4203-B62B-753FE0415F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8229" y="2249424"/>
            <a:ext cx="7105744" cy="4023360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pt-PT" dirty="0"/>
              <a:t> For ward linkage the conclusion was NC=16.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pt-PT" dirty="0"/>
              <a:t> Resulting sequences are bigger, due to lower NC.</a:t>
            </a:r>
          </a:p>
        </p:txBody>
      </p:sp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AD887C84-382B-4753-B09E-59ADAFD524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229" y="3508429"/>
            <a:ext cx="5751996" cy="2962275"/>
          </a:xfrm>
          <a:prstGeom prst="rect">
            <a:avLst/>
          </a:prstGeom>
        </p:spPr>
      </p:pic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FB3BDA91-1AC9-4200-95EC-5F4DB73DC9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4954" y="1185798"/>
            <a:ext cx="5724204" cy="2962274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B0D078-B230-4EBA-8493-982A57DBA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z="1600" smtClean="0"/>
              <a:t>42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865167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8110B-C84B-49B8-92AA-167B91DC0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Final Remarks and contributions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1C981-E82D-4066-9CA1-66C3280EBA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084832"/>
            <a:ext cx="9720071" cy="4023360"/>
          </a:xfrm>
        </p:spPr>
        <p:txBody>
          <a:bodyPr>
            <a:normAutofit lnSpcReduction="100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pt-PT" dirty="0"/>
              <a:t> </a:t>
            </a:r>
            <a:r>
              <a:rPr lang="pt-PT" b="1" i="1" dirty="0"/>
              <a:t>Clusterval</a:t>
            </a:r>
            <a:r>
              <a:rPr lang="pt-PT" i="1" dirty="0"/>
              <a:t> </a:t>
            </a:r>
            <a:r>
              <a:rPr lang="pt-PT" dirty="0"/>
              <a:t>was built with the goal of providing </a:t>
            </a:r>
            <a:r>
              <a:rPr lang="pt-PT" b="1" dirty="0"/>
              <a:t>automatization</a:t>
            </a:r>
            <a:r>
              <a:rPr lang="pt-PT" dirty="0"/>
              <a:t> and </a:t>
            </a:r>
            <a:r>
              <a:rPr lang="pt-PT" b="1" dirty="0"/>
              <a:t>credibility</a:t>
            </a:r>
            <a:r>
              <a:rPr lang="pt-PT" dirty="0"/>
              <a:t> to the </a:t>
            </a:r>
            <a:r>
              <a:rPr lang="pt-PT" b="1" dirty="0"/>
              <a:t>clustering analysis performed in AliClu</a:t>
            </a:r>
            <a:r>
              <a:rPr lang="pt-PT" dirty="0"/>
              <a:t>, by adding more ways to </a:t>
            </a:r>
            <a:r>
              <a:rPr lang="pt-PT" b="1" dirty="0"/>
              <a:t>evaluate</a:t>
            </a:r>
            <a:r>
              <a:rPr lang="pt-PT" dirty="0"/>
              <a:t> the results and a </a:t>
            </a:r>
            <a:r>
              <a:rPr lang="pt-PT" b="1" dirty="0"/>
              <a:t>new way to visually represent those results</a:t>
            </a:r>
            <a:r>
              <a:rPr lang="pt-PT" dirty="0"/>
              <a:t>.</a:t>
            </a:r>
          </a:p>
          <a:p>
            <a:pPr>
              <a:buFont typeface="Courier New" panose="02070309020205020404" pitchFamily="49" charset="0"/>
              <a:buChar char="o"/>
            </a:pPr>
            <a:endParaRPr lang="pt-PT" sz="2000" dirty="0"/>
          </a:p>
          <a:p>
            <a:pPr>
              <a:buFont typeface="Courier New" panose="02070309020205020404" pitchFamily="49" charset="0"/>
              <a:buChar char="o"/>
            </a:pPr>
            <a:r>
              <a:rPr lang="pt-PT" sz="2000" dirty="0"/>
              <a:t> Overall, the results are not satisfactory. The metrics fail to predict accurately for synthetic datasets (29,3%) and real-world datasets (20,1%). </a:t>
            </a:r>
          </a:p>
          <a:p>
            <a:pPr>
              <a:buFont typeface="Courier New" panose="02070309020205020404" pitchFamily="49" charset="0"/>
              <a:buChar char="o"/>
            </a:pPr>
            <a:endParaRPr lang="pt-PT" sz="2000" dirty="0"/>
          </a:p>
          <a:p>
            <a:pPr>
              <a:buFont typeface="Courier New" panose="02070309020205020404" pitchFamily="49" charset="0"/>
              <a:buChar char="o"/>
            </a:pPr>
            <a:r>
              <a:rPr lang="pt-PT" sz="2000" dirty="0"/>
              <a:t> The performance metric used (% success rate) might have been to “cruel” for our tool.</a:t>
            </a:r>
          </a:p>
          <a:p>
            <a:pPr>
              <a:buFont typeface="Courier New" panose="02070309020205020404" pitchFamily="49" charset="0"/>
              <a:buChar char="o"/>
            </a:pPr>
            <a:endParaRPr lang="pt-PT" sz="2000" dirty="0"/>
          </a:p>
          <a:p>
            <a:pPr>
              <a:buFont typeface="Courier New" panose="02070309020205020404" pitchFamily="49" charset="0"/>
              <a:buChar char="o"/>
            </a:pPr>
            <a:r>
              <a:rPr lang="pt-PT" sz="2000" dirty="0"/>
              <a:t> Regarding the tests for Reuma.pt, the results for complete and ward linkage were reasonable and supported by manual checking.</a:t>
            </a:r>
          </a:p>
          <a:p>
            <a:pPr>
              <a:buFont typeface="Courier New" panose="02070309020205020404" pitchFamily="49" charset="0"/>
              <a:buChar char="o"/>
            </a:pPr>
            <a:endParaRPr lang="pt-PT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D8F3F4-D172-45E7-961C-278DFE2A0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z="1600" smtClean="0"/>
              <a:t>43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42514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22F7F-ABC6-4AA5-AC2E-3D76437AC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Conclusion and 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B663C7-7A62-48A1-83D0-D5F3330F89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pt-PT" dirty="0"/>
              <a:t> The usefulness of a tool like </a:t>
            </a:r>
            <a:r>
              <a:rPr lang="pt-PT" i="1" dirty="0"/>
              <a:t>Clusterval</a:t>
            </a:r>
            <a:r>
              <a:rPr lang="pt-PT" dirty="0"/>
              <a:t> is undeniable. Nevertheless, the fully automatic approach taken in this work does not produce the </a:t>
            </a:r>
            <a:r>
              <a:rPr lang="pt-PT"/>
              <a:t>desired results and the performance measures should be revisited.</a:t>
            </a:r>
            <a:endParaRPr lang="pt-PT" dirty="0"/>
          </a:p>
          <a:p>
            <a:pPr>
              <a:buFont typeface="Courier New" panose="02070309020205020404" pitchFamily="49" charset="0"/>
              <a:buChar char="o"/>
            </a:pPr>
            <a:endParaRPr lang="pt-PT" dirty="0"/>
          </a:p>
          <a:p>
            <a:pPr>
              <a:buFont typeface="Courier New" panose="02070309020205020404" pitchFamily="49" charset="0"/>
              <a:buChar char="o"/>
            </a:pPr>
            <a:r>
              <a:rPr lang="pt-PT" dirty="0"/>
              <a:t> To improve the results: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pt-PT" sz="1800" dirty="0"/>
              <a:t> Take the problem context into account.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pt-PT" sz="1800" dirty="0"/>
              <a:t> Varying the weights of the CVIs.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pt-PT" sz="1800" dirty="0"/>
              <a:t> Finally, since internal validation metrics performed better, we could aim to add more of these type of indices.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4DCACD-8EB6-4094-A429-CE7EF8EDA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z="1600" smtClean="0"/>
              <a:t>44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813841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374C8-DBAC-433E-8E70-D8B592703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6066818" cy="1499616"/>
          </a:xfrm>
        </p:spPr>
        <p:txBody>
          <a:bodyPr>
            <a:normAutofit/>
          </a:bodyPr>
          <a:lstStyle/>
          <a:p>
            <a:r>
              <a:rPr lang="pt-PT" dirty="0"/>
              <a:t>Overview of clustering</a:t>
            </a:r>
          </a:p>
        </p:txBody>
      </p:sp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70B5084B-77D2-465A-A426-B48B28CC9B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8519" y="1335024"/>
            <a:ext cx="3504070" cy="2628053"/>
          </a:xfrm>
          <a:prstGeom prst="rect">
            <a:avLst/>
          </a:prstGeom>
        </p:spPr>
      </p:pic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AF5D4428-D3E4-49D1-9591-B054704FEB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8519" y="4101521"/>
            <a:ext cx="3504070" cy="262805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A18C485-3B05-496A-B8E1-718155C88340}"/>
              </a:ext>
            </a:extLst>
          </p:cNvPr>
          <p:cNvSpPr txBox="1"/>
          <p:nvPr/>
        </p:nvSpPr>
        <p:spPr>
          <a:xfrm>
            <a:off x="2971800" y="2325884"/>
            <a:ext cx="3504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Starting with an unlabled  set of points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F659D8-071C-43AE-BE43-3998522F57BC}"/>
              </a:ext>
            </a:extLst>
          </p:cNvPr>
          <p:cNvSpPr txBox="1"/>
          <p:nvPr/>
        </p:nvSpPr>
        <p:spPr>
          <a:xfrm>
            <a:off x="2971800" y="5415547"/>
            <a:ext cx="3504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Cluster structure in the data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DF58A28-43B2-4013-B743-AD9C7A6C566D}"/>
              </a:ext>
            </a:extLst>
          </p:cNvPr>
          <p:cNvSpPr txBox="1"/>
          <p:nvPr/>
        </p:nvSpPr>
        <p:spPr>
          <a:xfrm>
            <a:off x="4723835" y="4009215"/>
            <a:ext cx="1154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u="sng" dirty="0"/>
              <a:t>detect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B8A428C-D720-4007-AB4A-6F8A60501E69}"/>
              </a:ext>
            </a:extLst>
          </p:cNvPr>
          <p:cNvCxnSpPr>
            <a:stCxn id="10" idx="2"/>
            <a:endCxn id="12" idx="0"/>
          </p:cNvCxnSpPr>
          <p:nvPr/>
        </p:nvCxnSpPr>
        <p:spPr>
          <a:xfrm>
            <a:off x="4723835" y="2972215"/>
            <a:ext cx="0" cy="2443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F0281D0-2CA6-426E-842E-2CB10EC26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88651" y="6470704"/>
            <a:ext cx="1071033" cy="274320"/>
          </a:xfrm>
        </p:spPr>
        <p:txBody>
          <a:bodyPr/>
          <a:lstStyle/>
          <a:p>
            <a:fld id="{4FAB73BC-B049-4115-A692-8D63A059BFB8}" type="slidenum">
              <a:rPr lang="en-US" sz="1600" smtClean="0"/>
              <a:t>5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761528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374C8-DBAC-433E-8E70-D8B592703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6066818" cy="1499616"/>
          </a:xfrm>
        </p:spPr>
        <p:txBody>
          <a:bodyPr>
            <a:normAutofit/>
          </a:bodyPr>
          <a:lstStyle/>
          <a:p>
            <a:r>
              <a:rPr lang="pt-PT" dirty="0"/>
              <a:t>Overview of clustering</a:t>
            </a:r>
          </a:p>
        </p:txBody>
      </p:sp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70B5084B-77D2-465A-A426-B48B28CC9B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8519" y="1335024"/>
            <a:ext cx="3504070" cy="2628053"/>
          </a:xfrm>
          <a:prstGeom prst="rect">
            <a:avLst/>
          </a:prstGeom>
        </p:spPr>
      </p:pic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AF5D4428-D3E4-49D1-9591-B054704FEB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8519" y="4101521"/>
            <a:ext cx="3504070" cy="262805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A18C485-3B05-496A-B8E1-718155C88340}"/>
              </a:ext>
            </a:extLst>
          </p:cNvPr>
          <p:cNvSpPr txBox="1"/>
          <p:nvPr/>
        </p:nvSpPr>
        <p:spPr>
          <a:xfrm>
            <a:off x="2971800" y="2325884"/>
            <a:ext cx="3504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Starting with an unlabled  set of points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F659D8-071C-43AE-BE43-3998522F57BC}"/>
              </a:ext>
            </a:extLst>
          </p:cNvPr>
          <p:cNvSpPr txBox="1"/>
          <p:nvPr/>
        </p:nvSpPr>
        <p:spPr>
          <a:xfrm>
            <a:off x="2971800" y="5415547"/>
            <a:ext cx="3504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Cluster structure in the data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DF58A28-43B2-4013-B743-AD9C7A6C566D}"/>
              </a:ext>
            </a:extLst>
          </p:cNvPr>
          <p:cNvSpPr txBox="1"/>
          <p:nvPr/>
        </p:nvSpPr>
        <p:spPr>
          <a:xfrm>
            <a:off x="4723835" y="4009215"/>
            <a:ext cx="1154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u="sng" dirty="0"/>
              <a:t>detect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B8A428C-D720-4007-AB4A-6F8A60501E69}"/>
              </a:ext>
            </a:extLst>
          </p:cNvPr>
          <p:cNvCxnSpPr>
            <a:stCxn id="10" idx="2"/>
            <a:endCxn id="12" idx="0"/>
          </p:cNvCxnSpPr>
          <p:nvPr/>
        </p:nvCxnSpPr>
        <p:spPr>
          <a:xfrm>
            <a:off x="4723835" y="2972215"/>
            <a:ext cx="0" cy="2443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984A1DB-FDA9-4227-9522-BBA4389F1889}"/>
              </a:ext>
            </a:extLst>
          </p:cNvPr>
          <p:cNvSpPr txBox="1"/>
          <p:nvPr/>
        </p:nvSpPr>
        <p:spPr>
          <a:xfrm>
            <a:off x="2382083" y="3110659"/>
            <a:ext cx="4708863" cy="150810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PT" sz="2000" b="1" u="sng" dirty="0"/>
              <a:t>Problem</a:t>
            </a:r>
            <a:endParaRPr lang="pt-PT" b="1" u="sng" dirty="0"/>
          </a:p>
          <a:p>
            <a:endParaRPr lang="pt-PT" dirty="0"/>
          </a:p>
          <a:p>
            <a:r>
              <a:rPr lang="pt-PT" dirty="0"/>
              <a:t>No prior knowledge on the number of clusters</a:t>
            </a:r>
          </a:p>
          <a:p>
            <a:endParaRPr lang="pt-PT" dirty="0"/>
          </a:p>
          <a:p>
            <a:r>
              <a:rPr lang="pt-PT" dirty="0"/>
              <a:t>No other information on the clusters composition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E74F26-55A4-4F6C-B16E-1D18494F7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z="1600" smtClean="0"/>
              <a:t>6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7731671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0CF02-8131-45FF-A3DF-A20C593F1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62356"/>
            <a:ext cx="3133581" cy="1499616"/>
          </a:xfrm>
        </p:spPr>
        <p:txBody>
          <a:bodyPr>
            <a:normAutofit/>
          </a:bodyPr>
          <a:lstStyle/>
          <a:p>
            <a:r>
              <a:rPr lang="pt-PT" sz="3700"/>
              <a:t>How to approach the problem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476A533B-0A97-46DD-80F6-EBAF4CC80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7" y="3009900"/>
            <a:ext cx="3133580" cy="1676400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1600" b="1" dirty="0"/>
              <a:t> Hierarchical clustering: </a:t>
            </a:r>
            <a:r>
              <a:rPr lang="en-US" sz="1600" dirty="0"/>
              <a:t>producing a nested series of partitions.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400" b="1" dirty="0"/>
              <a:t>Pros: </a:t>
            </a:r>
            <a:r>
              <a:rPr lang="en-US" sz="1400" dirty="0"/>
              <a:t>No input needed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400" b="1" dirty="0"/>
              <a:t>Cons: </a:t>
            </a:r>
            <a:r>
              <a:rPr lang="en-US" sz="1400" dirty="0"/>
              <a:t>Can be computationally demanding; Hard to read for a large dataset.</a:t>
            </a:r>
            <a:endParaRPr lang="en-US" sz="1400" b="1" dirty="0"/>
          </a:p>
          <a:p>
            <a:pPr>
              <a:buFont typeface="Courier New" panose="02070309020205020404" pitchFamily="49" charset="0"/>
              <a:buChar char="o"/>
            </a:pPr>
            <a:endParaRPr lang="en-US" sz="1600" dirty="0"/>
          </a:p>
          <a:p>
            <a:pPr>
              <a:buFont typeface="Courier New" panose="02070309020205020404" pitchFamily="49" charset="0"/>
              <a:buChar char="o"/>
            </a:pPr>
            <a:endParaRPr lang="en-US" sz="1600" dirty="0"/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C054E338-A0B9-470C-8011-CB76C077B1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6843" y="1732958"/>
            <a:ext cx="7134572" cy="3763487"/>
          </a:xfrm>
          <a:prstGeom prst="rect">
            <a:avLst/>
          </a:prstGeom>
        </p:spPr>
      </p:pic>
      <p:pic>
        <p:nvPicPr>
          <p:cNvPr id="8" name="Picture 7" descr="A picture containing text, clock, watch&#10;&#10;Description automatically generated">
            <a:extLst>
              <a:ext uri="{FF2B5EF4-FFF2-40B4-BE49-F238E27FC236}">
                <a16:creationId xmlns:a16="http://schemas.microsoft.com/office/drawing/2014/main" id="{2FC8F606-6950-4172-8FAB-3E7F7E69E8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839446"/>
            <a:ext cx="4307921" cy="1536815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F919A8A-5A64-4F92-9948-657FC175A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z="1600" smtClean="0"/>
              <a:t>7</a:t>
            </a:fld>
            <a:endParaRPr lang="en-US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9E7C13-E997-45E2-BE29-5218A3AFB97B}"/>
              </a:ext>
            </a:extLst>
          </p:cNvPr>
          <p:cNvSpPr txBox="1"/>
          <p:nvPr/>
        </p:nvSpPr>
        <p:spPr>
          <a:xfrm>
            <a:off x="879566" y="2962751"/>
            <a:ext cx="3233548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1600" b="1" dirty="0"/>
              <a:t>Partitional clustering: </a:t>
            </a:r>
            <a:r>
              <a:rPr lang="en-US" sz="1600" dirty="0"/>
              <a:t>obtaining a single partition of the data.</a:t>
            </a:r>
            <a:endParaRPr lang="en-US" sz="1600" b="1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400" b="1" dirty="0"/>
              <a:t>Pros: </a:t>
            </a:r>
            <a:r>
              <a:rPr lang="en-US" sz="1400" dirty="0"/>
              <a:t>Easy to implement and take insight</a:t>
            </a:r>
            <a:endParaRPr lang="en-US" sz="1400" b="1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400" b="1" dirty="0"/>
              <a:t>Cons: </a:t>
            </a:r>
            <a:r>
              <a:rPr lang="en-US" sz="1400" dirty="0"/>
              <a:t>Requires input of the number of clusters</a:t>
            </a:r>
            <a:endParaRPr lang="en-US" sz="1400" b="1" dirty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9701448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0890400-BB8B-4A44-AB63-65C7CA223E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F461066-B67C-4E09-8903-288E88E4F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788" y="804333"/>
            <a:ext cx="3391900" cy="5249334"/>
          </a:xfrm>
        </p:spPr>
        <p:txBody>
          <a:bodyPr>
            <a:normAutofit/>
          </a:bodyPr>
          <a:lstStyle/>
          <a:p>
            <a:pPr algn="r"/>
            <a:r>
              <a:rPr lang="en-GB" dirty="0"/>
              <a:t>Related Work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D39B797-CDC6-4529-8A36-9CBFC98163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77597" y="1600200"/>
            <a:ext cx="0" cy="36576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04D7FA6-2EA3-437F-95B5-5F7EB05CC6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9330" y="804333"/>
            <a:ext cx="6514645" cy="5249334"/>
          </a:xfrm>
        </p:spPr>
        <p:txBody>
          <a:bodyPr anchor="ctr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Overview of clustering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Overview of clustering evaluation metrics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AliClu</a:t>
            </a:r>
            <a:endParaRPr lang="en-US" sz="20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4440ED-390B-4CD3-A1AF-894D03405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z="1600" smtClean="0"/>
              <a:t>8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7429309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448234-8F44-44BF-9105-CDE7A77FE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5400" dirty="0"/>
              <a:t>Methods of evaluation</a:t>
            </a:r>
            <a:endParaRPr lang="en-GB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D1A6FC28-73F1-4EB8-97F2-4411AD8CF10C}"/>
              </a:ext>
            </a:extLst>
          </p:cNvPr>
          <p:cNvSpPr/>
          <p:nvPr/>
        </p:nvSpPr>
        <p:spPr>
          <a:xfrm>
            <a:off x="7386172" y="3995159"/>
            <a:ext cx="4609323" cy="96381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Calculates properties of the clusters, such as compactness and separation</a:t>
            </a:r>
          </a:p>
        </p:txBody>
      </p:sp>
      <p:sp>
        <p:nvSpPr>
          <p:cNvPr id="7" name="Marcador de Posição de Conteúdo 2">
            <a:extLst>
              <a:ext uri="{FF2B5EF4-FFF2-40B4-BE49-F238E27FC236}">
                <a16:creationId xmlns:a16="http://schemas.microsoft.com/office/drawing/2014/main" id="{2800A219-D27F-4D08-9744-CB109E181CC6}"/>
              </a:ext>
            </a:extLst>
          </p:cNvPr>
          <p:cNvSpPr txBox="1">
            <a:spLocks/>
          </p:cNvSpPr>
          <p:nvPr/>
        </p:nvSpPr>
        <p:spPr>
          <a:xfrm>
            <a:off x="206863" y="6106217"/>
            <a:ext cx="8661849" cy="2090898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600" dirty="0"/>
              <a:t>Author(s):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1600" dirty="0"/>
              <a:t> </a:t>
            </a:r>
            <a:r>
              <a:rPr lang="en-US" sz="1600" dirty="0"/>
              <a:t>C. Aggarwal and C. Reddy. DATA CLUSTERING Algorithms and Applications. 2013.</a:t>
            </a:r>
            <a:endParaRPr lang="en-GB" sz="1600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5FFEE49E-A509-41B8-97AC-9B616A5E2103}"/>
              </a:ext>
            </a:extLst>
          </p:cNvPr>
          <p:cNvSpPr/>
          <p:nvPr/>
        </p:nvSpPr>
        <p:spPr>
          <a:xfrm>
            <a:off x="1811844" y="2084831"/>
            <a:ext cx="2295330" cy="59220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Ext	</a:t>
            </a:r>
            <a:r>
              <a:rPr lang="en-GB" sz="2800" dirty="0" err="1"/>
              <a:t>ernal</a:t>
            </a:r>
            <a:endParaRPr lang="en-GB" sz="2800" dirty="0"/>
          </a:p>
        </p:txBody>
      </p:sp>
      <p:cxnSp>
        <p:nvCxnSpPr>
          <p:cNvPr id="4" name="Conexão reta unidirecional 3">
            <a:extLst>
              <a:ext uri="{FF2B5EF4-FFF2-40B4-BE49-F238E27FC236}">
                <a16:creationId xmlns:a16="http://schemas.microsoft.com/office/drawing/2014/main" id="{4D1D77DB-270B-45EE-A569-8E01E1A2A6C1}"/>
              </a:ext>
            </a:extLst>
          </p:cNvPr>
          <p:cNvCxnSpPr/>
          <p:nvPr/>
        </p:nvCxnSpPr>
        <p:spPr>
          <a:xfrm>
            <a:off x="4537788" y="2403756"/>
            <a:ext cx="22953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>
            <a:extLst>
              <a:ext uri="{FF2B5EF4-FFF2-40B4-BE49-F238E27FC236}">
                <a16:creationId xmlns:a16="http://schemas.microsoft.com/office/drawing/2014/main" id="{BF69E762-AD99-4FF0-8962-C21D54278B06}"/>
              </a:ext>
            </a:extLst>
          </p:cNvPr>
          <p:cNvSpPr txBox="1"/>
          <p:nvPr/>
        </p:nvSpPr>
        <p:spPr>
          <a:xfrm>
            <a:off x="7386172" y="1919268"/>
            <a:ext cx="44413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Comparison of two partitions:</a:t>
            </a:r>
          </a:p>
          <a:p>
            <a:pPr marL="342900" indent="-342900">
              <a:buAutoNum type="arabicParenR"/>
            </a:pPr>
            <a:r>
              <a:rPr lang="en-GB" dirty="0"/>
              <a:t>Generated by the clustering algorithm</a:t>
            </a:r>
          </a:p>
          <a:p>
            <a:pPr marL="342900" indent="-342900">
              <a:buAutoNum type="arabicParenR"/>
            </a:pPr>
            <a:r>
              <a:rPr lang="en-GB" dirty="0"/>
              <a:t>Generated from a subset of the data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E669E4A1-4525-473B-ABB5-0CB34F8C21EC}"/>
              </a:ext>
            </a:extLst>
          </p:cNvPr>
          <p:cNvSpPr/>
          <p:nvPr/>
        </p:nvSpPr>
        <p:spPr>
          <a:xfrm>
            <a:off x="1811843" y="4180966"/>
            <a:ext cx="2295331" cy="59220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Internal</a:t>
            </a:r>
          </a:p>
        </p:txBody>
      </p:sp>
      <p:cxnSp>
        <p:nvCxnSpPr>
          <p:cNvPr id="13" name="Conexão reta unidirecional 12">
            <a:extLst>
              <a:ext uri="{FF2B5EF4-FFF2-40B4-BE49-F238E27FC236}">
                <a16:creationId xmlns:a16="http://schemas.microsoft.com/office/drawing/2014/main" id="{3B985E69-A27B-46A7-BA7A-43AB7E71A8BF}"/>
              </a:ext>
            </a:extLst>
          </p:cNvPr>
          <p:cNvCxnSpPr/>
          <p:nvPr/>
        </p:nvCxnSpPr>
        <p:spPr>
          <a:xfrm>
            <a:off x="4537788" y="4495033"/>
            <a:ext cx="22953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E8D7682-AF99-4A42-8C18-90AE0C60D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z="1600" smtClean="0"/>
              <a:t>9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7504093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14476</TotalTime>
  <Words>3093</Words>
  <Application>Microsoft Office PowerPoint</Application>
  <PresentationFormat>Widescreen</PresentationFormat>
  <Paragraphs>561</Paragraphs>
  <Slides>44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6" baseType="lpstr">
      <vt:lpstr>Abadi</vt:lpstr>
      <vt:lpstr>Calibri</vt:lpstr>
      <vt:lpstr>Cambria Math</vt:lpstr>
      <vt:lpstr>CMBX12</vt:lpstr>
      <vt:lpstr>Courier New</vt:lpstr>
      <vt:lpstr>LMRoman10-Italic</vt:lpstr>
      <vt:lpstr>LMRoman10-Regular</vt:lpstr>
      <vt:lpstr>Tw Cen MT</vt:lpstr>
      <vt:lpstr>Tw Cen MT Condensed</vt:lpstr>
      <vt:lpstr>Wingdings</vt:lpstr>
      <vt:lpstr>Wingdings 3</vt:lpstr>
      <vt:lpstr>Integral</vt:lpstr>
      <vt:lpstr>Clusterval: A Python package for determining number of clusters in a Longitudinal Dataset</vt:lpstr>
      <vt:lpstr>Introduction</vt:lpstr>
      <vt:lpstr>OBjectives</vt:lpstr>
      <vt:lpstr>Related Work</vt:lpstr>
      <vt:lpstr>Overview of clustering</vt:lpstr>
      <vt:lpstr>Overview of clustering</vt:lpstr>
      <vt:lpstr>How to approach the problem</vt:lpstr>
      <vt:lpstr>Related Work</vt:lpstr>
      <vt:lpstr>Methods of evaluation</vt:lpstr>
      <vt:lpstr>External clustering validation measures</vt:lpstr>
      <vt:lpstr>PowerPoint Presentation</vt:lpstr>
      <vt:lpstr>Internal clustering validation measures</vt:lpstr>
      <vt:lpstr>PowerPoint Presentation</vt:lpstr>
      <vt:lpstr>Related Work</vt:lpstr>
      <vt:lpstr>Work from aliclu by Kishan rama</vt:lpstr>
      <vt:lpstr>Proposed Solution</vt:lpstr>
      <vt:lpstr>Implementation</vt:lpstr>
      <vt:lpstr>Evaluation Procedure</vt:lpstr>
      <vt:lpstr>Implementation</vt:lpstr>
      <vt:lpstr>Clusterval</vt:lpstr>
      <vt:lpstr>PowerPoint Presentation</vt:lpstr>
      <vt:lpstr>PowerPoint Presentation</vt:lpstr>
      <vt:lpstr>PowerPoint Presentation</vt:lpstr>
      <vt:lpstr>Implementation</vt:lpstr>
      <vt:lpstr>AliClu – cluster visual representation</vt:lpstr>
      <vt:lpstr>Results</vt:lpstr>
      <vt:lpstr>Synthetic Datasets</vt:lpstr>
      <vt:lpstr>Synthetic datasets</vt:lpstr>
      <vt:lpstr>Results</vt:lpstr>
      <vt:lpstr>Real-world datasets*</vt:lpstr>
      <vt:lpstr>Synthetic vs Real-World</vt:lpstr>
      <vt:lpstr>Insights from indices values</vt:lpstr>
      <vt:lpstr>Results</vt:lpstr>
      <vt:lpstr>Reuma.pt dataset</vt:lpstr>
      <vt:lpstr>Parameters used in the tests</vt:lpstr>
      <vt:lpstr>Automatic results – REUMA.pt</vt:lpstr>
      <vt:lpstr>Automatic results – REUMA.pt</vt:lpstr>
      <vt:lpstr>Automatic results – REUMA.pt</vt:lpstr>
      <vt:lpstr>Automatic Results – Reuma.pt</vt:lpstr>
      <vt:lpstr>Automatic results – reuma.pt</vt:lpstr>
      <vt:lpstr>Semi-automatic results – Reuma.pt</vt:lpstr>
      <vt:lpstr>Semi-automatic results – Reuma.pt</vt:lpstr>
      <vt:lpstr>Final Remarks and contributions</vt:lpstr>
      <vt:lpstr>Conclusion and 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 with Block-wise Missing Data to Diagnose Psychiatric Disorders</dc:title>
  <dc:creator>Pedro Lindeza</dc:creator>
  <cp:lastModifiedBy>Nuno</cp:lastModifiedBy>
  <cp:revision>175</cp:revision>
  <dcterms:created xsi:type="dcterms:W3CDTF">2019-01-24T14:49:18Z</dcterms:created>
  <dcterms:modified xsi:type="dcterms:W3CDTF">2021-09-22T21:13:54Z</dcterms:modified>
</cp:coreProperties>
</file>