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91" r:id="rId4"/>
    <p:sldId id="263" r:id="rId5"/>
    <p:sldId id="312" r:id="rId6"/>
    <p:sldId id="313" r:id="rId7"/>
    <p:sldId id="314" r:id="rId8"/>
    <p:sldId id="315" r:id="rId9"/>
    <p:sldId id="316" r:id="rId10"/>
    <p:sldId id="264" r:id="rId11"/>
    <p:sldId id="261" r:id="rId12"/>
    <p:sldId id="292" r:id="rId13"/>
    <p:sldId id="293" r:id="rId14"/>
    <p:sldId id="299" r:id="rId15"/>
    <p:sldId id="301" r:id="rId16"/>
    <p:sldId id="266" r:id="rId17"/>
    <p:sldId id="258" r:id="rId18"/>
    <p:sldId id="276" r:id="rId19"/>
    <p:sldId id="279" r:id="rId20"/>
    <p:sldId id="283" r:id="rId21"/>
    <p:sldId id="317" r:id="rId22"/>
    <p:sldId id="304" r:id="rId23"/>
    <p:sldId id="318" r:id="rId24"/>
    <p:sldId id="321" r:id="rId25"/>
    <p:sldId id="322" r:id="rId26"/>
    <p:sldId id="323" r:id="rId27"/>
    <p:sldId id="324" r:id="rId28"/>
    <p:sldId id="319" r:id="rId29"/>
    <p:sldId id="325" r:id="rId30"/>
    <p:sldId id="310" r:id="rId31"/>
    <p:sldId id="328" r:id="rId32"/>
    <p:sldId id="351" r:id="rId33"/>
    <p:sldId id="330" r:id="rId34"/>
    <p:sldId id="331" r:id="rId35"/>
    <p:sldId id="332" r:id="rId36"/>
    <p:sldId id="326" r:id="rId37"/>
    <p:sldId id="333" r:id="rId38"/>
    <p:sldId id="336" r:id="rId39"/>
    <p:sldId id="334" r:id="rId40"/>
    <p:sldId id="335" r:id="rId41"/>
    <p:sldId id="337" r:id="rId42"/>
    <p:sldId id="338" r:id="rId43"/>
    <p:sldId id="327" r:id="rId44"/>
    <p:sldId id="339" r:id="rId45"/>
    <p:sldId id="342" r:id="rId46"/>
    <p:sldId id="343" r:id="rId47"/>
    <p:sldId id="345" r:id="rId48"/>
    <p:sldId id="346" r:id="rId49"/>
    <p:sldId id="347" r:id="rId50"/>
    <p:sldId id="348" r:id="rId51"/>
    <p:sldId id="344" r:id="rId52"/>
    <p:sldId id="349" r:id="rId53"/>
    <p:sldId id="309" r:id="rId54"/>
    <p:sldId id="35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ndeza" initials="PL" lastIdx="2" clrIdx="0">
    <p:extLst>
      <p:ext uri="{19B8F6BF-5375-455C-9EA6-DF929625EA0E}">
        <p15:presenceInfo xmlns:p15="http://schemas.microsoft.com/office/powerpoint/2012/main" userId="d81dc221a2c8d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88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D2C4C-34B8-4BBC-B0D8-5DD57E3D17E9}" type="doc">
      <dgm:prSet loTypeId="urn:microsoft.com/office/officeart/2005/8/layout/radial6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3F5C0AEC-8118-4213-845E-49C0ED90D30F}">
      <dgm:prSet phldrT="[Text]"/>
      <dgm:spPr/>
      <dgm:t>
        <a:bodyPr/>
        <a:lstStyle/>
        <a:p>
          <a:r>
            <a:rPr lang="pt-PT" dirty="0"/>
            <a:t>Consensus</a:t>
          </a:r>
        </a:p>
      </dgm:t>
    </dgm:pt>
    <dgm:pt modelId="{5E9C91F8-0668-4E7E-948A-82A33B214D43}" type="parTrans" cxnId="{6FEB5121-5E0E-441A-B702-E79E0DE50F5D}">
      <dgm:prSet/>
      <dgm:spPr/>
      <dgm:t>
        <a:bodyPr/>
        <a:lstStyle/>
        <a:p>
          <a:endParaRPr lang="pt-PT"/>
        </a:p>
      </dgm:t>
    </dgm:pt>
    <dgm:pt modelId="{BF34463D-8433-4071-A36D-AEABFC41F8DC}" type="sibTrans" cxnId="{6FEB5121-5E0E-441A-B702-E79E0DE50F5D}">
      <dgm:prSet/>
      <dgm:spPr/>
      <dgm:t>
        <a:bodyPr/>
        <a:lstStyle/>
        <a:p>
          <a:endParaRPr lang="pt-PT"/>
        </a:p>
      </dgm:t>
    </dgm:pt>
    <dgm:pt modelId="{4F047A78-8B44-4E44-A633-36FC9AA6A0D6}">
      <dgm:prSet phldrT="[Text]"/>
      <dgm:spPr/>
      <dgm:t>
        <a:bodyPr/>
        <a:lstStyle/>
        <a:p>
          <a:r>
            <a:rPr lang="pt-PT" dirty="0"/>
            <a:t>Index 2</a:t>
          </a:r>
        </a:p>
        <a:p>
          <a:r>
            <a:rPr lang="pt-PT" dirty="0"/>
            <a:t>weight</a:t>
          </a:r>
        </a:p>
      </dgm:t>
    </dgm:pt>
    <dgm:pt modelId="{F5EF594A-51FB-4FC3-806C-EA5BE80D69DA}" type="parTrans" cxnId="{32FC43BE-4FCA-41BB-B46B-A5321A416832}">
      <dgm:prSet/>
      <dgm:spPr/>
      <dgm:t>
        <a:bodyPr/>
        <a:lstStyle/>
        <a:p>
          <a:endParaRPr lang="pt-PT"/>
        </a:p>
      </dgm:t>
    </dgm:pt>
    <dgm:pt modelId="{9955DFD6-E899-4D20-AC70-76FFBCA28194}" type="sibTrans" cxnId="{32FC43BE-4FCA-41BB-B46B-A5321A416832}">
      <dgm:prSet/>
      <dgm:spPr/>
      <dgm:t>
        <a:bodyPr/>
        <a:lstStyle/>
        <a:p>
          <a:endParaRPr lang="pt-PT"/>
        </a:p>
      </dgm:t>
    </dgm:pt>
    <dgm:pt modelId="{ED5999C3-0D58-41B9-B4DF-80BD3B1784ED}">
      <dgm:prSet phldrT="[Text]"/>
      <dgm:spPr/>
      <dgm:t>
        <a:bodyPr/>
        <a:lstStyle/>
        <a:p>
          <a:r>
            <a:rPr lang="pt-PT" dirty="0"/>
            <a:t>Index 3</a:t>
          </a:r>
        </a:p>
        <a:p>
          <a:r>
            <a:rPr lang="pt-PT" dirty="0"/>
            <a:t>weight</a:t>
          </a:r>
        </a:p>
      </dgm:t>
    </dgm:pt>
    <dgm:pt modelId="{C6D737CE-30B2-4CA6-A1B3-3B29BDB76A14}" type="parTrans" cxnId="{773928DC-7926-4911-8ACB-CA0C6778D496}">
      <dgm:prSet/>
      <dgm:spPr/>
      <dgm:t>
        <a:bodyPr/>
        <a:lstStyle/>
        <a:p>
          <a:endParaRPr lang="pt-PT"/>
        </a:p>
      </dgm:t>
    </dgm:pt>
    <dgm:pt modelId="{177CF7AB-F017-4413-BB09-B92BA20B5A0E}" type="sibTrans" cxnId="{773928DC-7926-4911-8ACB-CA0C6778D496}">
      <dgm:prSet/>
      <dgm:spPr/>
      <dgm:t>
        <a:bodyPr/>
        <a:lstStyle/>
        <a:p>
          <a:endParaRPr lang="pt-PT"/>
        </a:p>
      </dgm:t>
    </dgm:pt>
    <dgm:pt modelId="{40A04241-6724-4A5D-8764-7F6A17570063}">
      <dgm:prSet phldrT="[Text]"/>
      <dgm:spPr/>
      <dgm:t>
        <a:bodyPr/>
        <a:lstStyle/>
        <a:p>
          <a:r>
            <a:rPr lang="pt-PT" dirty="0"/>
            <a:t>Index 4</a:t>
          </a:r>
        </a:p>
        <a:p>
          <a:r>
            <a:rPr lang="pt-PT" dirty="0"/>
            <a:t>weight</a:t>
          </a:r>
        </a:p>
      </dgm:t>
    </dgm:pt>
    <dgm:pt modelId="{81C97F11-869F-4A24-AD2F-4EA696B0EFAE}" type="parTrans" cxnId="{54EBA330-BAA6-4852-B3B0-796B90CCF3C9}">
      <dgm:prSet/>
      <dgm:spPr/>
      <dgm:t>
        <a:bodyPr/>
        <a:lstStyle/>
        <a:p>
          <a:endParaRPr lang="pt-PT"/>
        </a:p>
      </dgm:t>
    </dgm:pt>
    <dgm:pt modelId="{90F22032-B4F3-48F6-9C0F-580191184404}" type="sibTrans" cxnId="{54EBA330-BAA6-4852-B3B0-796B90CCF3C9}">
      <dgm:prSet/>
      <dgm:spPr/>
      <dgm:t>
        <a:bodyPr/>
        <a:lstStyle/>
        <a:p>
          <a:endParaRPr lang="pt-PT"/>
        </a:p>
      </dgm:t>
    </dgm:pt>
    <dgm:pt modelId="{F72975CC-BEC4-42BF-9565-45F90BC0930F}">
      <dgm:prSet phldrT="[Text]"/>
      <dgm:spPr/>
      <dgm:t>
        <a:bodyPr/>
        <a:lstStyle/>
        <a:p>
          <a:r>
            <a:rPr lang="pt-PT" dirty="0"/>
            <a:t>Index 1 weight</a:t>
          </a:r>
        </a:p>
      </dgm:t>
    </dgm:pt>
    <dgm:pt modelId="{828210B5-D427-48AF-964D-84DAD9DA216B}" type="parTrans" cxnId="{B203174C-FC99-41C9-B2E6-8B9D8308FA35}">
      <dgm:prSet/>
      <dgm:spPr/>
      <dgm:t>
        <a:bodyPr/>
        <a:lstStyle/>
        <a:p>
          <a:endParaRPr lang="pt-PT"/>
        </a:p>
      </dgm:t>
    </dgm:pt>
    <dgm:pt modelId="{47913794-9FCE-46F6-AC5E-784D451F6B54}" type="sibTrans" cxnId="{B203174C-FC99-41C9-B2E6-8B9D8308FA35}">
      <dgm:prSet/>
      <dgm:spPr/>
      <dgm:t>
        <a:bodyPr/>
        <a:lstStyle/>
        <a:p>
          <a:endParaRPr lang="pt-PT"/>
        </a:p>
      </dgm:t>
    </dgm:pt>
    <dgm:pt modelId="{3988591E-D0F4-4C4C-8CE5-4AC09E169B99}" type="pres">
      <dgm:prSet presAssocID="{784D2C4C-34B8-4BBC-B0D8-5DD57E3D17E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9218B77-88DF-45DD-8E68-58A7D20088F4}" type="pres">
      <dgm:prSet presAssocID="{3F5C0AEC-8118-4213-845E-49C0ED90D30F}" presName="centerShape" presStyleLbl="node0" presStyleIdx="0" presStyleCnt="1"/>
      <dgm:spPr/>
    </dgm:pt>
    <dgm:pt modelId="{5E22DF77-7C19-4A80-97C6-F8E40A8AD630}" type="pres">
      <dgm:prSet presAssocID="{4F047A78-8B44-4E44-A633-36FC9AA6A0D6}" presName="node" presStyleLbl="node1" presStyleIdx="0" presStyleCnt="4">
        <dgm:presLayoutVars>
          <dgm:bulletEnabled val="1"/>
        </dgm:presLayoutVars>
      </dgm:prSet>
      <dgm:spPr/>
    </dgm:pt>
    <dgm:pt modelId="{FDB7F15D-AD86-4BB2-BEC0-FA4A55EB53EF}" type="pres">
      <dgm:prSet presAssocID="{4F047A78-8B44-4E44-A633-36FC9AA6A0D6}" presName="dummy" presStyleCnt="0"/>
      <dgm:spPr/>
    </dgm:pt>
    <dgm:pt modelId="{4B70E220-5988-4B48-B353-8722D5C52688}" type="pres">
      <dgm:prSet presAssocID="{9955DFD6-E899-4D20-AC70-76FFBCA28194}" presName="sibTrans" presStyleLbl="sibTrans2D1" presStyleIdx="0" presStyleCnt="4"/>
      <dgm:spPr/>
    </dgm:pt>
    <dgm:pt modelId="{3C1B5099-3FC9-4FF6-B033-07230EC2F3A4}" type="pres">
      <dgm:prSet presAssocID="{ED5999C3-0D58-41B9-B4DF-80BD3B1784ED}" presName="node" presStyleLbl="node1" presStyleIdx="1" presStyleCnt="4">
        <dgm:presLayoutVars>
          <dgm:bulletEnabled val="1"/>
        </dgm:presLayoutVars>
      </dgm:prSet>
      <dgm:spPr/>
    </dgm:pt>
    <dgm:pt modelId="{75984521-92F2-4E31-83F0-9F4D27E8CE92}" type="pres">
      <dgm:prSet presAssocID="{ED5999C3-0D58-41B9-B4DF-80BD3B1784ED}" presName="dummy" presStyleCnt="0"/>
      <dgm:spPr/>
    </dgm:pt>
    <dgm:pt modelId="{556FF42D-6750-4ED7-8751-13C7E453C289}" type="pres">
      <dgm:prSet presAssocID="{177CF7AB-F017-4413-BB09-B92BA20B5A0E}" presName="sibTrans" presStyleLbl="sibTrans2D1" presStyleIdx="1" presStyleCnt="4"/>
      <dgm:spPr/>
    </dgm:pt>
    <dgm:pt modelId="{DA94E3AF-E7E1-43A5-9827-066340387ADD}" type="pres">
      <dgm:prSet presAssocID="{40A04241-6724-4A5D-8764-7F6A17570063}" presName="node" presStyleLbl="node1" presStyleIdx="2" presStyleCnt="4">
        <dgm:presLayoutVars>
          <dgm:bulletEnabled val="1"/>
        </dgm:presLayoutVars>
      </dgm:prSet>
      <dgm:spPr/>
    </dgm:pt>
    <dgm:pt modelId="{00AFBFA3-2440-4489-96A0-6302918CD9AC}" type="pres">
      <dgm:prSet presAssocID="{40A04241-6724-4A5D-8764-7F6A17570063}" presName="dummy" presStyleCnt="0"/>
      <dgm:spPr/>
    </dgm:pt>
    <dgm:pt modelId="{EA667DFA-34A0-4E51-8A5A-1CB17BA74009}" type="pres">
      <dgm:prSet presAssocID="{90F22032-B4F3-48F6-9C0F-580191184404}" presName="sibTrans" presStyleLbl="sibTrans2D1" presStyleIdx="2" presStyleCnt="4"/>
      <dgm:spPr/>
    </dgm:pt>
    <dgm:pt modelId="{27011BC2-58A3-4FEA-ACBB-DC748336F60E}" type="pres">
      <dgm:prSet presAssocID="{F72975CC-BEC4-42BF-9565-45F90BC0930F}" presName="node" presStyleLbl="node1" presStyleIdx="3" presStyleCnt="4">
        <dgm:presLayoutVars>
          <dgm:bulletEnabled val="1"/>
        </dgm:presLayoutVars>
      </dgm:prSet>
      <dgm:spPr/>
    </dgm:pt>
    <dgm:pt modelId="{A6AE1520-CDEA-4228-A8A9-6623FE359CB6}" type="pres">
      <dgm:prSet presAssocID="{F72975CC-BEC4-42BF-9565-45F90BC0930F}" presName="dummy" presStyleCnt="0"/>
      <dgm:spPr/>
    </dgm:pt>
    <dgm:pt modelId="{F814888A-C087-473C-A53D-1BF0D1C608C2}" type="pres">
      <dgm:prSet presAssocID="{47913794-9FCE-46F6-AC5E-784D451F6B54}" presName="sibTrans" presStyleLbl="sibTrans2D1" presStyleIdx="3" presStyleCnt="4"/>
      <dgm:spPr/>
    </dgm:pt>
  </dgm:ptLst>
  <dgm:cxnLst>
    <dgm:cxn modelId="{6FEB5121-5E0E-441A-B702-E79E0DE50F5D}" srcId="{784D2C4C-34B8-4BBC-B0D8-5DD57E3D17E9}" destId="{3F5C0AEC-8118-4213-845E-49C0ED90D30F}" srcOrd="0" destOrd="0" parTransId="{5E9C91F8-0668-4E7E-948A-82A33B214D43}" sibTransId="{BF34463D-8433-4071-A36D-AEABFC41F8DC}"/>
    <dgm:cxn modelId="{0772552B-7C20-4235-847D-5D416F2AA4AF}" type="presOf" srcId="{ED5999C3-0D58-41B9-B4DF-80BD3B1784ED}" destId="{3C1B5099-3FC9-4FF6-B033-07230EC2F3A4}" srcOrd="0" destOrd="0" presId="urn:microsoft.com/office/officeart/2005/8/layout/radial6"/>
    <dgm:cxn modelId="{54EBA330-BAA6-4852-B3B0-796B90CCF3C9}" srcId="{3F5C0AEC-8118-4213-845E-49C0ED90D30F}" destId="{40A04241-6724-4A5D-8764-7F6A17570063}" srcOrd="2" destOrd="0" parTransId="{81C97F11-869F-4A24-AD2F-4EA696B0EFAE}" sibTransId="{90F22032-B4F3-48F6-9C0F-580191184404}"/>
    <dgm:cxn modelId="{9B019A5B-03FD-4790-8575-4AE09803C8C8}" type="presOf" srcId="{F72975CC-BEC4-42BF-9565-45F90BC0930F}" destId="{27011BC2-58A3-4FEA-ACBB-DC748336F60E}" srcOrd="0" destOrd="0" presId="urn:microsoft.com/office/officeart/2005/8/layout/radial6"/>
    <dgm:cxn modelId="{B203174C-FC99-41C9-B2E6-8B9D8308FA35}" srcId="{3F5C0AEC-8118-4213-845E-49C0ED90D30F}" destId="{F72975CC-BEC4-42BF-9565-45F90BC0930F}" srcOrd="3" destOrd="0" parTransId="{828210B5-D427-48AF-964D-84DAD9DA216B}" sibTransId="{47913794-9FCE-46F6-AC5E-784D451F6B54}"/>
    <dgm:cxn modelId="{4F111D4D-FE39-4B7C-86B3-170E539D0963}" type="presOf" srcId="{177CF7AB-F017-4413-BB09-B92BA20B5A0E}" destId="{556FF42D-6750-4ED7-8751-13C7E453C289}" srcOrd="0" destOrd="0" presId="urn:microsoft.com/office/officeart/2005/8/layout/radial6"/>
    <dgm:cxn modelId="{42A61180-4DC5-47E3-8104-753C70FDAC0E}" type="presOf" srcId="{9955DFD6-E899-4D20-AC70-76FFBCA28194}" destId="{4B70E220-5988-4B48-B353-8722D5C52688}" srcOrd="0" destOrd="0" presId="urn:microsoft.com/office/officeart/2005/8/layout/radial6"/>
    <dgm:cxn modelId="{5FD8E6A1-F7F4-4951-B5B5-8CB2CBB0B771}" type="presOf" srcId="{784D2C4C-34B8-4BBC-B0D8-5DD57E3D17E9}" destId="{3988591E-D0F4-4C4C-8CE5-4AC09E169B99}" srcOrd="0" destOrd="0" presId="urn:microsoft.com/office/officeart/2005/8/layout/radial6"/>
    <dgm:cxn modelId="{06A65DAA-1CE9-4EBA-96C2-A070B1310B0F}" type="presOf" srcId="{40A04241-6724-4A5D-8764-7F6A17570063}" destId="{DA94E3AF-E7E1-43A5-9827-066340387ADD}" srcOrd="0" destOrd="0" presId="urn:microsoft.com/office/officeart/2005/8/layout/radial6"/>
    <dgm:cxn modelId="{32FC43BE-4FCA-41BB-B46B-A5321A416832}" srcId="{3F5C0AEC-8118-4213-845E-49C0ED90D30F}" destId="{4F047A78-8B44-4E44-A633-36FC9AA6A0D6}" srcOrd="0" destOrd="0" parTransId="{F5EF594A-51FB-4FC3-806C-EA5BE80D69DA}" sibTransId="{9955DFD6-E899-4D20-AC70-76FFBCA28194}"/>
    <dgm:cxn modelId="{74D393D8-B1C6-4AD5-BEDE-72B15D5E5793}" type="presOf" srcId="{90F22032-B4F3-48F6-9C0F-580191184404}" destId="{EA667DFA-34A0-4E51-8A5A-1CB17BA74009}" srcOrd="0" destOrd="0" presId="urn:microsoft.com/office/officeart/2005/8/layout/radial6"/>
    <dgm:cxn modelId="{773928DC-7926-4911-8ACB-CA0C6778D496}" srcId="{3F5C0AEC-8118-4213-845E-49C0ED90D30F}" destId="{ED5999C3-0D58-41B9-B4DF-80BD3B1784ED}" srcOrd="1" destOrd="0" parTransId="{C6D737CE-30B2-4CA6-A1B3-3B29BDB76A14}" sibTransId="{177CF7AB-F017-4413-BB09-B92BA20B5A0E}"/>
    <dgm:cxn modelId="{D00E33E2-0B8E-4EC7-96BB-DE3BE9763656}" type="presOf" srcId="{47913794-9FCE-46F6-AC5E-784D451F6B54}" destId="{F814888A-C087-473C-A53D-1BF0D1C608C2}" srcOrd="0" destOrd="0" presId="urn:microsoft.com/office/officeart/2005/8/layout/radial6"/>
    <dgm:cxn modelId="{3020C6F5-858A-42ED-9890-0BB01023F68F}" type="presOf" srcId="{3F5C0AEC-8118-4213-845E-49C0ED90D30F}" destId="{29218B77-88DF-45DD-8E68-58A7D20088F4}" srcOrd="0" destOrd="0" presId="urn:microsoft.com/office/officeart/2005/8/layout/radial6"/>
    <dgm:cxn modelId="{599C3AF9-FC3A-45EF-B0A8-A2AAE3BFE87A}" type="presOf" srcId="{4F047A78-8B44-4E44-A633-36FC9AA6A0D6}" destId="{5E22DF77-7C19-4A80-97C6-F8E40A8AD630}" srcOrd="0" destOrd="0" presId="urn:microsoft.com/office/officeart/2005/8/layout/radial6"/>
    <dgm:cxn modelId="{A36E024C-AC04-48E6-AC62-58772D4FCFB0}" type="presParOf" srcId="{3988591E-D0F4-4C4C-8CE5-4AC09E169B99}" destId="{29218B77-88DF-45DD-8E68-58A7D20088F4}" srcOrd="0" destOrd="0" presId="urn:microsoft.com/office/officeart/2005/8/layout/radial6"/>
    <dgm:cxn modelId="{EE7FD282-BB7C-48E3-8582-FC9E85105DBC}" type="presParOf" srcId="{3988591E-D0F4-4C4C-8CE5-4AC09E169B99}" destId="{5E22DF77-7C19-4A80-97C6-F8E40A8AD630}" srcOrd="1" destOrd="0" presId="urn:microsoft.com/office/officeart/2005/8/layout/radial6"/>
    <dgm:cxn modelId="{108A3820-3E6A-402B-8AD6-BD712E34FB7B}" type="presParOf" srcId="{3988591E-D0F4-4C4C-8CE5-4AC09E169B99}" destId="{FDB7F15D-AD86-4BB2-BEC0-FA4A55EB53EF}" srcOrd="2" destOrd="0" presId="urn:microsoft.com/office/officeart/2005/8/layout/radial6"/>
    <dgm:cxn modelId="{6CA7ADC6-7E2F-4D8D-B6C5-E2E16BF101FE}" type="presParOf" srcId="{3988591E-D0F4-4C4C-8CE5-4AC09E169B99}" destId="{4B70E220-5988-4B48-B353-8722D5C52688}" srcOrd="3" destOrd="0" presId="urn:microsoft.com/office/officeart/2005/8/layout/radial6"/>
    <dgm:cxn modelId="{D050CE62-617B-4D84-9327-A75698084894}" type="presParOf" srcId="{3988591E-D0F4-4C4C-8CE5-4AC09E169B99}" destId="{3C1B5099-3FC9-4FF6-B033-07230EC2F3A4}" srcOrd="4" destOrd="0" presId="urn:microsoft.com/office/officeart/2005/8/layout/radial6"/>
    <dgm:cxn modelId="{94868E86-BF14-4450-8378-BC5DE40A3F7D}" type="presParOf" srcId="{3988591E-D0F4-4C4C-8CE5-4AC09E169B99}" destId="{75984521-92F2-4E31-83F0-9F4D27E8CE92}" srcOrd="5" destOrd="0" presId="urn:microsoft.com/office/officeart/2005/8/layout/radial6"/>
    <dgm:cxn modelId="{1BB84F05-252D-40A3-8E58-213EF478433E}" type="presParOf" srcId="{3988591E-D0F4-4C4C-8CE5-4AC09E169B99}" destId="{556FF42D-6750-4ED7-8751-13C7E453C289}" srcOrd="6" destOrd="0" presId="urn:microsoft.com/office/officeart/2005/8/layout/radial6"/>
    <dgm:cxn modelId="{40C99F9B-D93C-4A44-B4C7-4F5225B80D94}" type="presParOf" srcId="{3988591E-D0F4-4C4C-8CE5-4AC09E169B99}" destId="{DA94E3AF-E7E1-43A5-9827-066340387ADD}" srcOrd="7" destOrd="0" presId="urn:microsoft.com/office/officeart/2005/8/layout/radial6"/>
    <dgm:cxn modelId="{A0A5B6F2-E1E0-4981-A7E1-294E03701C2C}" type="presParOf" srcId="{3988591E-D0F4-4C4C-8CE5-4AC09E169B99}" destId="{00AFBFA3-2440-4489-96A0-6302918CD9AC}" srcOrd="8" destOrd="0" presId="urn:microsoft.com/office/officeart/2005/8/layout/radial6"/>
    <dgm:cxn modelId="{00685656-BD3B-4995-B534-E17DDBDA5D6B}" type="presParOf" srcId="{3988591E-D0F4-4C4C-8CE5-4AC09E169B99}" destId="{EA667DFA-34A0-4E51-8A5A-1CB17BA74009}" srcOrd="9" destOrd="0" presId="urn:microsoft.com/office/officeart/2005/8/layout/radial6"/>
    <dgm:cxn modelId="{EA5E8EF2-55E2-4AC5-B122-E39D7FFBDC45}" type="presParOf" srcId="{3988591E-D0F4-4C4C-8CE5-4AC09E169B99}" destId="{27011BC2-58A3-4FEA-ACBB-DC748336F60E}" srcOrd="10" destOrd="0" presId="urn:microsoft.com/office/officeart/2005/8/layout/radial6"/>
    <dgm:cxn modelId="{F65C43DD-7FB0-4B08-B6C6-A3A32A7D4B1E}" type="presParOf" srcId="{3988591E-D0F4-4C4C-8CE5-4AC09E169B99}" destId="{A6AE1520-CDEA-4228-A8A9-6623FE359CB6}" srcOrd="11" destOrd="0" presId="urn:microsoft.com/office/officeart/2005/8/layout/radial6"/>
    <dgm:cxn modelId="{6B71CECC-5E9F-4254-AE70-68AEEF14567F}" type="presParOf" srcId="{3988591E-D0F4-4C4C-8CE5-4AC09E169B99}" destId="{F814888A-C087-473C-A53D-1BF0D1C608C2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4888A-C087-473C-A53D-1BF0D1C608C2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667DFA-34A0-4E51-8A5A-1CB17BA74009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6FF42D-6750-4ED7-8751-13C7E453C289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0"/>
            <a:gd name="adj2" fmla="val 5400000"/>
            <a:gd name="adj3" fmla="val 463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70E220-5988-4B48-B353-8722D5C52688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16200000"/>
            <a:gd name="adj2" fmla="val 0"/>
            <a:gd name="adj3" fmla="val 463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218B77-88DF-45DD-8E68-58A7D20088F4}">
      <dsp:nvSpPr>
        <dsp:cNvPr id="0" name=""/>
        <dsp:cNvSpPr/>
      </dsp:nvSpPr>
      <dsp:spPr>
        <a:xfrm>
          <a:off x="4148197" y="1299429"/>
          <a:ext cx="1423866" cy="1423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Consensus</a:t>
          </a:r>
        </a:p>
      </dsp:txBody>
      <dsp:txXfrm>
        <a:off x="4356717" y="1507949"/>
        <a:ext cx="1006826" cy="1006826"/>
      </dsp:txXfrm>
    </dsp:sp>
    <dsp:sp modelId="{5E22DF77-7C19-4A80-97C6-F8E40A8AD630}">
      <dsp:nvSpPr>
        <dsp:cNvPr id="0" name=""/>
        <dsp:cNvSpPr/>
      </dsp:nvSpPr>
      <dsp:spPr>
        <a:xfrm>
          <a:off x="4361777" y="1400"/>
          <a:ext cx="996706" cy="9967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2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weight</a:t>
          </a:r>
        </a:p>
      </dsp:txBody>
      <dsp:txXfrm>
        <a:off x="4507741" y="147364"/>
        <a:ext cx="704778" cy="704778"/>
      </dsp:txXfrm>
    </dsp:sp>
    <dsp:sp modelId="{3C1B5099-3FC9-4FF6-B033-07230EC2F3A4}">
      <dsp:nvSpPr>
        <dsp:cNvPr id="0" name=""/>
        <dsp:cNvSpPr/>
      </dsp:nvSpPr>
      <dsp:spPr>
        <a:xfrm>
          <a:off x="5873386" y="1513009"/>
          <a:ext cx="996706" cy="99670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3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weight</a:t>
          </a:r>
        </a:p>
      </dsp:txBody>
      <dsp:txXfrm>
        <a:off x="6019350" y="1658973"/>
        <a:ext cx="704778" cy="704778"/>
      </dsp:txXfrm>
    </dsp:sp>
    <dsp:sp modelId="{DA94E3AF-E7E1-43A5-9827-066340387ADD}">
      <dsp:nvSpPr>
        <dsp:cNvPr id="0" name=""/>
        <dsp:cNvSpPr/>
      </dsp:nvSpPr>
      <dsp:spPr>
        <a:xfrm>
          <a:off x="4361777" y="3024618"/>
          <a:ext cx="996706" cy="9967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4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weight</a:t>
          </a:r>
        </a:p>
      </dsp:txBody>
      <dsp:txXfrm>
        <a:off x="4507741" y="3170582"/>
        <a:ext cx="704778" cy="704778"/>
      </dsp:txXfrm>
    </dsp:sp>
    <dsp:sp modelId="{27011BC2-58A3-4FEA-ACBB-DC748336F60E}">
      <dsp:nvSpPr>
        <dsp:cNvPr id="0" name=""/>
        <dsp:cNvSpPr/>
      </dsp:nvSpPr>
      <dsp:spPr>
        <a:xfrm>
          <a:off x="2850168" y="1513009"/>
          <a:ext cx="996706" cy="99670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1 weight</a:t>
          </a:r>
        </a:p>
      </dsp:txBody>
      <dsp:txXfrm>
        <a:off x="2996132" y="1658973"/>
        <a:ext cx="704778" cy="704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E4E5DE1-A6CF-493D-BA86-8BA86F2E2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2FCACF-AB16-4091-A621-E37F011821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8B6B-96F8-4D16-8E4F-4787C8C52F26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3269C245-7484-4708-9AEE-06FB679377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BA941D1E-E688-45A0-B33F-262AC65B1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6FEB95-DC20-45B2-A49C-D54BAC7A7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A557B9-ECDA-4C4A-AA78-974FDE0E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D84E-E6AB-47E4-B1EC-5E81F0D2CA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Vou </a:t>
            </a:r>
            <a:r>
              <a:rPr lang="en-GB" dirty="0" err="1"/>
              <a:t>falar</a:t>
            </a:r>
            <a:r>
              <a:rPr lang="en-GB" dirty="0"/>
              <a:t> de </a:t>
            </a:r>
          </a:p>
          <a:p>
            <a:br>
              <a:rPr lang="en-GB" dirty="0"/>
            </a:b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do que se </a:t>
            </a:r>
            <a:r>
              <a:rPr lang="en-GB" dirty="0" err="1"/>
              <a:t>trata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0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6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Projeto parte do que já foi feito pelo AliClu</a:t>
            </a:r>
          </a:p>
          <a:p>
            <a:pPr marL="0" indent="0">
              <a:buFontTx/>
              <a:buNone/>
            </a:pPr>
            <a:r>
              <a:rPr lang="pt-PT" dirty="0"/>
              <a:t>Ponto de partida:</a:t>
            </a:r>
          </a:p>
          <a:p>
            <a:pPr marL="0" indent="0">
              <a:buFontTx/>
              <a:buNone/>
            </a:pPr>
            <a:r>
              <a:rPr lang="pt-PT" dirty="0"/>
              <a:t>- Os dados do EMR podem ajudar os especialistas a melhor tratar os pacientes. Através das estruturas e modelos que podem ser extraidos dos dados.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6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4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47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7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33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93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3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6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pq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Surgem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estruturas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possiveis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clustering e 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preciso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escolher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Agglomerative clustering no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AliClu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2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372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338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84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9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6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Comparando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par do dataset, Podemos </a:t>
            </a:r>
            <a:r>
              <a:rPr lang="en-GB" dirty="0" err="1"/>
              <a:t>classificá</a:t>
            </a:r>
            <a:r>
              <a:rPr lang="en-GB" dirty="0"/>
              <a:t>-lo </a:t>
            </a:r>
            <a:r>
              <a:rPr lang="en-GB" dirty="0" err="1"/>
              <a:t>em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, </a:t>
            </a:r>
            <a:r>
              <a:rPr lang="en-GB" dirty="0" err="1"/>
              <a:t>dependendo</a:t>
            </a:r>
            <a:r>
              <a:rPr lang="en-GB" dirty="0"/>
              <a:t> se </a:t>
            </a:r>
            <a:r>
              <a:rPr lang="en-GB" dirty="0" err="1"/>
              <a:t>pertence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cluster e/</a:t>
            </a:r>
            <a:r>
              <a:rPr lang="en-GB" dirty="0" err="1"/>
              <a:t>ou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partição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ter</a:t>
            </a:r>
            <a:r>
              <a:rPr lang="en-GB" dirty="0"/>
              <a:t> um teste </a:t>
            </a:r>
            <a:r>
              <a:rPr lang="en-GB" dirty="0" err="1"/>
              <a:t>estatistico</a:t>
            </a:r>
            <a:r>
              <a:rPr lang="en-GB" dirty="0"/>
              <a:t> </a:t>
            </a:r>
            <a:r>
              <a:rPr lang="en-GB" dirty="0" err="1"/>
              <a:t>valido</a:t>
            </a:r>
            <a:r>
              <a:rPr lang="en-GB" dirty="0"/>
              <a:t>, </a:t>
            </a:r>
            <a:r>
              <a:rPr lang="en-GB" dirty="0" err="1"/>
              <a:t>devemos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Monte Carlo, </a:t>
            </a:r>
            <a:r>
              <a:rPr lang="en-GB" dirty="0" err="1"/>
              <a:t>repetindo</a:t>
            </a:r>
            <a:r>
              <a:rPr lang="en-GB" dirty="0"/>
              <a:t> M </a:t>
            </a:r>
            <a:r>
              <a:rPr lang="en-GB" dirty="0" err="1"/>
              <a:t>vezes</a:t>
            </a:r>
            <a:r>
              <a:rPr lang="en-GB" dirty="0"/>
              <a:t> o </a:t>
            </a:r>
            <a:r>
              <a:rPr lang="en-GB" dirty="0" err="1"/>
              <a:t>procedimento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2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Medidas</a:t>
            </a:r>
            <a:r>
              <a:rPr lang="en-GB" dirty="0"/>
              <a:t> </a:t>
            </a:r>
            <a:r>
              <a:rPr lang="en-GB" dirty="0" err="1"/>
              <a:t>relativas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boa </a:t>
            </a:r>
            <a:r>
              <a:rPr lang="en-GB" dirty="0" err="1"/>
              <a:t>opção</a:t>
            </a:r>
            <a:r>
              <a:rPr lang="en-GB" dirty="0"/>
              <a:t>,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 </a:t>
            </a:r>
            <a:r>
              <a:rPr lang="en-GB" dirty="0" err="1"/>
              <a:t>estatisticos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medias </a:t>
            </a:r>
            <a:r>
              <a:rPr lang="en-GB" dirty="0" err="1"/>
              <a:t>externas</a:t>
            </a:r>
            <a:r>
              <a:rPr lang="en-GB" dirty="0"/>
              <a:t> e </a:t>
            </a:r>
            <a:r>
              <a:rPr lang="en-GB" dirty="0" err="1"/>
              <a:t>internas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dispendiosos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computacionais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0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10" Type="http://schemas.openxmlformats.org/officeDocument/2006/relationships/image" Target="../media/image3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8AE39-F608-4992-8919-EE4DB3EA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dirty="0" err="1">
                <a:latin typeface="CMBX12"/>
              </a:rPr>
              <a:t>Clusterval</a:t>
            </a:r>
            <a:r>
              <a:rPr lang="en-US" sz="6600" dirty="0">
                <a:latin typeface="CMBX12"/>
              </a:rPr>
              <a:t>: A Python package for determining </a:t>
            </a:r>
            <a:r>
              <a:rPr lang="en-US" sz="6600">
                <a:latin typeface="CMBX12"/>
              </a:rPr>
              <a:t>number of clusters </a:t>
            </a:r>
            <a:r>
              <a:rPr lang="en-US" sz="6600" dirty="0">
                <a:latin typeface="CMBX12"/>
              </a:rPr>
              <a:t>in a Longitudinal Dataset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A98C1-4CE7-469D-8E6E-68481BA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51" y="4866095"/>
            <a:ext cx="11378803" cy="1843315"/>
          </a:xfrm>
        </p:spPr>
        <p:txBody>
          <a:bodyPr anchor="t">
            <a:normAutofit lnSpcReduction="10000"/>
          </a:bodyPr>
          <a:lstStyle/>
          <a:p>
            <a:r>
              <a:rPr lang="en-GB" sz="2000" dirty="0"/>
              <a:t>Nuno Miguel </a:t>
            </a:r>
            <a:r>
              <a:rPr lang="en-GB" sz="2000" dirty="0" err="1"/>
              <a:t>Canhoto</a:t>
            </a:r>
            <a:r>
              <a:rPr lang="en-GB" sz="2000" dirty="0"/>
              <a:t> da Silva</a:t>
            </a:r>
          </a:p>
          <a:p>
            <a:pPr algn="r"/>
            <a:r>
              <a:rPr lang="en-GB" sz="2000" dirty="0"/>
              <a:t>80763										Prof. Susana </a:t>
            </a:r>
            <a:r>
              <a:rPr lang="en-GB" sz="2000" dirty="0" err="1"/>
              <a:t>Vinga</a:t>
            </a:r>
            <a:br>
              <a:rPr lang="en-GB" sz="2000" dirty="0"/>
            </a:br>
            <a:r>
              <a:rPr lang="en-GB" sz="2000" dirty="0"/>
              <a:t>Prof. Alexandra Carvalho</a:t>
            </a:r>
          </a:p>
          <a:p>
            <a:endParaRPr lang="en-GB" sz="2000" dirty="0"/>
          </a:p>
          <a:p>
            <a:r>
              <a:rPr lang="en-US" sz="2000" dirty="0"/>
              <a:t>Master Thesis - Information and Software Engineering </a:t>
            </a:r>
            <a:r>
              <a:rPr lang="en-GB" sz="2000" dirty="0"/>
              <a:t>in MEIC 2020/2021 </a:t>
            </a:r>
            <a:r>
              <a:rPr lang="en-GB" sz="2000"/>
              <a:t>	</a:t>
            </a:r>
            <a:r>
              <a:rPr lang="en-GB" sz="2000" dirty="0"/>
              <a:t>			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BA00B7-D97C-4AC1-8670-A209BF84E548}"/>
              </a:ext>
            </a:extLst>
          </p:cNvPr>
          <p:cNvSpPr txBox="1">
            <a:spLocks/>
          </p:cNvSpPr>
          <p:nvPr/>
        </p:nvSpPr>
        <p:spPr>
          <a:xfrm>
            <a:off x="1411198" y="48981"/>
            <a:ext cx="4300285" cy="1206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400" dirty="0">
              <a:solidFill>
                <a:srgbClr val="FFFFFF"/>
              </a:solidFill>
            </a:endParaRP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ECBDEAE4-EA49-41D9-9971-0D353E00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2" descr="Resultado de imagem para tecnico logo png">
            <a:extLst>
              <a:ext uri="{FF2B5EF4-FFF2-40B4-BE49-F238E27FC236}">
                <a16:creationId xmlns:a16="http://schemas.microsoft.com/office/drawing/2014/main" id="{035F9D17-4AEE-4F33-8017-249ABDBE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8234-8F44-44BF-9105-CDE7A77F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Methods of evaluation</a:t>
            </a:r>
            <a:endParaRPr lang="en-GB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A6FC28-73F1-4EB8-97F2-4411AD8CF10C}"/>
              </a:ext>
            </a:extLst>
          </p:cNvPr>
          <p:cNvSpPr/>
          <p:nvPr/>
        </p:nvSpPr>
        <p:spPr>
          <a:xfrm>
            <a:off x="7386172" y="3995159"/>
            <a:ext cx="4609323" cy="963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Calculates properties of the clusters, such as compactness and separation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800A219-D27F-4D08-9744-CB109E181CC6}"/>
              </a:ext>
            </a:extLst>
          </p:cNvPr>
          <p:cNvSpPr txBox="1">
            <a:spLocks/>
          </p:cNvSpPr>
          <p:nvPr/>
        </p:nvSpPr>
        <p:spPr>
          <a:xfrm>
            <a:off x="219261" y="5812551"/>
            <a:ext cx="2977401" cy="20908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Author(s):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</a:t>
            </a:r>
            <a:r>
              <a:rPr lang="pt-PT" sz="1800" dirty="0"/>
              <a:t>Sergios Theodoridis et al.</a:t>
            </a:r>
            <a:endParaRPr lang="en-GB" sz="1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FEE49E-A509-41B8-97AC-9B616A5E2103}"/>
              </a:ext>
            </a:extLst>
          </p:cNvPr>
          <p:cNvSpPr/>
          <p:nvPr/>
        </p:nvSpPr>
        <p:spPr>
          <a:xfrm>
            <a:off x="1811844" y="2084831"/>
            <a:ext cx="2295330" cy="5922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External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D1D77DB-270B-45EE-A569-8E01E1A2A6C1}"/>
              </a:ext>
            </a:extLst>
          </p:cNvPr>
          <p:cNvCxnSpPr/>
          <p:nvPr/>
        </p:nvCxnSpPr>
        <p:spPr>
          <a:xfrm>
            <a:off x="4537788" y="2403756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69E762-AD99-4FF0-8962-C21D54278B06}"/>
              </a:ext>
            </a:extLst>
          </p:cNvPr>
          <p:cNvSpPr txBox="1"/>
          <p:nvPr/>
        </p:nvSpPr>
        <p:spPr>
          <a:xfrm>
            <a:off x="7386172" y="1919268"/>
            <a:ext cx="444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of two different partitions</a:t>
            </a:r>
          </a:p>
          <a:p>
            <a:pPr marL="342900" indent="-342900">
              <a:buAutoNum type="arabicParenR"/>
            </a:pPr>
            <a:r>
              <a:rPr lang="en-GB" dirty="0"/>
              <a:t>Generated by the clustering algorithm</a:t>
            </a:r>
          </a:p>
          <a:p>
            <a:pPr marL="342900" indent="-342900">
              <a:buAutoNum type="arabicParenR"/>
            </a:pPr>
            <a:r>
              <a:rPr lang="en-GB" dirty="0"/>
              <a:t>Generated from a subset of the data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69E4A1-4525-473B-ABB5-0CB34F8C21EC}"/>
              </a:ext>
            </a:extLst>
          </p:cNvPr>
          <p:cNvSpPr/>
          <p:nvPr/>
        </p:nvSpPr>
        <p:spPr>
          <a:xfrm>
            <a:off x="1811843" y="4180966"/>
            <a:ext cx="2295331" cy="592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Internal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B985E69-A27B-46A7-BA7A-43AB7E71A8BF}"/>
              </a:ext>
            </a:extLst>
          </p:cNvPr>
          <p:cNvCxnSpPr/>
          <p:nvPr/>
        </p:nvCxnSpPr>
        <p:spPr>
          <a:xfrm>
            <a:off x="4537788" y="4495033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esultado de imagem para tecnico logo png">
            <a:extLst>
              <a:ext uri="{FF2B5EF4-FFF2-40B4-BE49-F238E27FC236}">
                <a16:creationId xmlns:a16="http://schemas.microsoft.com/office/drawing/2014/main" id="{BF973C18-3E3C-48BC-938E-2DB1A22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024128" y="1959242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Clustering Algorithm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</p:cNvCxnSpPr>
          <p:nvPr/>
        </p:nvCxnSpPr>
        <p:spPr>
          <a:xfrm flipH="1">
            <a:off x="2143804" y="2807747"/>
            <a:ext cx="1" cy="49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8027504" y="1944665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Subset of the data</a:t>
            </a:r>
          </a:p>
        </p:txBody>
      </p:sp>
      <p:cxnSp>
        <p:nvCxnSpPr>
          <p:cNvPr id="19" name="Conexão reta unidirecional 27">
            <a:extLst>
              <a:ext uri="{FF2B5EF4-FFF2-40B4-BE49-F238E27FC236}">
                <a16:creationId xmlns:a16="http://schemas.microsoft.com/office/drawing/2014/main" id="{ED61AF9A-D105-487B-8A6C-D06DD6BAC352}"/>
              </a:ext>
            </a:extLst>
          </p:cNvPr>
          <p:cNvCxnSpPr>
            <a:cxnSpLocks/>
          </p:cNvCxnSpPr>
          <p:nvPr/>
        </p:nvCxnSpPr>
        <p:spPr>
          <a:xfrm flipH="1">
            <a:off x="9147176" y="2822324"/>
            <a:ext cx="1" cy="43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/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/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/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Consider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from the dataset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2A1AD5-AD90-45D2-831E-11CB18D09AE4}"/>
              </a:ext>
            </a:extLst>
          </p:cNvPr>
          <p:cNvSpPr txBox="1"/>
          <p:nvPr/>
        </p:nvSpPr>
        <p:spPr>
          <a:xfrm>
            <a:off x="491490" y="1664917"/>
            <a:ext cx="10481299" cy="2321927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D954E0C-A956-43F8-A84E-362EC8A9C12A}"/>
              </a:ext>
            </a:extLst>
          </p:cNvPr>
          <p:cNvSpPr/>
          <p:nvPr/>
        </p:nvSpPr>
        <p:spPr>
          <a:xfrm>
            <a:off x="10972789" y="2376206"/>
            <a:ext cx="615811" cy="7078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7612-C675-4EDA-A405-8FE2E21387EF}"/>
              </a:ext>
            </a:extLst>
          </p:cNvPr>
          <p:cNvSpPr txBox="1"/>
          <p:nvPr/>
        </p:nvSpPr>
        <p:spPr>
          <a:xfrm>
            <a:off x="11049000" y="1697396"/>
            <a:ext cx="931255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Repeat M times</a:t>
            </a:r>
          </a:p>
        </p:txBody>
      </p:sp>
      <p:pic>
        <p:nvPicPr>
          <p:cNvPr id="12" name="Content Placeholder 11" descr="A picture containing text, sky, screenshot&#10;&#10;Description automatically generated">
            <a:extLst>
              <a:ext uri="{FF2B5EF4-FFF2-40B4-BE49-F238E27FC236}">
                <a16:creationId xmlns:a16="http://schemas.microsoft.com/office/drawing/2014/main" id="{7A7FBF91-B8AF-48E3-88C7-816959D53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91490" y="4525093"/>
            <a:ext cx="4909593" cy="1607307"/>
          </a:xfr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1A788F4-7101-4998-87CB-B05DAF7FE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354" y="4785465"/>
            <a:ext cx="5556901" cy="10865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E61F5-8883-4816-B101-B6A24FEB02A2}"/>
              </a:ext>
            </a:extLst>
          </p:cNvPr>
          <p:cNvCxnSpPr>
            <a:cxnSpLocks/>
          </p:cNvCxnSpPr>
          <p:nvPr/>
        </p:nvCxnSpPr>
        <p:spPr>
          <a:xfrm flipV="1">
            <a:off x="5257511" y="5328746"/>
            <a:ext cx="1022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Resultado de imagem para tecnico logo png">
            <a:extLst>
              <a:ext uri="{FF2B5EF4-FFF2-40B4-BE49-F238E27FC236}">
                <a16:creationId xmlns:a16="http://schemas.microsoft.com/office/drawing/2014/main" id="{5702DA72-EE4F-4D49-83BC-FD3F1735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4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414200"/>
                  </p:ext>
                </p:extLst>
              </p:nvPr>
            </p:nvGraphicFramePr>
            <p:xfrm>
              <a:off x="2044855" y="188790"/>
              <a:ext cx="8102289" cy="6176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3501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205444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863090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74025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li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pt-PT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−1 −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𝑆𝐼𝐷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𝑆𝐼𝐷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func>
                                              <m:func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pt-PT" sz="1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−2</m:t>
                                                </m:r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pHide m:val="on"/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  <m:sup/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func>
                                                          <m:func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uncPr>
                                                          <m:fName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pt-PT" sz="14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log</m:t>
                                                            </m:r>
                                                          </m:fName>
                                                          <m:e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num>
                                                              <m:den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den>
                                                            </m:f>
                                                          </m:e>
                                                        </m:func>
                                                      </m:e>
                                                    </m:nary>
                                                  </m:e>
                                                </m:nary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pt-PT" sz="1400" dirty="0" smtClean="0"/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PT" sz="1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pt-P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414200"/>
                  </p:ext>
                </p:extLst>
              </p:nvPr>
            </p:nvGraphicFramePr>
            <p:xfrm>
              <a:off x="2044855" y="188790"/>
              <a:ext cx="8102289" cy="6176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3501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205444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863090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74025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101639" r="-62373" b="-1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201639" r="-62373" b="-1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52559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213953" r="-62373" b="-105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59505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275510" r="-62373" b="-827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540385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413483" r="-62373" b="-811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749180" r="-62373" b="-10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639506" r="-62373" b="-7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981967" r="-62373" b="-8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776471" r="-62373" b="-5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1221311" r="-6237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63334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775000" r="-62373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96393" t="-775000" r="-41311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858491" r="-62373" b="-1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3FDBDE26-B957-48BF-AE8C-359C61A4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4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420440" y="1963874"/>
            <a:ext cx="1776222" cy="50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External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196662" y="2211986"/>
            <a:ext cx="1444686" cy="4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4641348" y="1955591"/>
            <a:ext cx="1942331" cy="51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Statistical Tests</a:t>
            </a:r>
          </a:p>
        </p:txBody>
      </p:sp>
      <p:cxnSp>
        <p:nvCxnSpPr>
          <p:cNvPr id="21" name="Conexão reta unidirecional 27">
            <a:extLst>
              <a:ext uri="{FF2B5EF4-FFF2-40B4-BE49-F238E27FC236}">
                <a16:creationId xmlns:a16="http://schemas.microsoft.com/office/drawing/2014/main" id="{1EE4A18C-E2D7-4B7D-A7B9-AF7AD9068588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583679" y="2205151"/>
            <a:ext cx="1406257" cy="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5">
            <a:extLst>
              <a:ext uri="{FF2B5EF4-FFF2-40B4-BE49-F238E27FC236}">
                <a16:creationId xmlns:a16="http://schemas.microsoft.com/office/drawing/2014/main" id="{F50C7012-873D-4054-99A0-7A34D303E024}"/>
              </a:ext>
            </a:extLst>
          </p:cNvPr>
          <p:cNvSpPr/>
          <p:nvPr/>
        </p:nvSpPr>
        <p:spPr>
          <a:xfrm>
            <a:off x="7989936" y="1843134"/>
            <a:ext cx="2660228" cy="724033"/>
          </a:xfrm>
          <a:prstGeom prst="rect">
            <a:avLst/>
          </a:prstGeom>
          <a:ln w="889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High Computational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D3E5-5211-4A53-851D-887A28338320}"/>
              </a:ext>
            </a:extLst>
          </p:cNvPr>
          <p:cNvSpPr txBox="1"/>
          <p:nvPr/>
        </p:nvSpPr>
        <p:spPr>
          <a:xfrm>
            <a:off x="1863406" y="3143208"/>
            <a:ext cx="8465187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</a:p>
          <a:p>
            <a:endParaRPr lang="pt-PT" sz="2800" b="1" dirty="0"/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Produce many clustering.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Vary parameters, like algorithm and/or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Choose the clustering that gives the most compact and separated partitions.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Evaluate </a:t>
            </a:r>
            <a:r>
              <a:rPr lang="pt-PT" sz="2800" b="1" dirty="0"/>
              <a:t>compactness</a:t>
            </a:r>
            <a:r>
              <a:rPr lang="pt-PT" sz="2800" dirty="0"/>
              <a:t> and </a:t>
            </a:r>
            <a:r>
              <a:rPr lang="pt-PT" sz="2800" b="1" dirty="0"/>
              <a:t>separation</a:t>
            </a:r>
            <a:r>
              <a:rPr lang="pt-PT" sz="2800" dirty="0"/>
              <a:t>.</a:t>
            </a:r>
          </a:p>
        </p:txBody>
      </p:sp>
      <p:pic>
        <p:nvPicPr>
          <p:cNvPr id="30" name="Picture 2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A7C1C80-DCC0-4A95-B163-CCCB5B55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238" y="1882507"/>
            <a:ext cx="1065027" cy="684660"/>
          </a:xfrm>
          <a:prstGeom prst="rect">
            <a:avLst/>
          </a:prstGeom>
        </p:spPr>
      </p:pic>
      <p:pic>
        <p:nvPicPr>
          <p:cNvPr id="13" name="Picture 2" descr="Resultado de imagem para tecnico logo png">
            <a:extLst>
              <a:ext uri="{FF2B5EF4-FFF2-40B4-BE49-F238E27FC236}">
                <a16:creationId xmlns:a16="http://schemas.microsoft.com/office/drawing/2014/main" id="{A5B8C161-562A-49A6-8E95-76803CE9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806188"/>
                  </p:ext>
                </p:extLst>
              </p:nvPr>
            </p:nvGraphicFramePr>
            <p:xfrm>
              <a:off x="1691984" y="448131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72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76631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r>
                            <a:rPr lang="pt-PT" sz="1400" b="0" dirty="0">
                              <a:solidFill>
                                <a:schemeClr val="tx1"/>
                              </a:solidFill>
                            </a:rPr>
                            <a:t>Xie-Beni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p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(|</m:t>
                                                        </m:r>
                                                        <m:d>
                                                          <m:dPr>
                                                            <m:begChr m:val="|"/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𝑐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</m:d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||)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nary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(|</m:t>
                                        </m:r>
                                        <m:d>
                                          <m:dPr>
                                            <m:begChr m:val="|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||)</m:t>
                                        </m:r>
                                      </m:e>
                                      <m:sup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Dunn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𝑚𝑎𝑥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=1,…,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𝑑𝑖𝑎𝑚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Davies-Bouldin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SDbw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Dens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bw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CVNN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𝑆𝑒𝑝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𝐶𝑜𝑚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BM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f>
                                    <m:f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PT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ilhouette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PT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⁡[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806188"/>
                  </p:ext>
                </p:extLst>
              </p:nvPr>
            </p:nvGraphicFramePr>
            <p:xfrm>
              <a:off x="1691984" y="448131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72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76631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53374" r="-417857" b="-397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53374" r="-49616" b="-397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53374" r="-93035" b="-397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189394" r="-417857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189394" r="-49616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189394" r="-93035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67392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347273" r="-417857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347273" r="-49616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347273" r="-93035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723529" r="-417857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723529" r="-49616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723529" r="-93035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823529" r="-417857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823529" r="-49616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823529" r="-93035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923529" r="-41785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923529" r="-49616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923529" r="-93035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818824" r="-417857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818824" r="-49616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818824" r="-93035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679130" r="-41785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679130" r="-49616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679130" r="-9303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881906ED-C08A-40C6-89FF-3640BC33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AliClu</a:t>
            </a:r>
            <a:endParaRPr lang="en-US" sz="2000" dirty="0"/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D76F986E-868B-44CB-B1A4-36C5459E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6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76BB-9677-4360-B873-1B5CFD32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from </a:t>
            </a:r>
            <a:r>
              <a:rPr lang="en-GB" dirty="0" err="1"/>
              <a:t>aliclu</a:t>
            </a:r>
            <a:r>
              <a:rPr lang="en-GB" dirty="0"/>
              <a:t> by </a:t>
            </a:r>
            <a:r>
              <a:rPr lang="en-GB" dirty="0" err="1"/>
              <a:t>Kishan</a:t>
            </a:r>
            <a:r>
              <a:rPr lang="en-GB" dirty="0"/>
              <a:t> </a:t>
            </a:r>
            <a:r>
              <a:rPr lang="en-GB" dirty="0" err="1"/>
              <a:t>rama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EF3E7B-0ACD-478A-9293-A47A965F1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FA1376-E08A-4182-98AE-86B5FE842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Electronical Medical Records (EMR) are more available now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Data from EMR can help specialists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Structures or models can be extracted from the data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1C34DF6-9053-466C-8608-97E71E0D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BB1517-E28A-45BB-9CAD-5FC91C34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31212"/>
            <a:ext cx="6028509" cy="33415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Use Temporal Needleman-Wunsch (TNW) to align data sequences and obtain a distance matrix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Hierarchical clustering is applied to the TNW sequences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Apply clustering validation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E7D6C9C8-1DB1-44CF-A833-4E7ADCD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2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Extend the cluster validation measurements in </a:t>
            </a:r>
            <a:r>
              <a:rPr lang="en-GB" sz="2000" dirty="0" err="1"/>
              <a:t>AliClu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Automatize the cluster representation through graphs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Contribute to the community with a Python library for cluster validation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11AD7D0C-3519-4E59-AEB2-1AE42E44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42E525BB-D8CB-44CE-9AE2-3B9BC41E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9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Partition medical data into clusters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Identify methods to evaluate the clustering result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Work will provide numerous validation metrics for clusters based on two criteria: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External Validation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Internal Validation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Test the implemented tool</a:t>
            </a:r>
            <a:endParaRPr lang="en-GB" sz="2000" b="1" dirty="0"/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6512954C-C2E4-40C7-A999-A77B222B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7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CFB7-F2C9-4E4B-B3EE-A1E3203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4777"/>
            <a:ext cx="6066818" cy="1499616"/>
          </a:xfrm>
        </p:spPr>
        <p:txBody>
          <a:bodyPr>
            <a:normAutofit/>
          </a:bodyPr>
          <a:lstStyle/>
          <a:p>
            <a:r>
              <a:rPr lang="en-GB" dirty="0"/>
              <a:t>Evaluation Procedure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507A53-34C6-4EDE-9AC7-177E6140B571}"/>
              </a:ext>
            </a:extLst>
          </p:cNvPr>
          <p:cNvSpPr/>
          <p:nvPr/>
        </p:nvSpPr>
        <p:spPr>
          <a:xfrm>
            <a:off x="785655" y="2078974"/>
            <a:ext cx="1991835" cy="1231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range of </a:t>
            </a:r>
            <a:r>
              <a:rPr lang="en-GB" i="1" dirty="0"/>
              <a:t>k </a:t>
            </a:r>
            <a:r>
              <a:rPr lang="en-GB" dirty="0"/>
              <a:t>to be tested </a:t>
            </a:r>
          </a:p>
        </p:txBody>
      </p:sp>
      <p:cxnSp>
        <p:nvCxnSpPr>
          <p:cNvPr id="8" name="Conexão reta unidirecional 27">
            <a:extLst>
              <a:ext uri="{FF2B5EF4-FFF2-40B4-BE49-F238E27FC236}">
                <a16:creationId xmlns:a16="http://schemas.microsoft.com/office/drawing/2014/main" id="{80F2523D-0E20-4A2A-857D-D9FB8F7076B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81573" y="3309985"/>
            <a:ext cx="0" cy="676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5">
            <a:extLst>
              <a:ext uri="{FF2B5EF4-FFF2-40B4-BE49-F238E27FC236}">
                <a16:creationId xmlns:a16="http://schemas.microsoft.com/office/drawing/2014/main" id="{E342BB91-FEBD-476D-9E2A-C955BEE8EF28}"/>
              </a:ext>
            </a:extLst>
          </p:cNvPr>
          <p:cNvSpPr/>
          <p:nvPr/>
        </p:nvSpPr>
        <p:spPr>
          <a:xfrm>
            <a:off x="785655" y="3986721"/>
            <a:ext cx="1991835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 clustering </a:t>
            </a:r>
            <a:r>
              <a:rPr lang="en-GB" b="1" i="1" dirty="0"/>
              <a:t>C</a:t>
            </a:r>
            <a:r>
              <a:rPr lang="en-GB" dirty="0"/>
              <a:t> for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</p:txBody>
      </p:sp>
      <p:cxnSp>
        <p:nvCxnSpPr>
          <p:cNvPr id="9" name="Conexão reta unidirecional 27">
            <a:extLst>
              <a:ext uri="{FF2B5EF4-FFF2-40B4-BE49-F238E27FC236}">
                <a16:creationId xmlns:a16="http://schemas.microsoft.com/office/drawing/2014/main" id="{3C0C265F-4D56-4DB4-92DA-493F4D2F00B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777490" y="4589818"/>
            <a:ext cx="889003" cy="12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5">
            <a:extLst>
              <a:ext uri="{FF2B5EF4-FFF2-40B4-BE49-F238E27FC236}">
                <a16:creationId xmlns:a16="http://schemas.microsoft.com/office/drawing/2014/main" id="{C8E1B123-C53A-4CC1-8642-0E0AB36CF947}"/>
              </a:ext>
            </a:extLst>
          </p:cNvPr>
          <p:cNvSpPr/>
          <p:nvPr/>
        </p:nvSpPr>
        <p:spPr>
          <a:xfrm>
            <a:off x="3666493" y="3986721"/>
            <a:ext cx="2097507" cy="12061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internal CVIs for structure </a:t>
            </a:r>
            <a:r>
              <a:rPr lang="en-GB" b="1" i="1" dirty="0"/>
              <a:t>C</a:t>
            </a:r>
            <a:endParaRPr lang="en-GB" dirty="0"/>
          </a:p>
        </p:txBody>
      </p:sp>
      <p:cxnSp>
        <p:nvCxnSpPr>
          <p:cNvPr id="50" name="Conexão reta unidirecional 27">
            <a:extLst>
              <a:ext uri="{FF2B5EF4-FFF2-40B4-BE49-F238E27FC236}">
                <a16:creationId xmlns:a16="http://schemas.microsoft.com/office/drawing/2014/main" id="{4D2AB137-F536-4C89-8EFA-91D5A87A80D7}"/>
              </a:ext>
            </a:extLst>
          </p:cNvPr>
          <p:cNvCxnSpPr>
            <a:cxnSpLocks/>
            <a:stCxn id="10" idx="3"/>
            <a:endCxn id="39" idx="2"/>
          </p:cNvCxnSpPr>
          <p:nvPr/>
        </p:nvCxnSpPr>
        <p:spPr>
          <a:xfrm>
            <a:off x="5764000" y="4589818"/>
            <a:ext cx="1076285" cy="12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unidirecional 27">
            <a:extLst>
              <a:ext uri="{FF2B5EF4-FFF2-40B4-BE49-F238E27FC236}">
                <a16:creationId xmlns:a16="http://schemas.microsoft.com/office/drawing/2014/main" id="{674C2EB8-E7E3-4DCF-BFEB-23152DC65C0A}"/>
              </a:ext>
            </a:extLst>
          </p:cNvPr>
          <p:cNvCxnSpPr>
            <a:cxnSpLocks/>
            <a:stCxn id="10" idx="0"/>
            <a:endCxn id="67" idx="2"/>
          </p:cNvCxnSpPr>
          <p:nvPr/>
        </p:nvCxnSpPr>
        <p:spPr>
          <a:xfrm flipV="1">
            <a:off x="4715247" y="3322816"/>
            <a:ext cx="0" cy="663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5">
            <a:extLst>
              <a:ext uri="{FF2B5EF4-FFF2-40B4-BE49-F238E27FC236}">
                <a16:creationId xmlns:a16="http://schemas.microsoft.com/office/drawing/2014/main" id="{DA58407F-A5EB-4C01-B1CD-B242DBF51D1F}"/>
              </a:ext>
            </a:extLst>
          </p:cNvPr>
          <p:cNvSpPr/>
          <p:nvPr/>
        </p:nvSpPr>
        <p:spPr>
          <a:xfrm>
            <a:off x="3666493" y="2091805"/>
            <a:ext cx="2097507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a random sample from the dataset</a:t>
            </a:r>
          </a:p>
        </p:txBody>
      </p:sp>
      <p:cxnSp>
        <p:nvCxnSpPr>
          <p:cNvPr id="70" name="Conexão reta unidirecional 27">
            <a:extLst>
              <a:ext uri="{FF2B5EF4-FFF2-40B4-BE49-F238E27FC236}">
                <a16:creationId xmlns:a16="http://schemas.microsoft.com/office/drawing/2014/main" id="{AFE60767-8B4D-4CA4-A82D-68B829E0A04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764000" y="2707311"/>
            <a:ext cx="865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xão reta unidirecional 27">
            <a:extLst>
              <a:ext uri="{FF2B5EF4-FFF2-40B4-BE49-F238E27FC236}">
                <a16:creationId xmlns:a16="http://schemas.microsoft.com/office/drawing/2014/main" id="{BFF64ED7-FCCB-4BB2-9BDF-8F7D95612FE4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722491" y="2680893"/>
            <a:ext cx="7059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/>
              <p:nvPr/>
            </p:nvSpPr>
            <p:spPr>
              <a:xfrm>
                <a:off x="9481260" y="4266652"/>
                <a:ext cx="1991835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PT" dirty="0"/>
                  <a:t> with the best results overall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260" y="4266652"/>
                <a:ext cx="1991835" cy="646331"/>
              </a:xfrm>
              <a:prstGeom prst="rect">
                <a:avLst/>
              </a:prstGeom>
              <a:blipFill>
                <a:blip r:embed="rId4"/>
                <a:stretch>
                  <a:fillRect l="-2446" t="-5660" r="-1529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5">
            <a:extLst>
              <a:ext uri="{FF2B5EF4-FFF2-40B4-BE49-F238E27FC236}">
                <a16:creationId xmlns:a16="http://schemas.microsoft.com/office/drawing/2014/main" id="{F80D9B3F-FF9E-44A4-8713-76FEE10B822B}"/>
              </a:ext>
            </a:extLst>
          </p:cNvPr>
          <p:cNvSpPr/>
          <p:nvPr/>
        </p:nvSpPr>
        <p:spPr>
          <a:xfrm>
            <a:off x="6624984" y="2065388"/>
            <a:ext cx="2097507" cy="12310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 clustering </a:t>
            </a:r>
            <a:r>
              <a:rPr lang="en-GB" b="1" i="1" dirty="0"/>
              <a:t>P</a:t>
            </a:r>
            <a:r>
              <a:rPr lang="en-GB" dirty="0"/>
              <a:t> on the sample</a:t>
            </a:r>
          </a:p>
        </p:txBody>
      </p:sp>
      <p:sp>
        <p:nvSpPr>
          <p:cNvPr id="34" name="Retângulo 5">
            <a:extLst>
              <a:ext uri="{FF2B5EF4-FFF2-40B4-BE49-F238E27FC236}">
                <a16:creationId xmlns:a16="http://schemas.microsoft.com/office/drawing/2014/main" id="{EEFB7149-1E90-4F6B-9632-44A1DEA51C5F}"/>
              </a:ext>
            </a:extLst>
          </p:cNvPr>
          <p:cNvSpPr/>
          <p:nvPr/>
        </p:nvSpPr>
        <p:spPr>
          <a:xfrm>
            <a:off x="9428425" y="2065387"/>
            <a:ext cx="2097507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partitions </a:t>
            </a:r>
            <a:r>
              <a:rPr lang="en-GB" b="1" i="1" dirty="0"/>
              <a:t>C </a:t>
            </a:r>
            <a:r>
              <a:rPr lang="en-GB" dirty="0"/>
              <a:t>and </a:t>
            </a:r>
            <a:r>
              <a:rPr lang="en-GB" b="1" i="1" dirty="0"/>
              <a:t>P</a:t>
            </a:r>
            <a:r>
              <a:rPr lang="en-GB" dirty="0"/>
              <a:t>, calculate external CVIs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6A0642-B2D0-4C1B-A49C-D4820D7D7169}"/>
              </a:ext>
            </a:extLst>
          </p:cNvPr>
          <p:cNvSpPr txBox="1"/>
          <p:nvPr/>
        </p:nvSpPr>
        <p:spPr>
          <a:xfrm>
            <a:off x="6840285" y="3931398"/>
            <a:ext cx="1666903" cy="1341656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Each index takes a vote on the umber of clusters</a:t>
            </a:r>
          </a:p>
        </p:txBody>
      </p:sp>
      <p:cxnSp>
        <p:nvCxnSpPr>
          <p:cNvPr id="74" name="Conexão reta unidirecional 27">
            <a:extLst>
              <a:ext uri="{FF2B5EF4-FFF2-40B4-BE49-F238E27FC236}">
                <a16:creationId xmlns:a16="http://schemas.microsoft.com/office/drawing/2014/main" id="{D3100946-46B3-4C1C-8A20-25706A490706}"/>
              </a:ext>
            </a:extLst>
          </p:cNvPr>
          <p:cNvCxnSpPr>
            <a:cxnSpLocks/>
            <a:stCxn id="39" idx="6"/>
            <a:endCxn id="174" idx="1"/>
          </p:cNvCxnSpPr>
          <p:nvPr/>
        </p:nvCxnSpPr>
        <p:spPr>
          <a:xfrm flipV="1">
            <a:off x="8507188" y="4589818"/>
            <a:ext cx="974072" cy="12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8B9BA9B-04A6-4AF9-82D7-01A18A94A052}"/>
              </a:ext>
            </a:extLst>
          </p:cNvPr>
          <p:cNvCxnSpPr>
            <a:cxnSpLocks/>
          </p:cNvCxnSpPr>
          <p:nvPr/>
        </p:nvCxnSpPr>
        <p:spPr>
          <a:xfrm flipV="1">
            <a:off x="605788" y="1200836"/>
            <a:ext cx="5471405" cy="2388860"/>
          </a:xfrm>
          <a:prstGeom prst="bentConnector3">
            <a:avLst>
              <a:gd name="adj1" fmla="val 4582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F3716C-8AF5-4C53-9EC5-7D9F06C075D4}"/>
              </a:ext>
            </a:extLst>
          </p:cNvPr>
          <p:cNvCxnSpPr/>
          <p:nvPr/>
        </p:nvCxnSpPr>
        <p:spPr>
          <a:xfrm>
            <a:off x="605789" y="3587039"/>
            <a:ext cx="0" cy="22194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4DD37-55B8-48E2-B08C-0606DF7AD47B}"/>
              </a:ext>
            </a:extLst>
          </p:cNvPr>
          <p:cNvCxnSpPr/>
          <p:nvPr/>
        </p:nvCxnSpPr>
        <p:spPr>
          <a:xfrm>
            <a:off x="605790" y="5806440"/>
            <a:ext cx="113897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B7DC49-E6AC-4A1D-A32E-0F6E850018DF}"/>
              </a:ext>
            </a:extLst>
          </p:cNvPr>
          <p:cNvCxnSpPr>
            <a:cxnSpLocks/>
          </p:cNvCxnSpPr>
          <p:nvPr/>
        </p:nvCxnSpPr>
        <p:spPr>
          <a:xfrm flipV="1">
            <a:off x="11995495" y="1074943"/>
            <a:ext cx="0" cy="47314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E77140D-DCDD-4F3C-AD18-A7D6DC906E66}"/>
              </a:ext>
            </a:extLst>
          </p:cNvPr>
          <p:cNvCxnSpPr>
            <a:cxnSpLocks/>
          </p:cNvCxnSpPr>
          <p:nvPr/>
        </p:nvCxnSpPr>
        <p:spPr>
          <a:xfrm flipH="1">
            <a:off x="5981202" y="1150417"/>
            <a:ext cx="6014293" cy="504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C2C26B-24AB-4AE1-AC8A-BBCEBE8C41C3}"/>
              </a:ext>
            </a:extLst>
          </p:cNvPr>
          <p:cNvSpPr txBox="1"/>
          <p:nvPr/>
        </p:nvSpPr>
        <p:spPr>
          <a:xfrm>
            <a:off x="558562" y="5778229"/>
            <a:ext cx="244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00B050"/>
                </a:solidFill>
              </a:rPr>
              <a:t>Repeat with new </a:t>
            </a:r>
            <a:r>
              <a:rPr lang="pt-PT" sz="1600" b="1" i="1" dirty="0">
                <a:solidFill>
                  <a:srgbClr val="00B050"/>
                </a:solidFill>
              </a:rPr>
              <a:t>k, </a:t>
            </a:r>
            <a:r>
              <a:rPr lang="pt-PT" sz="1600" b="1" dirty="0">
                <a:solidFill>
                  <a:srgbClr val="00B050"/>
                </a:solidFill>
              </a:rPr>
              <a:t>until max </a:t>
            </a:r>
            <a:r>
              <a:rPr lang="pt-PT" sz="1600" b="1" i="1" dirty="0">
                <a:solidFill>
                  <a:srgbClr val="00B050"/>
                </a:solidFill>
              </a:rPr>
              <a:t>k </a:t>
            </a:r>
            <a:r>
              <a:rPr lang="pt-PT" sz="1600" b="1" dirty="0">
                <a:solidFill>
                  <a:srgbClr val="00B050"/>
                </a:solidFill>
              </a:rPr>
              <a:t>is reached</a:t>
            </a:r>
          </a:p>
        </p:txBody>
      </p: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8E504C9B-7AED-4B7A-8461-844623395249}"/>
              </a:ext>
            </a:extLst>
          </p:cNvPr>
          <p:cNvSpPr/>
          <p:nvPr/>
        </p:nvSpPr>
        <p:spPr>
          <a:xfrm>
            <a:off x="3474720" y="1856924"/>
            <a:ext cx="8378181" cy="1667857"/>
          </a:xfrm>
          <a:prstGeom prst="round1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41264C-187F-4A9D-B9E3-5DF88BF5F95D}"/>
              </a:ext>
            </a:extLst>
          </p:cNvPr>
          <p:cNvSpPr txBox="1"/>
          <p:nvPr/>
        </p:nvSpPr>
        <p:spPr>
          <a:xfrm>
            <a:off x="9371342" y="1281680"/>
            <a:ext cx="317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0070C0"/>
                </a:solidFill>
              </a:rPr>
              <a:t>Repeat until limit of bootstrap samples is reached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64B9790-E95C-4CD1-BC2A-0772BFD56BD5}"/>
              </a:ext>
            </a:extLst>
          </p:cNvPr>
          <p:cNvCxnSpPr>
            <a:cxnSpLocks/>
          </p:cNvCxnSpPr>
          <p:nvPr/>
        </p:nvCxnSpPr>
        <p:spPr>
          <a:xfrm rot="5400000">
            <a:off x="8774209" y="2222473"/>
            <a:ext cx="635000" cy="2803442"/>
          </a:xfrm>
          <a:prstGeom prst="bentConnector3">
            <a:avLst>
              <a:gd name="adj1" fmla="val 572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m para tecnico logo png">
            <a:extLst>
              <a:ext uri="{FF2B5EF4-FFF2-40B4-BE49-F238E27FC236}">
                <a16:creationId xmlns:a16="http://schemas.microsoft.com/office/drawing/2014/main" id="{5F25F2A5-859B-4D87-9B31-F86E43DF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1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0D2BF7B0-7D5D-40F3-ABA4-5063570A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0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DD55-D6C9-4905-8F39-1A293A7E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How decision is made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9BDACD-0C4B-40C2-A06A-1D0AB663C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125702"/>
              </p:ext>
            </p:extLst>
          </p:nvPr>
        </p:nvGraphicFramePr>
        <p:xfrm>
          <a:off x="2727198" y="235458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D5D3BB-E6A1-4CE9-99FF-3B2D782402A0}"/>
              </a:ext>
            </a:extLst>
          </p:cNvPr>
          <p:cNvSpPr txBox="1"/>
          <p:nvPr/>
        </p:nvSpPr>
        <p:spPr>
          <a:xfrm>
            <a:off x="1424178" y="2354580"/>
            <a:ext cx="34061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In our experiments, all indexes have the same weight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3EDF0A0D-6214-4EBB-BA27-BB645D0E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7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6D6516B3-6F2E-4764-91B6-9EF5864C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5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5727-B903-4501-ACC5-3C32782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Clusterval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2ED-227E-4133-A9B6-1AC5D7D2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Python package that performs clustering evaluation of any list-type dataset or distance matrix. Published in Pypi: </a:t>
            </a:r>
            <a:r>
              <a:rPr lang="pt-PT" b="1" u="sng" dirty="0"/>
              <a:t>https://pypi.org/project/clusterval/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Source code and other documents can be found at </a:t>
            </a:r>
            <a:r>
              <a:rPr lang="pt-PT" b="1" u="sng" dirty="0"/>
              <a:t>https://github.com/Nuno09/clusterval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 marL="0" indent="0">
              <a:buNone/>
            </a:pPr>
            <a:r>
              <a:rPr lang="pt-PT" u="sng" dirty="0"/>
              <a:t>How to obtain the package: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Pypi: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clusterval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PT" u="sng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Github: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git+https://github.com/Nuno09/clusterval.git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pt-P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6FF81-83C4-4953-9E90-746A7AB5FDE9}"/>
              </a:ext>
            </a:extLst>
          </p:cNvPr>
          <p:cNvSpPr txBox="1"/>
          <p:nvPr/>
        </p:nvSpPr>
        <p:spPr>
          <a:xfrm>
            <a:off x="5884163" y="4549140"/>
            <a:ext cx="53423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000" u="sng" dirty="0"/>
              <a:t>Load the package in a Python environment: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400" b="1" dirty="0"/>
              <a:t> from clusterval import Clusterval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AA948DAF-F3DE-4DF4-A585-FE096A95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7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4769-0728-4CF5-BF5B-4C37E6A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4390"/>
            <a:ext cx="9720071" cy="547497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</a:t>
            </a:r>
            <a:r>
              <a:rPr lang="pt-PT" i="1" dirty="0"/>
              <a:t>Clusterval </a:t>
            </a:r>
            <a:r>
              <a:rPr lang="pt-PT" dirty="0"/>
              <a:t>object can be initialized with default parameters or these can be explicitly set. Parameters are described in the next table.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C13E69-7089-4A02-9490-5F138B3C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0732"/>
              </p:ext>
            </p:extLst>
          </p:nvPr>
        </p:nvGraphicFramePr>
        <p:xfrm>
          <a:off x="969645" y="2207895"/>
          <a:ext cx="1025271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1892788055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2492277371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361535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min_k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minimum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max_k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maximum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that sets the clustering algorithm to use.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 with ward linkage.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8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bootstrap_samples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number of bootstrap samples simulated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(or list of strings) containing the CVIs calculate.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All CVIs.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9422"/>
                  </a:ext>
                </a:extLst>
              </a:tr>
            </a:tbl>
          </a:graphicData>
        </a:graphic>
      </p:graphicFrame>
      <p:pic>
        <p:nvPicPr>
          <p:cNvPr id="6" name="Picture 2" descr="Resultado de imagem para tecnico logo png">
            <a:extLst>
              <a:ext uri="{FF2B5EF4-FFF2-40B4-BE49-F238E27FC236}">
                <a16:creationId xmlns:a16="http://schemas.microsoft.com/office/drawing/2014/main" id="{0765A703-4A66-4384-9356-BC25AFD7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3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3A95-B154-474B-A9BD-67964186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22960"/>
            <a:ext cx="9720071" cy="5486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Create object: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b="1" dirty="0"/>
          </a:p>
          <a:p>
            <a:pPr marL="0" indent="0">
              <a:buNone/>
            </a:pPr>
            <a:r>
              <a:rPr lang="pt-PT" sz="1600" b="1" dirty="0"/>
              <a:t>	</a:t>
            </a:r>
            <a:r>
              <a:rPr lang="pt-PT" sz="1600" i="1" dirty="0"/>
              <a:t>c = Clusterval()</a:t>
            </a:r>
          </a:p>
          <a:p>
            <a:pPr marL="0" indent="0">
              <a:buNone/>
            </a:pPr>
            <a:endParaRPr lang="pt-PT" b="1" i="1" dirty="0"/>
          </a:p>
          <a:p>
            <a:pPr marL="0" indent="0">
              <a:buNone/>
            </a:pPr>
            <a:r>
              <a:rPr lang="pt-PT" b="1" dirty="0"/>
              <a:t>	</a:t>
            </a:r>
            <a:r>
              <a:rPr lang="pt-PT" sz="1600" i="1" dirty="0"/>
              <a:t>c =Clusterval(min_k=2, max_k=10, algorithm=kmeans, bootstrap_samples=500, index=‘F’,’CVNN’)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b="1" dirty="0"/>
              <a:t> Perform clustering evaluation</a:t>
            </a:r>
          </a:p>
          <a:p>
            <a:pPr marL="128016" lvl="1" indent="0">
              <a:buNone/>
            </a:pPr>
            <a:r>
              <a:rPr lang="pt-PT" b="1" dirty="0"/>
              <a:t>	</a:t>
            </a:r>
          </a:p>
          <a:p>
            <a:pPr marL="128016" lvl="1" indent="0">
              <a:buNone/>
            </a:pPr>
            <a:endParaRPr lang="pt-PT" b="1" dirty="0"/>
          </a:p>
          <a:p>
            <a:pPr marL="128016" lvl="1" indent="0">
              <a:buNone/>
            </a:pPr>
            <a:r>
              <a:rPr lang="pt-PT" b="1" dirty="0"/>
              <a:t>	</a:t>
            </a:r>
            <a:r>
              <a:rPr lang="pt-PT" sz="1600" i="1" dirty="0"/>
              <a:t>c.evaluate(data) </a:t>
            </a:r>
          </a:p>
          <a:p>
            <a:pPr marL="128016" lvl="1" indent="0">
              <a:buNone/>
            </a:pPr>
            <a:endParaRPr lang="pt-PT" sz="1600" b="1" i="1" dirty="0"/>
          </a:p>
          <a:p>
            <a:pPr marL="128016" lvl="1" indent="0">
              <a:buNone/>
            </a:pPr>
            <a:r>
              <a:rPr lang="pt-PT" sz="1600" b="1" i="1" dirty="0"/>
              <a:t>	</a:t>
            </a:r>
            <a:r>
              <a:rPr lang="pt-PT" sz="1600" b="1" i="1" u="sng" dirty="0"/>
              <a:t>Output will be the chosen number of clusters.</a:t>
            </a:r>
            <a:endParaRPr lang="pt-PT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A6E4-3100-48ED-A9BC-6F9D62F37874}"/>
              </a:ext>
            </a:extLst>
          </p:cNvPr>
          <p:cNvSpPr/>
          <p:nvPr/>
        </p:nvSpPr>
        <p:spPr>
          <a:xfrm>
            <a:off x="1760220" y="1645920"/>
            <a:ext cx="1623060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3E6B2-AF28-4C2E-AD62-171379675F14}"/>
              </a:ext>
            </a:extLst>
          </p:cNvPr>
          <p:cNvSpPr/>
          <p:nvPr/>
        </p:nvSpPr>
        <p:spPr>
          <a:xfrm>
            <a:off x="1760220" y="2560320"/>
            <a:ext cx="8446770" cy="65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5934E-EC06-4F51-B053-3324A025CFCD}"/>
              </a:ext>
            </a:extLst>
          </p:cNvPr>
          <p:cNvSpPr/>
          <p:nvPr/>
        </p:nvSpPr>
        <p:spPr>
          <a:xfrm>
            <a:off x="1863090" y="5006340"/>
            <a:ext cx="152019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25D126-CDFE-4E43-AE9A-DC0C921AB8C1}"/>
              </a:ext>
            </a:extLst>
          </p:cNvPr>
          <p:cNvCxnSpPr/>
          <p:nvPr/>
        </p:nvCxnSpPr>
        <p:spPr>
          <a:xfrm flipV="1">
            <a:off x="5703570" y="4572000"/>
            <a:ext cx="70866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5FE455-6A20-4565-BF89-C6BF812843C4}"/>
              </a:ext>
            </a:extLst>
          </p:cNvPr>
          <p:cNvCxnSpPr/>
          <p:nvPr/>
        </p:nvCxnSpPr>
        <p:spPr>
          <a:xfrm>
            <a:off x="5703570" y="5186932"/>
            <a:ext cx="70866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118000" r="-302404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213725" r="-302404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320000" r="-302404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101818" r="-102083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101818" r="-2083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201818" r="-10208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201818" r="-208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301818" r="-1020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301818" r="-208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174948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3061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  <a:p>
                          <a:pPr algn="ctr"/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2000" r="-174790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2000" r="-101942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2000" r="-5000" b="-3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02000" r="-265854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02000" r="-101942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02000" r="-5000" b="-2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98039" r="-265854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98039" r="-174790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98039" r="-5000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78824" r="-2658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78824" r="-1747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78824" r="-1019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52523A-42BC-488D-A97B-B79F408750AE}"/>
              </a:ext>
            </a:extLst>
          </p:cNvPr>
          <p:cNvSpPr txBox="1"/>
          <p:nvPr/>
        </p:nvSpPr>
        <p:spPr>
          <a:xfrm>
            <a:off x="9197339" y="5461252"/>
            <a:ext cx="6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or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6106C-2066-44AE-B562-84AB287924EB}"/>
              </a:ext>
            </a:extLst>
          </p:cNvPr>
          <p:cNvSpPr txBox="1"/>
          <p:nvPr/>
        </p:nvSpPr>
        <p:spPr>
          <a:xfrm>
            <a:off x="5063651" y="500226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Data</a:t>
            </a:r>
          </a:p>
        </p:txBody>
      </p:sp>
      <p:pic>
        <p:nvPicPr>
          <p:cNvPr id="16" name="Picture 2" descr="Resultado de imagem para tecnico logo png">
            <a:extLst>
              <a:ext uri="{FF2B5EF4-FFF2-40B4-BE49-F238E27FC236}">
                <a16:creationId xmlns:a16="http://schemas.microsoft.com/office/drawing/2014/main" id="{9C0DCCCB-9D49-493B-A29D-0ADB78FB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4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88F-35E4-411E-9B98-1C1E7229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58" y="2285999"/>
            <a:ext cx="4429615" cy="426422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see more information about the evaluation process and the resulting partition: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print(c.long_info)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visualize the resulting dendrogram*: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c.plot()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help(clusterval)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EB98A04-D994-4EE6-A725-B56A6EB6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2" y="1468755"/>
            <a:ext cx="7530162" cy="4480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5312-3544-43D0-9EE8-B17600067ADA}"/>
              </a:ext>
            </a:extLst>
          </p:cNvPr>
          <p:cNvSpPr txBox="1"/>
          <p:nvPr/>
        </p:nvSpPr>
        <p:spPr>
          <a:xfrm>
            <a:off x="114300" y="6550223"/>
            <a:ext cx="35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*When applying hierarchical clustering</a:t>
            </a:r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C5B00A11-D504-4D04-A68A-1792696E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3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AA21DCF7-3240-400B-8DB2-E9BD2E74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8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5552-0109-42AD-9CE2-48B8E6E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/>
              <a:t>AliClu</a:t>
            </a:r>
            <a:r>
              <a:rPr lang="en-GB" sz="5400" dirty="0"/>
              <a:t> – cluster visual representation</a:t>
            </a: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2FE7EF-1948-4753-9369-BA2E18D8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35542"/>
              </p:ext>
            </p:extLst>
          </p:nvPr>
        </p:nvGraphicFramePr>
        <p:xfrm>
          <a:off x="1721165" y="2679192"/>
          <a:ext cx="3680914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57">
                  <a:extLst>
                    <a:ext uri="{9D8B030D-6E8A-4147-A177-3AD203B41FA5}">
                      <a16:colId xmlns:a16="http://schemas.microsoft.com/office/drawing/2014/main" val="2701107675"/>
                    </a:ext>
                  </a:extLst>
                </a:gridCol>
                <a:gridCol w="1840457">
                  <a:extLst>
                    <a:ext uri="{9D8B030D-6E8A-4147-A177-3AD203B41FA5}">
                      <a16:colId xmlns:a16="http://schemas.microsoft.com/office/drawing/2014/main" val="3006128466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coded_sequence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06417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3948652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0.H,187.F,785.Z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421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69331060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0.F.1109.Z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736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9B474-5898-412B-A45D-DF03753DA50A}"/>
              </a:ext>
            </a:extLst>
          </p:cNvPr>
          <p:cNvSpPr txBox="1"/>
          <p:nvPr/>
        </p:nvSpPr>
        <p:spPr>
          <a:xfrm>
            <a:off x="5602512" y="1954530"/>
            <a:ext cx="40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Letters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5"/>
                </a:solidFill>
              </a:rPr>
              <a:t>Numbers</a:t>
            </a:r>
            <a:r>
              <a:rPr lang="pt-PT" dirty="0"/>
              <a:t> represent the transistion time between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Nodes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5"/>
                </a:solidFill>
              </a:rPr>
              <a:t>Edges</a:t>
            </a:r>
            <a:r>
              <a:rPr lang="pt-PT" dirty="0"/>
              <a:t> represent transitions between treatments.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F540A-CE6C-4BBA-AA52-712DBDC440C1}"/>
              </a:ext>
            </a:extLst>
          </p:cNvPr>
          <p:cNvCxnSpPr/>
          <p:nvPr/>
        </p:nvCxnSpPr>
        <p:spPr>
          <a:xfrm>
            <a:off x="7475220" y="2922776"/>
            <a:ext cx="0" cy="9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46E5D8-8923-41A1-94B1-D87CC1D64D9D}"/>
              </a:ext>
            </a:extLst>
          </p:cNvPr>
          <p:cNvSpPr txBox="1"/>
          <p:nvPr/>
        </p:nvSpPr>
        <p:spPr>
          <a:xfrm>
            <a:off x="7619812" y="3151638"/>
            <a:ext cx="310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u="sng" dirty="0"/>
              <a:t>This information can be represented as a graph!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73E68-05EF-48FD-8463-15B075F35943}"/>
              </a:ext>
            </a:extLst>
          </p:cNvPr>
          <p:cNvSpPr txBox="1"/>
          <p:nvPr/>
        </p:nvSpPr>
        <p:spPr>
          <a:xfrm>
            <a:off x="4291607" y="6352276"/>
            <a:ext cx="3185112" cy="3693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Python module - </a:t>
            </a:r>
            <a:r>
              <a:rPr lang="pt-PT" b="1" dirty="0"/>
              <a:t>graphviz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945DC94-AAB9-47A9-B965-1A301B31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23" y="4773168"/>
            <a:ext cx="5706681" cy="1530408"/>
          </a:xfrm>
          <a:prstGeom prst="rect">
            <a:avLst/>
          </a:prstGeom>
        </p:spPr>
      </p:pic>
      <p:pic>
        <p:nvPicPr>
          <p:cNvPr id="14" name="Picture 2" descr="Resultado de imagem para tecnico logo png">
            <a:extLst>
              <a:ext uri="{FF2B5EF4-FFF2-40B4-BE49-F238E27FC236}">
                <a16:creationId xmlns:a16="http://schemas.microsoft.com/office/drawing/2014/main" id="{DE9CCDDF-5685-4197-BF03-1826A1AA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 err="1"/>
              <a:t>OBjectives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Gather and analyse existing metrics for cluster validation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Give the </a:t>
            </a:r>
            <a:r>
              <a:rPr lang="en-GB" dirty="0" err="1"/>
              <a:t>AliClu</a:t>
            </a:r>
            <a:r>
              <a:rPr lang="en-GB" dirty="0"/>
              <a:t> tool a validation support</a:t>
            </a:r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9802818C-2ED2-41A7-8913-306DB337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8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8B97D8D3-AE61-4001-BEAD-D44E6C9D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6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90C-7992-4EF4-BEF2-A0C06C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2CF-76DC-4980-987F-34AE83D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ln w="0"/>
              </a:rPr>
              <a:t>The datasets were generated by using the package sklearn make_blobs function</a:t>
            </a:r>
          </a:p>
          <a:p>
            <a:pPr marL="0" indent="0" algn="ctr">
              <a:buNone/>
            </a:pPr>
            <a:endParaRPr lang="pt-PT" sz="2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PT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factors to 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940F-C8D8-4ACD-995A-024208CDF276}"/>
              </a:ext>
            </a:extLst>
          </p:cNvPr>
          <p:cNvSpPr/>
          <p:nvPr/>
        </p:nvSpPr>
        <p:spPr>
          <a:xfrm>
            <a:off x="151066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6E285-E021-4E63-9AC2-CC52084506DD}"/>
              </a:ext>
            </a:extLst>
          </p:cNvPr>
          <p:cNvSpPr/>
          <p:nvPr/>
        </p:nvSpPr>
        <p:spPr>
          <a:xfrm>
            <a:off x="2607468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CE208-0C30-4622-B1BF-1790B1B25FCC}"/>
              </a:ext>
            </a:extLst>
          </p:cNvPr>
          <p:cNvSpPr/>
          <p:nvPr/>
        </p:nvSpPr>
        <p:spPr>
          <a:xfrm>
            <a:off x="5077348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EBDBA-3ED2-40D7-BE26-8C26E91E2664}"/>
              </a:ext>
            </a:extLst>
          </p:cNvPr>
          <p:cNvSpPr/>
          <p:nvPr/>
        </p:nvSpPr>
        <p:spPr>
          <a:xfrm>
            <a:off x="7522368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63568A-64DF-4116-B8F0-25362F8F5C96}"/>
              </a:ext>
            </a:extLst>
          </p:cNvPr>
          <p:cNvSpPr/>
          <p:nvPr/>
        </p:nvSpPr>
        <p:spPr>
          <a:xfrm>
            <a:off x="10015823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5067-1802-4B61-8F2F-4C263C6730D1}"/>
              </a:ext>
            </a:extLst>
          </p:cNvPr>
          <p:cNvSpPr txBox="1"/>
          <p:nvPr/>
        </p:nvSpPr>
        <p:spPr>
          <a:xfrm>
            <a:off x="585406" y="4460404"/>
            <a:ext cx="115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Number of clusters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76D20-72B2-4877-B4FD-2946211A9369}"/>
              </a:ext>
            </a:extLst>
          </p:cNvPr>
          <p:cNvSpPr txBox="1"/>
          <p:nvPr/>
        </p:nvSpPr>
        <p:spPr>
          <a:xfrm>
            <a:off x="2821544" y="4598903"/>
            <a:ext cx="158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Dimensionality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7715F-3947-416D-B0AA-A5DD42BFB26C}"/>
              </a:ext>
            </a:extLst>
          </p:cNvPr>
          <p:cNvSpPr txBox="1"/>
          <p:nvPr/>
        </p:nvSpPr>
        <p:spPr>
          <a:xfrm>
            <a:off x="5496685" y="457013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Noise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E2197-8FFE-42A2-A9E5-4C8A7C314717}"/>
              </a:ext>
            </a:extLst>
          </p:cNvPr>
          <p:cNvSpPr txBox="1"/>
          <p:nvPr/>
        </p:nvSpPr>
        <p:spPr>
          <a:xfrm>
            <a:off x="7929037" y="4600163"/>
            <a:ext cx="118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58104-FAB4-4817-BDAF-C996287AEE7F}"/>
              </a:ext>
            </a:extLst>
          </p:cNvPr>
          <p:cNvSpPr txBox="1"/>
          <p:nvPr/>
        </p:nvSpPr>
        <p:spPr>
          <a:xfrm>
            <a:off x="10329672" y="4570135"/>
            <a:ext cx="13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Overlapping</a:t>
            </a:r>
          </a:p>
        </p:txBody>
      </p:sp>
      <p:pic>
        <p:nvPicPr>
          <p:cNvPr id="20" name="Picture 2" descr="Resultado de imagem para tecnico logo png">
            <a:extLst>
              <a:ext uri="{FF2B5EF4-FFF2-40B4-BE49-F238E27FC236}">
                <a16:creationId xmlns:a16="http://schemas.microsoft.com/office/drawing/2014/main" id="{0C8A1465-31BA-48EC-A92F-528B404C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58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90C-7992-4EF4-BEF2-A0C06C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2CF-76DC-4980-987F-34AE83D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ln w="0"/>
              </a:rPr>
              <a:t>The datasets were generated by using the package sklearn make_blobs function</a:t>
            </a:r>
          </a:p>
          <a:p>
            <a:pPr marL="0" indent="0" algn="ctr">
              <a:buNone/>
            </a:pPr>
            <a:endParaRPr lang="pt-PT" sz="2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PT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factors to 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940F-C8D8-4ACD-995A-024208CDF276}"/>
              </a:ext>
            </a:extLst>
          </p:cNvPr>
          <p:cNvSpPr/>
          <p:nvPr/>
        </p:nvSpPr>
        <p:spPr>
          <a:xfrm>
            <a:off x="151066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6E285-E021-4E63-9AC2-CC52084506DD}"/>
              </a:ext>
            </a:extLst>
          </p:cNvPr>
          <p:cNvSpPr/>
          <p:nvPr/>
        </p:nvSpPr>
        <p:spPr>
          <a:xfrm>
            <a:off x="2607468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CE208-0C30-4622-B1BF-1790B1B25FCC}"/>
              </a:ext>
            </a:extLst>
          </p:cNvPr>
          <p:cNvSpPr/>
          <p:nvPr/>
        </p:nvSpPr>
        <p:spPr>
          <a:xfrm>
            <a:off x="5077348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EBDBA-3ED2-40D7-BE26-8C26E91E2664}"/>
              </a:ext>
            </a:extLst>
          </p:cNvPr>
          <p:cNvSpPr/>
          <p:nvPr/>
        </p:nvSpPr>
        <p:spPr>
          <a:xfrm>
            <a:off x="7522368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63568A-64DF-4116-B8F0-25362F8F5C96}"/>
              </a:ext>
            </a:extLst>
          </p:cNvPr>
          <p:cNvSpPr/>
          <p:nvPr/>
        </p:nvSpPr>
        <p:spPr>
          <a:xfrm>
            <a:off x="10015823" y="4251881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5067-1802-4B61-8F2F-4C263C6730D1}"/>
              </a:ext>
            </a:extLst>
          </p:cNvPr>
          <p:cNvSpPr txBox="1"/>
          <p:nvPr/>
        </p:nvSpPr>
        <p:spPr>
          <a:xfrm>
            <a:off x="585406" y="4460404"/>
            <a:ext cx="115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Number of clusters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76D20-72B2-4877-B4FD-2946211A9369}"/>
              </a:ext>
            </a:extLst>
          </p:cNvPr>
          <p:cNvSpPr txBox="1"/>
          <p:nvPr/>
        </p:nvSpPr>
        <p:spPr>
          <a:xfrm>
            <a:off x="2821544" y="4598903"/>
            <a:ext cx="158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Dimensionality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7715F-3947-416D-B0AA-A5DD42BFB26C}"/>
              </a:ext>
            </a:extLst>
          </p:cNvPr>
          <p:cNvSpPr txBox="1"/>
          <p:nvPr/>
        </p:nvSpPr>
        <p:spPr>
          <a:xfrm>
            <a:off x="5496685" y="457013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Noise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E2197-8FFE-42A2-A9E5-4C8A7C314717}"/>
              </a:ext>
            </a:extLst>
          </p:cNvPr>
          <p:cNvSpPr txBox="1"/>
          <p:nvPr/>
        </p:nvSpPr>
        <p:spPr>
          <a:xfrm>
            <a:off x="7929037" y="4600163"/>
            <a:ext cx="118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58104-FAB4-4817-BDAF-C996287AEE7F}"/>
              </a:ext>
            </a:extLst>
          </p:cNvPr>
          <p:cNvSpPr txBox="1"/>
          <p:nvPr/>
        </p:nvSpPr>
        <p:spPr>
          <a:xfrm>
            <a:off x="10329672" y="4570135"/>
            <a:ext cx="13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Overlapping</a:t>
            </a:r>
          </a:p>
        </p:txBody>
      </p:sp>
      <p:pic>
        <p:nvPicPr>
          <p:cNvPr id="20" name="Picture 2" descr="Resultado de imagem para tecnico logo png">
            <a:extLst>
              <a:ext uri="{FF2B5EF4-FFF2-40B4-BE49-F238E27FC236}">
                <a16:creationId xmlns:a16="http://schemas.microsoft.com/office/drawing/2014/main" id="{0C8A1465-31BA-48EC-A92F-528B404C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B3A1EE-1C3A-4E46-9DBE-F1E3F8D94F75}"/>
              </a:ext>
            </a:extLst>
          </p:cNvPr>
          <p:cNvSpPr txBox="1"/>
          <p:nvPr/>
        </p:nvSpPr>
        <p:spPr>
          <a:xfrm>
            <a:off x="151066" y="5466244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NC=2</a:t>
            </a:r>
          </a:p>
          <a:p>
            <a:pPr algn="ctr"/>
            <a:r>
              <a:rPr lang="pt-PT" dirty="0"/>
              <a:t>NC=4</a:t>
            </a:r>
          </a:p>
          <a:p>
            <a:pPr algn="ctr"/>
            <a:r>
              <a:rPr lang="pt-PT" dirty="0"/>
              <a:t>NC=8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BAA57-2CD2-46B5-ADD9-06AD25F3AF32}"/>
              </a:ext>
            </a:extLst>
          </p:cNvPr>
          <p:cNvSpPr txBox="1"/>
          <p:nvPr/>
        </p:nvSpPr>
        <p:spPr>
          <a:xfrm>
            <a:off x="2604755" y="5466244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Dim=2</a:t>
            </a:r>
          </a:p>
          <a:p>
            <a:pPr algn="ctr"/>
            <a:r>
              <a:rPr lang="pt-PT" dirty="0"/>
              <a:t>Dim=4</a:t>
            </a:r>
          </a:p>
          <a:p>
            <a:pPr algn="ctr"/>
            <a:r>
              <a:rPr lang="pt-PT" dirty="0"/>
              <a:t>Dim=8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5F0323-6C17-4356-A14C-23977CC24C2A}"/>
              </a:ext>
            </a:extLst>
          </p:cNvPr>
          <p:cNvSpPr txBox="1"/>
          <p:nvPr/>
        </p:nvSpPr>
        <p:spPr>
          <a:xfrm>
            <a:off x="5084445" y="5498991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   Noise=0.0</a:t>
            </a:r>
          </a:p>
          <a:p>
            <a:pPr algn="ctr"/>
            <a:r>
              <a:rPr lang="pt-PT" dirty="0"/>
              <a:t>   Noise=0.1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3B7ED-8721-46E5-9A91-51B3AFC4C9D0}"/>
              </a:ext>
            </a:extLst>
          </p:cNvPr>
          <p:cNvSpPr txBox="1"/>
          <p:nvPr/>
        </p:nvSpPr>
        <p:spPr>
          <a:xfrm>
            <a:off x="7546277" y="5466244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Dens=1</a:t>
            </a:r>
          </a:p>
          <a:p>
            <a:pPr algn="ctr"/>
            <a:r>
              <a:rPr lang="pt-PT" dirty="0"/>
              <a:t>Dens=4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CC819-C1F0-4A15-B25A-FFAA4B8D088D}"/>
              </a:ext>
            </a:extLst>
          </p:cNvPr>
          <p:cNvSpPr txBox="1"/>
          <p:nvPr/>
        </p:nvSpPr>
        <p:spPr>
          <a:xfrm>
            <a:off x="10008109" y="5458889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Overlap=1.5</a:t>
            </a:r>
          </a:p>
          <a:p>
            <a:pPr algn="ctr"/>
            <a:r>
              <a:rPr lang="pt-PT" dirty="0"/>
              <a:t>Overlap=5.0</a:t>
            </a:r>
          </a:p>
        </p:txBody>
      </p:sp>
    </p:spTree>
    <p:extLst>
      <p:ext uri="{BB962C8B-B14F-4D97-AF65-F5344CB8AC3E}">
        <p14:creationId xmlns:p14="http://schemas.microsoft.com/office/powerpoint/2010/main" val="3156094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6AA-BB1E-4C6B-9883-95C91727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5B72-94CF-490B-A181-6E6E5C2E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u="sng" dirty="0"/>
              <a:t>Plus 5 different clustering algorithms to test: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sz="2000" dirty="0"/>
              <a:t>single-linkage hierarchical 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complete-linkage hierarchical 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ward-linkage hierarchical 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k-means partitional clustering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u="sng" dirty="0"/>
              <a:t>Configurations</a:t>
            </a:r>
            <a:r>
              <a:rPr lang="pt-PT" u="sng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</a:t>
            </a:r>
            <a:r>
              <a:rPr lang="pt-PT" sz="1800" dirty="0"/>
              <a:t>5 factors x 5 datasets (from each) x 4 clustering algorithms = </a:t>
            </a:r>
            <a:r>
              <a:rPr lang="pt-PT" sz="1800" b="1" dirty="0"/>
              <a:t>1440</a:t>
            </a:r>
            <a:r>
              <a:rPr lang="pt-PT" sz="1800" dirty="0"/>
              <a:t> different configurations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PT" sz="2000" u="sng" dirty="0"/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35B8A2E4-223C-4948-A18E-794241A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9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4724-74F7-4C6D-97CF-ADB33FE0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4392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datasets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77D947D-452E-4DCE-A2F5-25386B2C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77" y="2383486"/>
            <a:ext cx="4107498" cy="218319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85E7C7-1D8C-4041-803C-9438F7DC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5" y="1634012"/>
            <a:ext cx="5191924" cy="2894497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DC85E1B7-8352-4A5A-ABF5-01BA80F0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570428"/>
            <a:ext cx="3995761" cy="228757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AEEB0F9-90B0-423D-9E59-057D72FF9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785" y="4555057"/>
            <a:ext cx="4371143" cy="2287573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2CD6E84F-E33D-492A-B5A4-0026B15F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2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47C-A888-4E7D-82CB-84A4A7A7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datasets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73C9823-46B4-4115-BF48-E507E51A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80" y="2377440"/>
            <a:ext cx="4943147" cy="287513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4039CDF-C40B-4619-8A64-4D88CAEA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26" y="1061511"/>
            <a:ext cx="4618152" cy="2666979"/>
          </a:xfrm>
          <a:prstGeom prst="rect">
            <a:avLst/>
          </a:prstGeo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A6B0B0E-A9FB-44DD-935E-931C4CE3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72525" y="3970293"/>
            <a:ext cx="4618152" cy="2521900"/>
          </a:xfrm>
        </p:spPr>
      </p:pic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13B306D0-E7C3-49F2-958E-A4A402D4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5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Reuma.pt dataset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8EEA9236-BC1F-422D-A821-44DCDC73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1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58444"/>
              </p:ext>
            </p:extLst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*source: UCI repository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A0A3EF41-37E1-41B5-85AB-AC852BC7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4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*source: UCI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27E3D-C2D3-4DB6-8670-5F494AFAFBD1}"/>
              </a:ext>
            </a:extLst>
          </p:cNvPr>
          <p:cNvSpPr txBox="1"/>
          <p:nvPr/>
        </p:nvSpPr>
        <p:spPr>
          <a:xfrm>
            <a:off x="3864864" y="6109682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Run for the 4 previously mentioned clustering algorithms</a:t>
            </a:r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1DAE3359-36AB-4F18-B164-ACA272C6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7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*source: UCI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38E1F-7E4D-49C1-8AED-894E58963441}"/>
              </a:ext>
            </a:extLst>
          </p:cNvPr>
          <p:cNvSpPr txBox="1"/>
          <p:nvPr/>
        </p:nvSpPr>
        <p:spPr>
          <a:xfrm>
            <a:off x="3864864" y="6396335"/>
            <a:ext cx="4038600" cy="46166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b="1" u="sng" dirty="0"/>
              <a:t>40 different configurations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1885A-18DA-4CE6-B43B-738E9A8F9DF3}"/>
              </a:ext>
            </a:extLst>
          </p:cNvPr>
          <p:cNvSpPr txBox="1"/>
          <p:nvPr/>
        </p:nvSpPr>
        <p:spPr>
          <a:xfrm>
            <a:off x="3864864" y="6109682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Run for the 4 previously mentioned clustering algorithms</a:t>
            </a: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EE023A37-14D1-44DC-9CB2-0D9E0461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4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AliClu</a:t>
            </a:r>
            <a:endParaRPr lang="en-GB" sz="2000" dirty="0"/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DF85B2A4-69C9-4F4B-B190-048923EC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597-3944-40FF-B2A8-E709FB19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Real-world datasets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3545A9-710D-4D62-9156-A23CAAFF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1"/>
            <a:ext cx="5760280" cy="331215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746DAA6-E43E-420E-97A4-85CD5ADD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08" y="2312669"/>
            <a:ext cx="5283499" cy="3285491"/>
          </a:xfrm>
          <a:prstGeom prst="rect">
            <a:avLst/>
          </a:prstGeom>
        </p:spPr>
      </p:pic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7E2CD16E-0758-4EB3-B0D0-8563D6A4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6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1A8-7F6C-438B-A1D8-2CC3763E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vs Real-World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A9A820-213F-427C-B0C9-6351C73C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4360834"/>
            <a:ext cx="3969173" cy="2282273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BB319AE-4091-4DD7-B19D-BE7B0165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2" y="2015407"/>
            <a:ext cx="4093765" cy="2282273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5BFAF-12A3-4C41-B143-5FD3D9B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071" y="2286000"/>
            <a:ext cx="619013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Synthetic results: </a:t>
            </a:r>
            <a:r>
              <a:rPr lang="en-US" b="1" dirty="0"/>
              <a:t>29.3%</a:t>
            </a:r>
            <a:r>
              <a:rPr lang="en-US" dirty="0"/>
              <a:t> average success rate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Real datasets: </a:t>
            </a:r>
            <a:r>
              <a:rPr lang="en-US" b="1" dirty="0"/>
              <a:t>20.1%</a:t>
            </a:r>
            <a:r>
              <a:rPr lang="en-US" dirty="0"/>
              <a:t> average success rate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Changes in ranking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Internal indices achieve better results for both tests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F2C3A38D-6E50-4AF0-B381-08305D49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0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EF5-AAC2-4FAA-B87B-80337AD9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Insights from indices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F86C-FDD5-41C8-8F00-08679233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External validation indices tend to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Internal validation indices come closer to true values.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Fully automatic prediction of the number of clusters in a dataset is not accurate due to similarity between different clusterings.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BB93DE2D-C1CE-4E96-903E-3B68D640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8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FE3A3CE4-02A8-4A8B-B593-86E8D8C3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0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466-03D0-46F4-B6E3-ED43E8D9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Reuma.pt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4A04-354A-42B9-AE47-370581CB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Dataset developed by the Portuguese Society of Reumatology (SPR).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Mostly patients with reumatoid arthritis, ankylosing spondylitis, psoriatic arthritis and juvenile idiopathic arthritis.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 total there is information about 426 patients and 9035 appointments.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goal of AliClu is to find the partitions in the dataset that help predict the treatment for future patients.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i="1" dirty="0"/>
              <a:t> Clusterval supports AliClu in the cluster analysis.</a:t>
            </a:r>
            <a:r>
              <a:rPr lang="pt-PT" dirty="0"/>
              <a:t>  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51764275-E7A7-47C9-A92B-17294A2B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8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180E-13DB-4DA0-82C6-3614C8B4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Parameters used in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CE57-A733-4569-A252-816292D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79" y="2438400"/>
            <a:ext cx="4938522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clustering_algorithm: hierarchical (single, complete, average, ward)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AliClu parameters: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gap = [0.0,0.1]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Tp = {0.25,1.00,2.00}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73A03-AFD7-4011-AAB9-B9C22273F9AE}"/>
              </a:ext>
            </a:extLst>
          </p:cNvPr>
          <p:cNvSpPr txBox="1"/>
          <p:nvPr/>
        </p:nvSpPr>
        <p:spPr>
          <a:xfrm>
            <a:off x="1897952" y="2644170"/>
            <a:ext cx="7972424" cy="15696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u="sng" dirty="0"/>
              <a:t>We divide our experiment in two groups:</a:t>
            </a:r>
          </a:p>
          <a:p>
            <a:pPr algn="ctr"/>
            <a:r>
              <a:rPr lang="pt-PT" sz="3200" dirty="0"/>
              <a:t>1) </a:t>
            </a:r>
            <a:r>
              <a:rPr lang="pt-PT" sz="3200" b="1" dirty="0"/>
              <a:t>Automatic</a:t>
            </a:r>
            <a:r>
              <a:rPr lang="pt-PT" sz="3200" dirty="0"/>
              <a:t> generation of results</a:t>
            </a:r>
          </a:p>
          <a:p>
            <a:pPr algn="ctr"/>
            <a:r>
              <a:rPr lang="pt-PT" sz="3200" dirty="0"/>
              <a:t>		2) </a:t>
            </a:r>
            <a:r>
              <a:rPr lang="pt-PT" sz="3200" b="1" dirty="0"/>
              <a:t>Semi-automatic</a:t>
            </a:r>
            <a:r>
              <a:rPr lang="pt-PT" sz="3200" dirty="0"/>
              <a:t> generation of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A46C0-B511-4F1E-94F5-460192A0B0F3}"/>
              </a:ext>
            </a:extLst>
          </p:cNvPr>
          <p:cNvSpPr txBox="1">
            <a:spLocks/>
          </p:cNvSpPr>
          <p:nvPr/>
        </p:nvSpPr>
        <p:spPr>
          <a:xfrm>
            <a:off x="1176529" y="2438400"/>
            <a:ext cx="493852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bootstrap_samples: 250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min_k: 2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max_k: 20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indices: all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3F433773-6FF8-4681-8833-1B53F937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19D-CBE6-4E1A-AC58-0CC46D2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/>
              <a:t>Automatic results – REUMA.pt</a:t>
            </a:r>
          </a:p>
        </p:txBody>
      </p:sp>
      <p:pic>
        <p:nvPicPr>
          <p:cNvPr id="7" name="Picture 6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2613FFA9-3BE9-4CF4-B523-71D302C0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21" y="4069136"/>
            <a:ext cx="4462597" cy="238748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4E3550-097C-439B-A197-F3B705FC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60" y="1595120"/>
            <a:ext cx="4191321" cy="22423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5F713D-CF31-4432-B9A4-D7DD0E51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/>
              <a:t> Average and Single linkage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/>
              <a:t> One partition is very small (1-8 elements) and the other very big (all other elements).</a:t>
            </a:r>
          </a:p>
        </p:txBody>
      </p:sp>
      <p:pic>
        <p:nvPicPr>
          <p:cNvPr id="11" name="Picture 2" descr="Resultado de imagem para tecnico logo png">
            <a:extLst>
              <a:ext uri="{FF2B5EF4-FFF2-40B4-BE49-F238E27FC236}">
                <a16:creationId xmlns:a16="http://schemas.microsoft.com/office/drawing/2014/main" id="{2A5E6036-3415-4794-A2BD-A9A83D54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25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2A8-6B30-43C4-8FF4-17BADE5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7657BCE-3FCC-448F-936A-E12ACFA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28" y="4083977"/>
            <a:ext cx="3857072" cy="231424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498093A-48BD-4B51-A131-0BB340CE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61" y="1737992"/>
            <a:ext cx="4110435" cy="218880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14CB1E0-0A21-4E74-9A46-6857006F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61" y="4083977"/>
            <a:ext cx="4129827" cy="218880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157639-0D10-44E1-A348-971995A0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1737993"/>
            <a:ext cx="4815077" cy="207200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Complete linkage results seem more promising, considering the problem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Dendrogram better structured.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NC=20. Most CVIs follow this conclusion.</a:t>
            </a: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48324B9E-6A9C-4334-B0C5-64FB2AB0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4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63B-EF31-4FD3-A803-8CD503D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DBE8-2F56-42B0-B28A-1E39D752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 resulting clusters are distinct and containing information on one event or chain.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Exceptions for cluster 14, which is not so easy to read.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96FDE4-D4C5-4C5C-89CE-D0F945B0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39" y="1141224"/>
            <a:ext cx="3459129" cy="101179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F3AEF6-BAFC-4D22-AAA5-ECE0BCE6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39" y="2884116"/>
            <a:ext cx="3224879" cy="1370573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5E7D085-7F53-4EB9-B4C9-E0B948346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539" y="4704982"/>
            <a:ext cx="3224879" cy="1604377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0E17F51B-4ED6-44C5-B069-0FD8F213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9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993A-F88B-4804-B3A0-5546AA6C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F63C9A7-16A8-44C7-95A6-6D1E7CA6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15" y="4057570"/>
            <a:ext cx="4648200" cy="273081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8A3E62-2DC3-4658-AB63-594C9DF2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41" y="4226560"/>
            <a:ext cx="4410761" cy="2392836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839750-7625-480C-B9F9-8CED246B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41" y="1947816"/>
            <a:ext cx="4165811" cy="21974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70F-4323-4CD0-A311-705FB04F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Ward linkage also outputed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Dendrogram with clear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majority of indices support the decision.</a:t>
            </a:r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1E2A272E-00FB-4F46-9832-4AF201ED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33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m para tecnico logo png">
            <a:extLst>
              <a:ext uri="{FF2B5EF4-FFF2-40B4-BE49-F238E27FC236}">
                <a16:creationId xmlns:a16="http://schemas.microsoft.com/office/drawing/2014/main" id="{2130FD84-D748-465F-8AF6-005BEC2B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5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F0B0-2A5E-44F2-B705-C3425F42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8F4A-F156-4061-8FBC-CC02FBF9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clusters with good separation of events.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 5 and 14 with very long sequences.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E43EBA-C136-49BE-A9E5-80A3E3E5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06" y="1038811"/>
            <a:ext cx="3620912" cy="134878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1C090A4-25E0-4EDA-BCA7-66AC40CA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06" y="2871314"/>
            <a:ext cx="3620912" cy="1575097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22F34F3-6D8A-452F-A7C5-F8C513AD3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06" y="4736788"/>
            <a:ext cx="3539548" cy="1575097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9BCEE53E-A29D-4DB7-98DC-02411F5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2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complete linkage the conclusion was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longer than in automatic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80EF72-455C-4545-9BC7-5F2AA9EF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97" y="1886291"/>
            <a:ext cx="5526463" cy="28868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5B08D0-72AE-4384-8B64-0AF1DDA9E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60" y="3572743"/>
            <a:ext cx="5240440" cy="273661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8877846-36A2-4916-BF9D-571A7E710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719" y="4721184"/>
            <a:ext cx="3484496" cy="2136816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688FA0C9-D92D-4136-A26E-F114A2AC3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5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ward linkage the conclusion was NC=16.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bigger, due to lower NC.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D887C84-382B-4753-B09E-59ADAFD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29" y="3487522"/>
            <a:ext cx="4992807" cy="257129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3BDA91-1AC9-4200-95EC-5F4DB73D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70" y="1185798"/>
            <a:ext cx="5342588" cy="276478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B708FCE-CC46-487B-A895-1A3AB4B26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07" y="3792886"/>
            <a:ext cx="4438464" cy="2674175"/>
          </a:xfrm>
          <a:prstGeom prst="rect">
            <a:avLst/>
          </a:prstGeom>
        </p:spPr>
      </p:pic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54A87E01-F2D2-491A-B58F-B1043A7A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1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110B-C84B-49B8-92AA-167B91DC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981-E82D-4066-9CA1-66C3280E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i="1" dirty="0"/>
              <a:t>Clusterval </a:t>
            </a:r>
            <a:r>
              <a:rPr lang="pt-PT" dirty="0"/>
              <a:t>was built with the goal of providing automatization and credibility to the clustering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Consisting of 20 cluster validation metrics.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performance of these metrics was tested with synthetics datasets, real-world datasets and the Reuma.pt dataset, used by AliClu.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Overall, the results are not satisfactory. The metrics fail to predict accurately for synthetic datasets (29,3%) and real-world datasets (20,1%).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Although, upon checking the CVIs values for each NC, we could see that many times the best value was very similar to that of the correct NC.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Regarding the tests for Reuma.pt, the results for complete and ward linkage were reasonable, since the resulting clusters were well separated and containing, for the most part, a single event.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BDB04948-D929-44EE-8978-E17EADB9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F7F-ABC6-4AA5-AC2E-3D76437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63C7-7A62-48A1-83D0-D5F3330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usefulness of a tool like </a:t>
            </a:r>
            <a:r>
              <a:rPr lang="pt-PT" i="1" dirty="0"/>
              <a:t>Clusterval</a:t>
            </a:r>
            <a:r>
              <a:rPr lang="pt-PT" dirty="0"/>
              <a:t> is undeniable. Nevertheless, the fully automatic approach taken in this work does not produce the desired results.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improve the results, we could make the decision process not choose directly the best scores for the CVIs but also take the problem context into account.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Moreover, assigning different weights to the CVIs could lead to more accurate results.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Finally, since internal validation metrics performed better, we could aim to add more of these type of indices.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AE4AB11E-DBE2-47A1-A073-DFCD843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84A1DB-FDA9-4227-9522-BBA4389F1889}"/>
              </a:ext>
            </a:extLst>
          </p:cNvPr>
          <p:cNvSpPr txBox="1"/>
          <p:nvPr/>
        </p:nvSpPr>
        <p:spPr>
          <a:xfrm>
            <a:off x="2382083" y="3110659"/>
            <a:ext cx="4708863" cy="15081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b="1" u="sng" dirty="0"/>
              <a:t>Problem</a:t>
            </a:r>
            <a:endParaRPr lang="pt-PT" b="1" u="sng" dirty="0"/>
          </a:p>
          <a:p>
            <a:endParaRPr lang="pt-PT" dirty="0"/>
          </a:p>
          <a:p>
            <a:r>
              <a:rPr lang="pt-PT" dirty="0"/>
              <a:t>No prior knowledge on the number of clusters</a:t>
            </a:r>
          </a:p>
          <a:p>
            <a:endParaRPr lang="pt-PT" dirty="0"/>
          </a:p>
          <a:p>
            <a:r>
              <a:rPr lang="pt-PT" dirty="0"/>
              <a:t>No other information on the clusters composition</a:t>
            </a:r>
          </a:p>
        </p:txBody>
      </p:sp>
      <p:pic>
        <p:nvPicPr>
          <p:cNvPr id="13" name="Picture 2" descr="Resultado de imagem para tecnico logo png">
            <a:extLst>
              <a:ext uri="{FF2B5EF4-FFF2-40B4-BE49-F238E27FC236}">
                <a16:creationId xmlns:a16="http://schemas.microsoft.com/office/drawing/2014/main" id="{99B613B4-ABEE-4356-A48A-3838FD8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67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F02-8131-45FF-A3DF-A20C593F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2356"/>
            <a:ext cx="3133581" cy="1499616"/>
          </a:xfrm>
        </p:spPr>
        <p:txBody>
          <a:bodyPr>
            <a:normAutofit/>
          </a:bodyPr>
          <a:lstStyle/>
          <a:p>
            <a:r>
              <a:rPr lang="pt-PT" sz="3700"/>
              <a:t>How to approach the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6A533B-0A97-46DD-80F6-EBAF4CC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 Hierarchical clustering: </a:t>
            </a:r>
            <a:r>
              <a:rPr lang="en-US" sz="1600" dirty="0"/>
              <a:t>producing a nested series of partitions.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No input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Can be computationally demanding; Hard to read for a large dataset.</a:t>
            </a:r>
            <a:endParaRPr lang="en-US" sz="1400" b="1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Partitional clustering: </a:t>
            </a:r>
            <a:r>
              <a:rPr lang="en-US" sz="1600" dirty="0"/>
              <a:t>obtaining a single partition of the data.</a:t>
            </a:r>
            <a:endParaRPr lang="en-US" sz="1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Easy to implement and take insight</a:t>
            </a:r>
            <a:endParaRPr lang="en-US" sz="1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Requires input of the number of clusters</a:t>
            </a:r>
            <a:endParaRPr lang="en-US" sz="1400" b="1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53578E0-6002-4BC1-907D-A1E60151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984737"/>
            <a:ext cx="6909577" cy="4888525"/>
          </a:xfrm>
          <a:prstGeom prst="rect">
            <a:avLst/>
          </a:prstGeom>
        </p:spPr>
      </p:pic>
      <p:pic>
        <p:nvPicPr>
          <p:cNvPr id="6" name="Picture 2" descr="Resultado de imagem para tecnico logo png">
            <a:extLst>
              <a:ext uri="{FF2B5EF4-FFF2-40B4-BE49-F238E27FC236}">
                <a16:creationId xmlns:a16="http://schemas.microsoft.com/office/drawing/2014/main" id="{590EBD59-1004-44DE-8246-33BEF8C7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4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3A8B-F378-4F87-8E32-655BA230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PT" sz="4000"/>
              <a:t>Hierarchical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AD87E1-FADD-4EA3-B6D5-087420F8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45720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Represented by a </a:t>
            </a:r>
            <a:r>
              <a:rPr lang="en-US" sz="1600" b="1" dirty="0"/>
              <a:t>dendrogram </a:t>
            </a:r>
            <a:r>
              <a:rPr lang="en-US" sz="1600" dirty="0"/>
              <a:t>like the one on the image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</a:t>
            </a:r>
            <a:r>
              <a:rPr lang="en-US" sz="1600" b="1" dirty="0"/>
              <a:t>Two approaches: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Agglomerative:</a:t>
            </a:r>
            <a:r>
              <a:rPr lang="en-US" sz="1200" dirty="0"/>
              <a:t> Bottom-up approach</a:t>
            </a:r>
            <a:endParaRPr lang="en-US" sz="1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Divisive: </a:t>
            </a:r>
            <a:r>
              <a:rPr lang="en-US" sz="1200" dirty="0"/>
              <a:t>Top-down approach</a:t>
            </a: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Idea is to measure distances between objects, i.e. data points, clusters.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Use any distance metric, e.g. Euclidean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For distance between clusters: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Single: </a:t>
            </a:r>
            <a:r>
              <a:rPr lang="en-US" sz="1000" dirty="0"/>
              <a:t>minimum distance between all pairs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Complete: </a:t>
            </a:r>
            <a:r>
              <a:rPr lang="en-US" sz="1000" dirty="0"/>
              <a:t>maximum distance between all pairs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Average: </a:t>
            </a:r>
            <a:r>
              <a:rPr lang="en-US" sz="1000" dirty="0"/>
              <a:t>average distance between all pairs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Centroid: </a:t>
            </a:r>
            <a:r>
              <a:rPr lang="en-US" sz="1000" dirty="0"/>
              <a:t>distances between clusters centroids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Ward: </a:t>
            </a:r>
            <a:r>
              <a:rPr lang="en-US" sz="1000" dirty="0"/>
              <a:t>sum of squares variation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80B2F-4432-4D44-828A-2D2B38BC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04" y="1606599"/>
            <a:ext cx="6909577" cy="3644802"/>
          </a:xfrm>
          <a:prstGeom prst="rect">
            <a:avLst/>
          </a:prstGeom>
        </p:spPr>
      </p:pic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022C2944-57F9-4280-A2FE-ECF8E379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7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A9AE-402D-4BDC-8EAC-72ECACA4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Partitional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9C2-7278-43B2-8A2D-AEFA1B93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General idea is to minimize the square error: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K-means:</a:t>
            </a:r>
            <a:r>
              <a:rPr lang="pt-PT" dirty="0"/>
              <a:t>Start with two random centroids and assign each data point to the closest. 	      Next iterations will recalculate the centroids and re-assign the points. 	           	      Stop until no changes happen or error function converges.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pic>
        <p:nvPicPr>
          <p:cNvPr id="5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7D7B546E-B7B7-4B4D-B922-6E8E50A4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64" y="2718987"/>
            <a:ext cx="2951472" cy="1052913"/>
          </a:xfrm>
          <a:prstGeom prst="rect">
            <a:avLst/>
          </a:prstGeom>
        </p:spPr>
      </p:pic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0AB70FE8-A51B-446B-93A8-3B370C97F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9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13122</TotalTime>
  <Words>2667</Words>
  <Application>Microsoft Office PowerPoint</Application>
  <PresentationFormat>Widescreen</PresentationFormat>
  <Paragraphs>649</Paragraphs>
  <Slides>54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Abadi</vt:lpstr>
      <vt:lpstr>Calibri</vt:lpstr>
      <vt:lpstr>Cambria Math</vt:lpstr>
      <vt:lpstr>CMBX12</vt:lpstr>
      <vt:lpstr>Courier New</vt:lpstr>
      <vt:lpstr>Tw Cen MT</vt:lpstr>
      <vt:lpstr>Tw Cen MT Condensed</vt:lpstr>
      <vt:lpstr>Wingdings</vt:lpstr>
      <vt:lpstr>Wingdings 3</vt:lpstr>
      <vt:lpstr>Integral</vt:lpstr>
      <vt:lpstr>Clusterval: A Python package for determining number of clusters in a Longitudinal Dataset</vt:lpstr>
      <vt:lpstr>Introduction</vt:lpstr>
      <vt:lpstr>OBjectives</vt:lpstr>
      <vt:lpstr>Related Work</vt:lpstr>
      <vt:lpstr>Overview of clustering</vt:lpstr>
      <vt:lpstr>Overview of clustering</vt:lpstr>
      <vt:lpstr>How to approach the problem</vt:lpstr>
      <vt:lpstr>Hierarchical clustering</vt:lpstr>
      <vt:lpstr>Partitional clustering</vt:lpstr>
      <vt:lpstr>Related Work</vt:lpstr>
      <vt:lpstr>Methods of evaluation</vt:lpstr>
      <vt:lpstr>External clustering validation measures</vt:lpstr>
      <vt:lpstr>PowerPoint Presentation</vt:lpstr>
      <vt:lpstr>Internal clustering validation measures</vt:lpstr>
      <vt:lpstr>PowerPoint Presentation</vt:lpstr>
      <vt:lpstr>Related Work</vt:lpstr>
      <vt:lpstr>Work from aliclu by Kishan rama</vt:lpstr>
      <vt:lpstr>Proposed Solution</vt:lpstr>
      <vt:lpstr>Implementation</vt:lpstr>
      <vt:lpstr>Evaluation Procedure</vt:lpstr>
      <vt:lpstr>Implementation</vt:lpstr>
      <vt:lpstr>How decision is made</vt:lpstr>
      <vt:lpstr>Implementation</vt:lpstr>
      <vt:lpstr>Clusterval</vt:lpstr>
      <vt:lpstr>PowerPoint Presentation</vt:lpstr>
      <vt:lpstr>PowerPoint Presentation</vt:lpstr>
      <vt:lpstr>PowerPoint Presentation</vt:lpstr>
      <vt:lpstr>Implementation</vt:lpstr>
      <vt:lpstr>AliClu – cluster visual representation</vt:lpstr>
      <vt:lpstr>Results</vt:lpstr>
      <vt:lpstr>Synthetic Datasets</vt:lpstr>
      <vt:lpstr>Synthetic Datasets</vt:lpstr>
      <vt:lpstr>Synthetic Datasets</vt:lpstr>
      <vt:lpstr>Synthetic datasets</vt:lpstr>
      <vt:lpstr>Synthetic datasets</vt:lpstr>
      <vt:lpstr>Results</vt:lpstr>
      <vt:lpstr>Real-world datasets*</vt:lpstr>
      <vt:lpstr>Real-world datasets*</vt:lpstr>
      <vt:lpstr>Real-world datasets*</vt:lpstr>
      <vt:lpstr>Real-world datasets</vt:lpstr>
      <vt:lpstr>Synthetic vs Real-World</vt:lpstr>
      <vt:lpstr>Insights from indices values</vt:lpstr>
      <vt:lpstr>Results</vt:lpstr>
      <vt:lpstr>Reuma.pt dataset</vt:lpstr>
      <vt:lpstr>Parameters used in the tests</vt:lpstr>
      <vt:lpstr>Automatic results – REUMA.pt</vt:lpstr>
      <vt:lpstr>Automatic results – REUMA.pt</vt:lpstr>
      <vt:lpstr>Automatic results – REUMA.pt</vt:lpstr>
      <vt:lpstr>Automatic Results – Reuma.pt</vt:lpstr>
      <vt:lpstr>Automatic results – reuma.pt</vt:lpstr>
      <vt:lpstr>Semi-automatic results – Reuma.pt</vt:lpstr>
      <vt:lpstr>Semi-automatic results – Reuma.pt</vt:lpstr>
      <vt:lpstr>Final Remarks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Block-wise Missing Data to Diagnose Psychiatric Disorders</dc:title>
  <dc:creator>Pedro Lindeza</dc:creator>
  <cp:lastModifiedBy>Nuno</cp:lastModifiedBy>
  <cp:revision>153</cp:revision>
  <dcterms:created xsi:type="dcterms:W3CDTF">2019-01-24T14:49:18Z</dcterms:created>
  <dcterms:modified xsi:type="dcterms:W3CDTF">2021-09-20T12:19:28Z</dcterms:modified>
</cp:coreProperties>
</file>