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95" r:id="rId7"/>
    <p:sldId id="296" r:id="rId8"/>
    <p:sldId id="298" r:id="rId9"/>
    <p:sldId id="297" r:id="rId10"/>
    <p:sldId id="299" r:id="rId11"/>
    <p:sldId id="301" r:id="rId12"/>
    <p:sldId id="300" r:id="rId13"/>
    <p:sldId id="302" r:id="rId14"/>
    <p:sldId id="303" r:id="rId15"/>
    <p:sldId id="304" r:id="rId16"/>
    <p:sldId id="282" r:id="rId17"/>
    <p:sldId id="262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9886" autoAdjust="0"/>
  </p:normalViewPr>
  <p:slideViewPr>
    <p:cSldViewPr snapToGrid="0">
      <p:cViewPr varScale="1">
        <p:scale>
          <a:sx n="57" d="100"/>
          <a:sy n="57" d="100"/>
        </p:scale>
        <p:origin x="324" y="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9E391C-F2EC-4DCE-9C1F-0C672BC98B7A}" type="datetime1">
              <a:rPr lang="pt-PT" smtClean="0"/>
              <a:t>20/11/2023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01F8-7285-4B23-B26B-EFEA9A48B531}" type="datetime1">
              <a:rPr lang="pt-PT" smtClean="0"/>
              <a:pPr/>
              <a:t>20/11/2023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2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455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32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podemos falar tipo:</a:t>
            </a:r>
          </a:p>
          <a:p>
            <a:r>
              <a:rPr lang="pt-PT" dirty="0"/>
              <a:t>Depois de analisar a matriz de correlação e de fazer vários testes chegamos à conclusão que o melhor a estudar é a média dos testes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769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por os resultados de </a:t>
            </a:r>
            <a:r>
              <a:rPr lang="pt-PT" dirty="0" err="1"/>
              <a:t>mean</a:t>
            </a:r>
            <a:r>
              <a:rPr lang="pt-PT" dirty="0"/>
              <a:t> </a:t>
            </a:r>
            <a:r>
              <a:rPr lang="pt-PT" dirty="0" err="1"/>
              <a:t>squared</a:t>
            </a:r>
            <a:r>
              <a:rPr lang="pt-PT" dirty="0"/>
              <a:t> e irmãos e primos, gráfico que esta la, e um **pequeno** texto a explicar </a:t>
            </a:r>
            <a:r>
              <a:rPr lang="pt-PT"/>
              <a:t>o algoritmo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0976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307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 gráfico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0" y="4434840"/>
            <a:ext cx="5688531" cy="1122202"/>
          </a:xfrm>
        </p:spPr>
        <p:txBody>
          <a:bodyPr rtlCol="0"/>
          <a:lstStyle/>
          <a:p>
            <a:pPr rtl="0"/>
            <a:r>
              <a:rPr lang="pt-PT" dirty="0"/>
              <a:t>DADOS E APRENDIZAGEM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0" y="5557042"/>
            <a:ext cx="4941770" cy="396660"/>
          </a:xfrm>
        </p:spPr>
        <p:txBody>
          <a:bodyPr rtlCol="0"/>
          <a:lstStyle/>
          <a:p>
            <a:pPr rtl="0"/>
            <a:r>
              <a:rPr lang="pt-PT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/>
              <a:t>Linear </a:t>
            </a:r>
            <a:r>
              <a:rPr lang="pt-PT" dirty="0" err="1"/>
              <a:t>regression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631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forest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12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123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pt-PT" dirty="0"/>
              <a:t>NELSO NO CALBO​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pt-PT" dirty="0"/>
              <a:t>NÃO TENHO TEMPO PARA NADA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pt-PT" dirty="0"/>
              <a:t>MARIA KIKA​LEMOS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pt-PT" dirty="0"/>
              <a:t>NATAS NAS CANELAS?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pt-PT" dirty="0"/>
              <a:t>NU NAS COSTAS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pt-PT" dirty="0"/>
              <a:t>NÃO SEI FAZER ISTO</a:t>
            </a:r>
          </a:p>
          <a:p>
            <a:pPr rtl="0"/>
            <a:endParaRPr lang="pt-PT" dirty="0"/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pt-PT" dirty="0"/>
              <a:t>FERNANDO MARTINS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pt-PT" dirty="0"/>
              <a:t>O ENGRAÇADINHO</a:t>
            </a:r>
          </a:p>
          <a:p>
            <a:pPr rtl="0"/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13</a:t>
            </a:fld>
            <a:endParaRPr lang="pt-PT"/>
          </a:p>
        </p:txBody>
      </p:sp>
      <p:pic>
        <p:nvPicPr>
          <p:cNvPr id="23" name="Marcador de Posição da Imagem 22">
            <a:extLst>
              <a:ext uri="{FF2B5EF4-FFF2-40B4-BE49-F238E27FC236}">
                <a16:creationId xmlns:a16="http://schemas.microsoft.com/office/drawing/2014/main" id="{58FD5FD9-8F7D-7AE4-3210-260783314B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3" r="43"/>
          <a:stretch>
            <a:fillRect/>
          </a:stretch>
        </p:blipFill>
        <p:spPr/>
      </p:pic>
      <p:pic>
        <p:nvPicPr>
          <p:cNvPr id="15" name="Marcador de Posição da Imagem 14" descr="Uma imagem com Cara humana, pessoa, vestuário, interior&#10;&#10;Descrição gerada automaticamente">
            <a:extLst>
              <a:ext uri="{FF2B5EF4-FFF2-40B4-BE49-F238E27FC236}">
                <a16:creationId xmlns:a16="http://schemas.microsoft.com/office/drawing/2014/main" id="{38D8C0F1-C2F9-81DB-4C06-382C2B4AD8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43" r="43"/>
          <a:stretch>
            <a:fillRect/>
          </a:stretch>
        </p:blipFill>
        <p:spPr/>
      </p:pic>
      <p:pic>
        <p:nvPicPr>
          <p:cNvPr id="19" name="Marcador de Posição da Imagem 18" descr="Uma imagem com Cara humana, pessoa, vestuário, óculos&#10;&#10;Descrição gerada automaticamente">
            <a:extLst>
              <a:ext uri="{FF2B5EF4-FFF2-40B4-BE49-F238E27FC236}">
                <a16:creationId xmlns:a16="http://schemas.microsoft.com/office/drawing/2014/main" id="{2843C152-6531-E311-ED1A-4845ED58FB3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7" name="Marcador de Posição da Imagem 26" descr="Uma imagem com Cara humana, pessoa, vestuário, parede&#10;&#10;Descrição gerada automaticamente">
            <a:extLst>
              <a:ext uri="{FF2B5EF4-FFF2-40B4-BE49-F238E27FC236}">
                <a16:creationId xmlns:a16="http://schemas.microsoft.com/office/drawing/2014/main" id="{4D26D1AC-32A0-EBB3-D513-F4197CFF6A2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43" r="43"/>
          <a:stretch>
            <a:fillRect/>
          </a:stretch>
        </p:blipFill>
        <p:spPr/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FF9D9FA0-0564-5F69-5F71-FE26E70E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11288"/>
            <a:ext cx="8421688" cy="560703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EQUIPA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pt-PT"/>
              <a:t>FALHA NO MERCADO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PT"/>
              <a:t>CLIENTES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pt-PT"/>
              <a:t>CUSTOS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PT"/>
              <a:t>Poucos, ou nenhuns, produtos no mercado ajudam os clientes como nós</a:t>
            </a:r>
          </a:p>
          <a:p>
            <a:pPr rtl="0"/>
            <a:endParaRPr lang="pt-PT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pt-PT"/>
              <a:t>66% dos consumidores dos EUA gastam dinheiro em vários produtos que apenas resolvem parcialmente o problema</a:t>
            </a:r>
          </a:p>
          <a:p>
            <a:pPr rtl="0"/>
            <a:endParaRPr lang="pt-PT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PT"/>
              <a:t>Os Millennials representam cerca de um quarto dos 48 mil milhões de euros gastos noutros produtos em 2018</a:t>
            </a:r>
          </a:p>
          <a:p>
            <a:pPr rtl="0"/>
            <a:endParaRPr lang="pt-PT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pt-PT"/>
              <a:t>Quebra na produtividade que custa milhares de euros aos consumidores </a:t>
            </a:r>
          </a:p>
          <a:p>
            <a:pPr rtl="0"/>
            <a:endParaRPr lang="pt-PT"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80" name="Marcador de Posição do Rodapé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/>
              <a:t>GET AND UNDERSTAND THE DATA</a:t>
            </a:r>
          </a:p>
        </p:txBody>
      </p:sp>
    </p:spTree>
    <p:extLst>
      <p:ext uri="{BB962C8B-B14F-4D97-AF65-F5344CB8AC3E}">
        <p14:creationId xmlns:p14="http://schemas.microsoft.com/office/powerpoint/2010/main" val="330306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/>
              <a:t>OUTLIERS AND MISSING VALUES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1C1FEC-A4F8-0C7C-0D3B-0593DF41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00" y="2200623"/>
            <a:ext cx="4905375" cy="44862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E10DE7-21CB-DD01-538C-F51EF474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45" y="2271829"/>
            <a:ext cx="3103546" cy="21719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18891E-52BC-CD0A-F915-18049D02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99" y="4443760"/>
            <a:ext cx="2538830" cy="17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9652-37DE-4B21-4E3C-8F1CB5368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60185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AC072F5-99ED-F91F-0937-B8FE256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58" y="380138"/>
            <a:ext cx="7237142" cy="647786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0F68D2-A3BA-6E7E-1A53-CDE1E260FA24}"/>
              </a:ext>
            </a:extLst>
          </p:cNvPr>
          <p:cNvSpPr txBox="1"/>
          <p:nvPr/>
        </p:nvSpPr>
        <p:spPr>
          <a:xfrm>
            <a:off x="1048215" y="3612995"/>
            <a:ext cx="336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/>
              <a:t>Correlation</a:t>
            </a:r>
            <a:r>
              <a:rPr lang="pt-PT" sz="3200" b="1" dirty="0"/>
              <a:t> </a:t>
            </a:r>
            <a:r>
              <a:rPr lang="pt-PT" sz="3200" b="1" dirty="0" err="1"/>
              <a:t>Matrix</a:t>
            </a:r>
            <a:endParaRPr lang="pt-PT" sz="3200" b="1" dirty="0"/>
          </a:p>
        </p:txBody>
      </p:sp>
    </p:spTree>
    <p:extLst>
      <p:ext uri="{BB962C8B-B14F-4D97-AF65-F5344CB8AC3E}">
        <p14:creationId xmlns:p14="http://schemas.microsoft.com/office/powerpoint/2010/main" val="122462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57F6AE-24A3-66C9-746B-E488EC35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362" y="1289220"/>
            <a:ext cx="4522075" cy="365125"/>
          </a:xfrm>
        </p:spPr>
        <p:txBody>
          <a:bodyPr/>
          <a:lstStyle/>
          <a:p>
            <a:r>
              <a:rPr lang="pt-PT" sz="2800" dirty="0"/>
              <a:t>TOP 15 CORRELATIONS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5104F8C6-B40E-8BD2-73F1-81A0CD4EBB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67573" y="2215121"/>
            <a:ext cx="1979598" cy="3138595"/>
          </a:xfrm>
        </p:spPr>
      </p:pic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6EF4F1A-C767-6C77-1AA6-60D6B4DBC0A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7638585" y="1853954"/>
            <a:ext cx="2476199" cy="3916106"/>
          </a:xfrm>
        </p:spPr>
      </p:pic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9CE5403E-2DB7-B535-7AF7-527ADEBE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 dirty="0"/>
              <a:t>2023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F63D378-9BD7-1843-2587-18D069AAD5F6}"/>
              </a:ext>
            </a:extLst>
          </p:cNvPr>
          <p:cNvSpPr txBox="1">
            <a:spLocks/>
          </p:cNvSpPr>
          <p:nvPr/>
        </p:nvSpPr>
        <p:spPr>
          <a:xfrm>
            <a:off x="6801686" y="1305051"/>
            <a:ext cx="4522075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/>
              <a:t>TOP 15 CORRELATIONS</a:t>
            </a:r>
          </a:p>
        </p:txBody>
      </p:sp>
    </p:spTree>
    <p:extLst>
      <p:ext uri="{BB962C8B-B14F-4D97-AF65-F5344CB8AC3E}">
        <p14:creationId xmlns:p14="http://schemas.microsoft.com/office/powerpoint/2010/main" val="363204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79C3-21C6-8D86-3D56-5F1454B6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4"/>
            <a:ext cx="4848179" cy="1715531"/>
          </a:xfrm>
        </p:spPr>
        <p:txBody>
          <a:bodyPr/>
          <a:lstStyle/>
          <a:p>
            <a:r>
              <a:rPr lang="pt-PT" dirty="0" err="1"/>
              <a:t>USEd</a:t>
            </a:r>
            <a:r>
              <a:rPr lang="pt-PT" dirty="0"/>
              <a:t> REGRESSION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8077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7349EF67-EFF7-21C8-222D-5DF4713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560703"/>
          </a:xfrm>
        </p:spPr>
        <p:txBody>
          <a:bodyPr rtlCol="0"/>
          <a:lstStyle/>
          <a:p>
            <a:pPr algn="ctr" rtl="0"/>
            <a:r>
              <a:rPr lang="pt-PT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91909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h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5_TF22318419_Win32" id="{E8EC3795-88A4-40B6-85E3-733D7F03B873}" vid="{B40A4379-8884-4830-AF2C-41B33F0E69B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argumentos de venda minimalista</Template>
  <TotalTime>82</TotalTime>
  <Words>202</Words>
  <Application>Microsoft Office PowerPoint</Application>
  <PresentationFormat>Ecrã Panorâmico</PresentationFormat>
  <Paragraphs>48</Paragraphs>
  <Slides>14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Monolinha</vt:lpstr>
      <vt:lpstr>DADOS E APRENDIZAGEM AUTOMÁTICA</vt:lpstr>
      <vt:lpstr>ÍNDICE</vt:lpstr>
      <vt:lpstr>GET AND UNDERSTAND THE DATA</vt:lpstr>
      <vt:lpstr>OUTLIERS AND MISSING VALUES</vt:lpstr>
      <vt:lpstr>CORRELATIONS</vt:lpstr>
      <vt:lpstr>Apresentação do PowerPoint</vt:lpstr>
      <vt:lpstr>Apresentação do PowerPoint</vt:lpstr>
      <vt:lpstr>USEd REGRESSION ALGORITHMS</vt:lpstr>
      <vt:lpstr>DECISION TREE</vt:lpstr>
      <vt:lpstr>Linear regression</vt:lpstr>
      <vt:lpstr>Random forest</vt:lpstr>
      <vt:lpstr>Neural network</vt:lpstr>
      <vt:lpstr>EQUIPA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E APRENDIZAGEM AUTOMÁTICA</dc:title>
  <dc:creator>José Fernando Monteiro Martins</dc:creator>
  <cp:lastModifiedBy>José Fernando Monteiro Martins</cp:lastModifiedBy>
  <cp:revision>1</cp:revision>
  <dcterms:created xsi:type="dcterms:W3CDTF">2023-11-20T16:32:11Z</dcterms:created>
  <dcterms:modified xsi:type="dcterms:W3CDTF">2023-11-20T17:54:52Z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