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5" r:id="rId6"/>
    <p:sldId id="311" r:id="rId7"/>
    <p:sldId id="296" r:id="rId8"/>
    <p:sldId id="298" r:id="rId9"/>
    <p:sldId id="297" r:id="rId10"/>
    <p:sldId id="299" r:id="rId11"/>
    <p:sldId id="306" r:id="rId12"/>
    <p:sldId id="301" r:id="rId13"/>
    <p:sldId id="310" r:id="rId14"/>
    <p:sldId id="312" r:id="rId15"/>
    <p:sldId id="302" r:id="rId16"/>
    <p:sldId id="305" r:id="rId17"/>
    <p:sldId id="313" r:id="rId18"/>
    <p:sldId id="308" r:id="rId19"/>
    <p:sldId id="309" r:id="rId20"/>
    <p:sldId id="304" r:id="rId21"/>
    <p:sldId id="307" r:id="rId22"/>
    <p:sldId id="282" r:id="rId23"/>
    <p:sldId id="262" r:id="rId2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83495-1338-4890-AE7D-FC11054087A3}" v="194" dt="2023-11-22T21:34:50.027"/>
    <p1510:client id="{11DA3444-1C84-E619-7369-51ED5D707D7F}" v="1162" dt="2023-11-22T23:12:04.481"/>
    <p1510:client id="{A2CB5BBB-1F10-8822-3E55-DABEEFEC90AC}" v="286" dt="2023-11-22T18:41:05.573"/>
    <p1510:client id="{C9DB18D5-87CD-65D7-704B-F95ABA1C756F}" v="744" dt="2023-11-22T00:38:32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9886" autoAdjust="0"/>
  </p:normalViewPr>
  <p:slideViewPr>
    <p:cSldViewPr snapToGrid="0">
      <p:cViewPr varScale="1">
        <p:scale>
          <a:sx n="57" d="100"/>
          <a:sy n="57" d="100"/>
        </p:scale>
        <p:origin x="1056" y="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9E391C-F2EC-4DCE-9C1F-0C672BC98B7A}" type="datetime1">
              <a:rPr lang="pt-PT" smtClean="0"/>
              <a:t>22/11/2023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01F8-7285-4B23-B26B-EFEA9A48B531}" type="datetime1">
              <a:rPr lang="pt-PT" smtClean="0"/>
              <a:pPr/>
              <a:t>22/11/2023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2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Tentamos</a:t>
            </a:r>
            <a:r>
              <a:rPr lang="en-US"/>
              <a:t> </a:t>
            </a:r>
            <a:r>
              <a:rPr lang="en-US" err="1"/>
              <a:t>tambem</a:t>
            </a:r>
            <a:r>
              <a:rPr lang="en-US"/>
              <a:t> </a:t>
            </a:r>
            <a:r>
              <a:rPr lang="en-US" err="1"/>
              <a:t>utilizar</a:t>
            </a:r>
            <a:r>
              <a:rPr lang="en-US"/>
              <a:t> o gridsearch CV pois testa os melhores parametros para testar o </a:t>
            </a:r>
            <a:r>
              <a:rPr lang="en-US" err="1"/>
              <a:t>nosso</a:t>
            </a:r>
            <a:r>
              <a:rPr lang="en-US"/>
              <a:t> </a:t>
            </a:r>
            <a:r>
              <a:rPr lang="en-US" err="1"/>
              <a:t>modelo</a:t>
            </a:r>
            <a:r>
              <a:rPr lang="en-US"/>
              <a:t>. No </a:t>
            </a:r>
            <a:r>
              <a:rPr lang="en-US" err="1"/>
              <a:t>nosso</a:t>
            </a:r>
            <a:r>
              <a:rPr lang="en-US"/>
              <a:t> </a:t>
            </a:r>
            <a:r>
              <a:rPr lang="en-US" err="1"/>
              <a:t>caso</a:t>
            </a:r>
            <a:r>
              <a:rPr lang="en-US"/>
              <a:t> </a:t>
            </a:r>
            <a:r>
              <a:rPr lang="en-US" err="1"/>
              <a:t>utilizamos</a:t>
            </a:r>
            <a:r>
              <a:rPr lang="en-US"/>
              <a:t> o </a:t>
            </a:r>
            <a:r>
              <a:rPr lang="en-US" err="1"/>
              <a:t>fit_intercept</a:t>
            </a:r>
            <a:r>
              <a:rPr lang="en-US"/>
              <a:t> , que indica </a:t>
            </a:r>
            <a:r>
              <a:rPr lang="en-US" err="1"/>
              <a:t>seo</a:t>
            </a:r>
            <a:r>
              <a:rPr lang="en-US"/>
              <a:t> </a:t>
            </a:r>
            <a:r>
              <a:rPr lang="en-US" err="1"/>
              <a:t>modelo</a:t>
            </a:r>
            <a:r>
              <a:rPr lang="en-US"/>
              <a:t> </a:t>
            </a:r>
            <a:r>
              <a:rPr lang="en-US" err="1"/>
              <a:t>deve</a:t>
            </a:r>
            <a:r>
              <a:rPr lang="en-US"/>
              <a:t> </a:t>
            </a:r>
            <a:r>
              <a:rPr lang="en-US" err="1"/>
              <a:t>ter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nao</a:t>
            </a:r>
            <a:r>
              <a:rPr lang="en-US"/>
              <a:t> um </a:t>
            </a:r>
            <a:r>
              <a:rPr lang="en-US" err="1"/>
              <a:t>termo</a:t>
            </a:r>
            <a:r>
              <a:rPr lang="en-US"/>
              <a:t> </a:t>
            </a:r>
            <a:r>
              <a:rPr lang="en-US" err="1"/>
              <a:t>independente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nao</a:t>
            </a:r>
            <a:r>
              <a:rPr lang="en-US"/>
              <a:t>. O </a:t>
            </a:r>
            <a:r>
              <a:rPr lang="en-US" err="1"/>
              <a:t>melhor</a:t>
            </a:r>
            <a:r>
              <a:rPr lang="en-US"/>
              <a:t> </a:t>
            </a:r>
            <a:r>
              <a:rPr lang="en-US" err="1"/>
              <a:t>parametro</a:t>
            </a:r>
            <a:r>
              <a:rPr lang="en-US"/>
              <a:t> </a:t>
            </a:r>
            <a:r>
              <a:rPr lang="en-US" err="1"/>
              <a:t>foi</a:t>
            </a:r>
            <a:r>
              <a:rPr lang="en-US"/>
              <a:t> o True, </a:t>
            </a:r>
            <a:r>
              <a:rPr lang="en-US" err="1"/>
              <a:t>i.e</a:t>
            </a:r>
            <a:r>
              <a:rPr lang="en-US"/>
              <a:t>, </a:t>
            </a:r>
            <a:r>
              <a:rPr lang="en-US" err="1"/>
              <a:t>deve</a:t>
            </a:r>
            <a:r>
              <a:rPr lang="en-US"/>
              <a:t> </a:t>
            </a:r>
            <a:r>
              <a:rPr lang="en-US" err="1"/>
              <a:t>ter</a:t>
            </a:r>
            <a:r>
              <a:rPr lang="en-US"/>
              <a:t> um </a:t>
            </a:r>
            <a:r>
              <a:rPr lang="en-US" err="1"/>
              <a:t>termo</a:t>
            </a:r>
            <a:r>
              <a:rPr lang="en-US"/>
              <a:t> </a:t>
            </a:r>
            <a:r>
              <a:rPr lang="en-US" err="1"/>
              <a:t>independente</a:t>
            </a:r>
            <a:r>
              <a:rPr lang="en-US"/>
              <a:t>. no </a:t>
            </a:r>
            <a:r>
              <a:rPr lang="en-US" err="1"/>
              <a:t>entanto</a:t>
            </a:r>
            <a:r>
              <a:rPr lang="en-US"/>
              <a:t> as </a:t>
            </a:r>
            <a:r>
              <a:rPr lang="en-US" err="1"/>
              <a:t>metricas</a:t>
            </a:r>
            <a:r>
              <a:rPr lang="en-US"/>
              <a:t> </a:t>
            </a:r>
            <a:r>
              <a:rPr lang="en-US" err="1"/>
              <a:t>continuaram</a:t>
            </a:r>
            <a:r>
              <a:rPr lang="en-US"/>
              <a:t> </a:t>
            </a:r>
            <a:r>
              <a:rPr lang="en-US" err="1"/>
              <a:t>parecidas</a:t>
            </a:r>
            <a:endParaRPr lang="pt-PT" err="1"/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14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0345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Decidimos usar o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porque sabíamos a priori que era uma boa escolha de algoritmo sendo que este se baseia na “opinião” de mais do que uma arvore para tomar a sua decisão final. Estas arvores são compostas por pedaços de dados aleatórios e também variáveis de decisão aleatórias, dentro de cada arvore acontece o processo normal de uma arvore, mas com menos dados e com </a:t>
            </a:r>
            <a:r>
              <a:rPr lang="pt-PT" dirty="0" err="1"/>
              <a:t>menas</a:t>
            </a:r>
            <a:r>
              <a:rPr lang="pt-PT" dirty="0"/>
              <a:t> variáveis para compreender. Assim torna este modelo muito bom tanto para modelos de regressão como de classificação.</a:t>
            </a:r>
          </a:p>
          <a:p>
            <a:endParaRPr lang="pt-PT" dirty="0"/>
          </a:p>
          <a:p>
            <a:r>
              <a:rPr lang="pt-PT" dirty="0"/>
              <a:t>Este numero de estimadores dá um resultado bastante satisfatório e mesmo com o aumento do numero destes, não se notou um ganho significativo</a:t>
            </a:r>
          </a:p>
          <a:p>
            <a:endParaRPr lang="pt-PT" dirty="0"/>
          </a:p>
          <a:p>
            <a:r>
              <a:rPr lang="pt-PT" dirty="0"/>
              <a:t>Fez-se a imagem dos mais importantes das decisões tomadas, e retirou se os que tinham uma importância igual a 0.01, sendo que isto nos subiu por volta de 0.02 o </a:t>
            </a:r>
            <a:r>
              <a:rPr lang="pt-PT" dirty="0" err="1"/>
              <a:t>mae</a:t>
            </a:r>
            <a:r>
              <a:rPr lang="pt-PT" dirty="0"/>
              <a:t>, e como não tínhamos </a:t>
            </a:r>
            <a:r>
              <a:rPr lang="pt-PT" dirty="0" err="1"/>
              <a:t>overfitting</a:t>
            </a:r>
            <a:r>
              <a:rPr lang="pt-PT" dirty="0"/>
              <a:t> antes e continuamos sem ele, decidiu se então manter as variáveis que apesar de um valor baixo, ainda contribuíam para a performance do modelo (</a:t>
            </a:r>
            <a:r>
              <a:rPr lang="pt-PT" dirty="0" err="1"/>
              <a:t>tb</a:t>
            </a:r>
            <a:r>
              <a:rPr lang="pt-PT" dirty="0"/>
              <a:t> não tínhamos problemas computacionais por isso…)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15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2740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Testamos</a:t>
            </a:r>
            <a:r>
              <a:rPr lang="en-US" dirty="0"/>
              <a:t> </a:t>
            </a:r>
            <a:r>
              <a:rPr lang="en-US" dirty="0" err="1"/>
              <a:t>tambem</a:t>
            </a:r>
            <a:r>
              <a:rPr lang="en-US" dirty="0"/>
              <a:t> o overfitting com </a:t>
            </a:r>
            <a:r>
              <a:rPr lang="en-US" dirty="0" err="1"/>
              <a:t>uma</a:t>
            </a:r>
            <a:r>
              <a:rPr lang="en-US" dirty="0"/>
              <a:t> learning curve e </a:t>
            </a:r>
            <a:r>
              <a:rPr lang="en-US" dirty="0" err="1"/>
              <a:t>percebemos</a:t>
            </a:r>
            <a:r>
              <a:rPr lang="en-US" dirty="0"/>
              <a:t> que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overfitting </a:t>
            </a:r>
            <a:r>
              <a:rPr lang="en-US" dirty="0" err="1"/>
              <a:t>nem</a:t>
            </a:r>
            <a:r>
              <a:rPr lang="en-US" dirty="0"/>
              <a:t> underfitting, pois o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e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estao</a:t>
            </a:r>
            <a:r>
              <a:rPr lang="en-US" dirty="0"/>
              <a:t> </a:t>
            </a:r>
            <a:r>
              <a:rPr lang="en-US" dirty="0" err="1"/>
              <a:t>simetricos</a:t>
            </a:r>
            <a:endParaRPr lang="pt-PT" dirty="0" err="1"/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16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8290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É normal a </a:t>
            </a:r>
            <a:r>
              <a:rPr lang="en-US" dirty="0" err="1">
                <a:cs typeface="Calibri"/>
              </a:rPr>
              <a:t>primeira</a:t>
            </a:r>
            <a:r>
              <a:rPr lang="en-US" dirty="0">
                <a:cs typeface="Calibri"/>
              </a:rPr>
              <a:t> epoch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um loss value </a:t>
            </a:r>
            <a:r>
              <a:rPr lang="en-US" dirty="0" err="1">
                <a:cs typeface="Calibri"/>
              </a:rPr>
              <a:t>elevado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pq</a:t>
            </a:r>
            <a:r>
              <a:rPr lang="en-US" dirty="0">
                <a:cs typeface="Calibri"/>
              </a:rPr>
              <a:t> o neural network </a:t>
            </a:r>
            <a:r>
              <a:rPr lang="en-US" dirty="0" err="1">
                <a:cs typeface="Calibri"/>
              </a:rPr>
              <a:t>inicializa</a:t>
            </a:r>
            <a:r>
              <a:rPr lang="en-US" dirty="0">
                <a:cs typeface="Calibri"/>
              </a:rPr>
              <a:t> com pesos random , e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 pesos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perto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ideais</a:t>
            </a:r>
            <a:r>
              <a:rPr lang="en-US" dirty="0">
                <a:cs typeface="Calibri"/>
              </a:rPr>
              <a:t>. 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17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650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074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 dataset </a:t>
            </a:r>
            <a:r>
              <a:rPr lang="en-US" err="1"/>
              <a:t>utilizado</a:t>
            </a:r>
            <a:r>
              <a:rPr lang="en-US"/>
              <a:t> foi um dataset que fez todo o sentido para nós por ja termos vivido esses momentos, por sabermos as dificuldades sentidas por muitos alunos e nao terem a ajuda que necessitam. Este dataset aborda temas como tamanho da familia, estado da mesma e suporte, respetivas profissoes dos pais, tempo livre disponivel, se ja reprovou alguma vez, atividades extracurriculares que frequenta, tempo livre, consumo de alcool , faltas dadas etc </a:t>
            </a:r>
            <a:endParaRPr lang="pt-PT"/>
          </a:p>
          <a:p>
            <a:endParaRPr lang="en-US" dirty="0">
              <a:cs typeface="Calibri"/>
            </a:endParaRPr>
          </a:p>
          <a:p>
            <a:r>
              <a:rPr lang="en-US" dirty="0"/>
              <a:t>o que </a:t>
            </a:r>
            <a:r>
              <a:rPr lang="en-US" dirty="0" err="1"/>
              <a:t>estamos</a:t>
            </a:r>
            <a:r>
              <a:rPr lang="en-US" dirty="0"/>
              <a:t> a </a:t>
            </a:r>
            <a:r>
              <a:rPr lang="en-US" dirty="0" err="1"/>
              <a:t>prever</a:t>
            </a:r>
            <a:r>
              <a:rPr lang="en-US" dirty="0"/>
              <a:t> é a media final das </a:t>
            </a:r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, para </a:t>
            </a:r>
            <a:r>
              <a:rPr lang="en-US" dirty="0" err="1"/>
              <a:t>prever</a:t>
            </a:r>
            <a:r>
              <a:rPr lang="en-US" dirty="0"/>
              <a:t> se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acompanhamento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dos </a:t>
            </a:r>
            <a:r>
              <a:rPr lang="en-US" dirty="0" err="1"/>
              <a:t>professores</a:t>
            </a:r>
            <a:r>
              <a:rPr lang="en-US" dirty="0"/>
              <a:t> para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aproveitamento</a:t>
            </a:r>
            <a:r>
              <a:rPr lang="en-US" dirty="0"/>
              <a:t>. </a:t>
            </a:r>
            <a:endParaRPr lang="pt-PT"/>
          </a:p>
          <a:p>
            <a:r>
              <a:rPr lang="en-US" dirty="0"/>
              <a:t>(para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coluna</a:t>
            </a:r>
            <a:r>
              <a:rPr lang="en-US" dirty="0"/>
              <a:t> com a media das </a:t>
            </a:r>
            <a:r>
              <a:rPr lang="en-US" dirty="0" err="1"/>
              <a:t>notas</a:t>
            </a:r>
            <a:r>
              <a:rPr lang="en-US" dirty="0"/>
              <a:t> dos 3 </a:t>
            </a:r>
            <a:r>
              <a:rPr lang="en-US" dirty="0" err="1"/>
              <a:t>periodos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656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4382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3225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podemos falar tipo:</a:t>
            </a:r>
          </a:p>
          <a:p>
            <a:r>
              <a:rPr lang="pt-PT" dirty="0"/>
              <a:t>Depois de analisar a matriz de correlação e de fazer vários testes chegamos à conclusão que o melhor a estudar é a média dos testes</a:t>
            </a:r>
          </a:p>
          <a:p>
            <a:endParaRPr lang="pt-PT" dirty="0">
              <a:cs typeface="Calibri" panose="020F0502020204030204"/>
            </a:endParaRPr>
          </a:p>
          <a:p>
            <a:r>
              <a:rPr lang="pt-PT"/>
              <a:t>top15:</a:t>
            </a:r>
          </a:p>
          <a:p>
            <a:r>
              <a:rPr lang="pt-PT" dirty="0"/>
              <a:t>as colunas que apresentavam mais correlação com a media das notas era o facto de querer tirar ensino superior, se a </a:t>
            </a:r>
            <a:r>
              <a:rPr lang="pt-PT" dirty="0" err="1"/>
              <a:t>mae</a:t>
            </a:r>
            <a:r>
              <a:rPr lang="pt-PT" dirty="0"/>
              <a:t> e o pai tinham uma boa escolaridade, tempo de estudo </a:t>
            </a:r>
            <a:r>
              <a:rPr lang="pt-PT" dirty="0" err="1"/>
              <a:t>etc</a:t>
            </a:r>
            <a:endParaRPr lang="pt-PT" dirty="0" err="1">
              <a:cs typeface="Calibri"/>
            </a:endParaRPr>
          </a:p>
          <a:p>
            <a:r>
              <a:rPr lang="pt-PT" dirty="0"/>
              <a:t>bottom15:</a:t>
            </a:r>
            <a:endParaRPr lang="pt-PT" dirty="0">
              <a:cs typeface="Calibri"/>
            </a:endParaRPr>
          </a:p>
          <a:p>
            <a:r>
              <a:rPr lang="pt-PT" dirty="0" err="1"/>
              <a:t>Ja</a:t>
            </a:r>
            <a:r>
              <a:rPr lang="pt-PT" dirty="0"/>
              <a:t> as que menos se correlacionam , </a:t>
            </a:r>
            <a:r>
              <a:rPr lang="pt-PT" dirty="0" err="1"/>
              <a:t>i.e</a:t>
            </a:r>
            <a:r>
              <a:rPr lang="pt-PT" dirty="0"/>
              <a:t>, quanto maior o valor de uma menor o da outra </a:t>
            </a:r>
            <a:r>
              <a:rPr lang="pt-PT" dirty="0" err="1"/>
              <a:t>sao</a:t>
            </a:r>
            <a:r>
              <a:rPr lang="pt-PT" dirty="0"/>
              <a:t> : se alguma vez </a:t>
            </a:r>
            <a:r>
              <a:rPr lang="pt-PT" dirty="0" err="1"/>
              <a:t>ja</a:t>
            </a:r>
            <a:r>
              <a:rPr lang="pt-PT" dirty="0"/>
              <a:t> reprovou, consumo de </a:t>
            </a:r>
            <a:r>
              <a:rPr lang="pt-PT" dirty="0" err="1"/>
              <a:t>alcool</a:t>
            </a:r>
            <a:r>
              <a:rPr lang="pt-PT" dirty="0"/>
              <a:t> , tempo de viagem ate a escola </a:t>
            </a:r>
            <a:r>
              <a:rPr lang="pt-PT" dirty="0" err="1"/>
              <a:t>etc</a:t>
            </a:r>
            <a:endParaRPr lang="pt-PT" dirty="0" err="1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769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metricas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pt-PT" dirty="0" err="1"/>
          </a:p>
          <a:p>
            <a:r>
              <a:rPr lang="en-US" dirty="0"/>
              <a:t>as </a:t>
            </a:r>
            <a:r>
              <a:rPr lang="en-US" dirty="0" err="1"/>
              <a:t>metricas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regressao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'mean squared error' , 'mean absolute error' e 'root mean squared error', o que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pois </a:t>
            </a:r>
            <a:r>
              <a:rPr lang="en-US" dirty="0" err="1"/>
              <a:t>queremos</a:t>
            </a:r>
            <a:r>
              <a:rPr lang="en-US" dirty="0"/>
              <a:t> saber </a:t>
            </a:r>
            <a:r>
              <a:rPr lang="en-US" dirty="0" err="1"/>
              <a:t>quao</a:t>
            </a:r>
            <a:r>
              <a:rPr lang="en-US" dirty="0"/>
              <a:t> </a:t>
            </a:r>
            <a:r>
              <a:rPr lang="en-US" dirty="0" err="1"/>
              <a:t>perto</a:t>
            </a:r>
            <a:r>
              <a:rPr lang="en-US" dirty="0"/>
              <a:t>,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finais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. </a:t>
            </a:r>
            <a:endParaRPr lang="pt-PT"/>
          </a:p>
          <a:p>
            <a:r>
              <a:rPr lang="en-US" dirty="0"/>
              <a:t> </a:t>
            </a:r>
            <a:endParaRPr lang="pt-PT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0332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testamos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com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conseguirmos</a:t>
            </a:r>
            <a:r>
              <a:rPr lang="en-US" dirty="0"/>
              <a:t> </a:t>
            </a:r>
            <a:r>
              <a:rPr lang="en-US" dirty="0" err="1"/>
              <a:t>preve</a:t>
            </a:r>
            <a:r>
              <a:rPr lang="en-US" dirty="0"/>
              <a:t>-lo </a:t>
            </a:r>
            <a:r>
              <a:rPr lang="en-US" dirty="0" err="1"/>
              <a:t>melhor</a:t>
            </a:r>
            <a:r>
              <a:rPr lang="en-US" dirty="0"/>
              <a:t>.</a:t>
            </a:r>
            <a:endParaRPr lang="pt-PT" dirty="0"/>
          </a:p>
          <a:p>
            <a:r>
              <a:rPr lang="en-US" dirty="0"/>
              <a:t>as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metricas</a:t>
            </a:r>
            <a:r>
              <a:rPr lang="en-US" dirty="0"/>
              <a:t> </a:t>
            </a:r>
            <a:r>
              <a:rPr lang="en-US" dirty="0" err="1"/>
              <a:t>melhoraram</a:t>
            </a:r>
            <a:r>
              <a:rPr lang="en-US" dirty="0"/>
              <a:t> , e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treino</a:t>
            </a:r>
            <a:r>
              <a:rPr lang="en-US" dirty="0"/>
              <a:t> se </a:t>
            </a:r>
            <a:r>
              <a:rPr lang="en-US" dirty="0" err="1"/>
              <a:t>encontram</a:t>
            </a:r>
            <a:r>
              <a:rPr lang="en-US" dirty="0"/>
              <a:t> </a:t>
            </a:r>
            <a:r>
              <a:rPr lang="en-US" dirty="0" err="1"/>
              <a:t>dispersos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. ja </a:t>
            </a:r>
            <a:r>
              <a:rPr lang="en-US" dirty="0" err="1"/>
              <a:t>os</a:t>
            </a:r>
            <a:r>
              <a:rPr lang="en-US" dirty="0"/>
              <a:t> dados de teste </a:t>
            </a:r>
            <a:r>
              <a:rPr lang="en-US" dirty="0" err="1"/>
              <a:t>concentram</a:t>
            </a:r>
            <a:r>
              <a:rPr lang="en-US" dirty="0"/>
              <a:t>-se </a:t>
            </a:r>
            <a:r>
              <a:rPr lang="en-US" dirty="0" err="1"/>
              <a:t>mais</a:t>
            </a:r>
            <a:r>
              <a:rPr lang="en-US" dirty="0"/>
              <a:t> 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fogem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.</a:t>
            </a:r>
            <a:endParaRPr lang="pt-PT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11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131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testamos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com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conseguirmos</a:t>
            </a:r>
            <a:r>
              <a:rPr lang="en-US" dirty="0"/>
              <a:t> </a:t>
            </a:r>
            <a:r>
              <a:rPr lang="en-US" dirty="0" err="1"/>
              <a:t>preve</a:t>
            </a:r>
            <a:r>
              <a:rPr lang="en-US" dirty="0"/>
              <a:t>-lo </a:t>
            </a:r>
            <a:r>
              <a:rPr lang="en-US" dirty="0" err="1"/>
              <a:t>melhor</a:t>
            </a:r>
            <a:r>
              <a:rPr lang="en-US" dirty="0"/>
              <a:t>.</a:t>
            </a:r>
            <a:endParaRPr lang="pt-PT" dirty="0"/>
          </a:p>
          <a:p>
            <a:r>
              <a:rPr lang="en-US" dirty="0"/>
              <a:t>as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metricas</a:t>
            </a:r>
            <a:r>
              <a:rPr lang="en-US" dirty="0"/>
              <a:t> </a:t>
            </a:r>
            <a:r>
              <a:rPr lang="en-US" dirty="0" err="1"/>
              <a:t>melhoraram</a:t>
            </a:r>
            <a:r>
              <a:rPr lang="en-US" dirty="0"/>
              <a:t> , e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treino</a:t>
            </a:r>
            <a:r>
              <a:rPr lang="en-US" dirty="0"/>
              <a:t> se </a:t>
            </a:r>
            <a:r>
              <a:rPr lang="en-US" dirty="0" err="1"/>
              <a:t>encontram</a:t>
            </a:r>
            <a:r>
              <a:rPr lang="en-US" dirty="0"/>
              <a:t> </a:t>
            </a:r>
            <a:r>
              <a:rPr lang="en-US" dirty="0" err="1"/>
              <a:t>dispersos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. ja </a:t>
            </a:r>
            <a:r>
              <a:rPr lang="en-US" dirty="0" err="1"/>
              <a:t>os</a:t>
            </a:r>
            <a:r>
              <a:rPr lang="en-US" dirty="0"/>
              <a:t> dados de teste </a:t>
            </a:r>
            <a:r>
              <a:rPr lang="en-US" dirty="0" err="1"/>
              <a:t>concentram</a:t>
            </a:r>
            <a:r>
              <a:rPr lang="en-US" dirty="0"/>
              <a:t>-se </a:t>
            </a:r>
            <a:r>
              <a:rPr lang="en-US" dirty="0" err="1"/>
              <a:t>mais</a:t>
            </a:r>
            <a:r>
              <a:rPr lang="en-US" dirty="0"/>
              <a:t> 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fogem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.</a:t>
            </a:r>
            <a:endParaRPr lang="pt-PT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12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328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Testamos</a:t>
            </a:r>
            <a:r>
              <a:rPr lang="en-US" dirty="0"/>
              <a:t> </a:t>
            </a:r>
            <a:r>
              <a:rPr lang="en-US" dirty="0" err="1"/>
              <a:t>tambem</a:t>
            </a:r>
            <a:r>
              <a:rPr lang="en-US" dirty="0"/>
              <a:t> o overfitting com </a:t>
            </a:r>
            <a:r>
              <a:rPr lang="en-US" dirty="0" err="1"/>
              <a:t>uma</a:t>
            </a:r>
            <a:r>
              <a:rPr lang="en-US" dirty="0"/>
              <a:t> learning curve e </a:t>
            </a:r>
            <a:r>
              <a:rPr lang="en-US" dirty="0" err="1"/>
              <a:t>percebemos</a:t>
            </a:r>
            <a:r>
              <a:rPr lang="en-US" dirty="0"/>
              <a:t> que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overfitting </a:t>
            </a:r>
            <a:r>
              <a:rPr lang="en-US" dirty="0" err="1"/>
              <a:t>nem</a:t>
            </a:r>
            <a:r>
              <a:rPr lang="en-US" dirty="0"/>
              <a:t> underfitting, pois o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e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estao</a:t>
            </a:r>
            <a:r>
              <a:rPr lang="en-US" dirty="0"/>
              <a:t> </a:t>
            </a:r>
            <a:r>
              <a:rPr lang="en-US" dirty="0" err="1"/>
              <a:t>simetricos</a:t>
            </a:r>
            <a:endParaRPr lang="pt-PT" dirty="0" err="1"/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13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1561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70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8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85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8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19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78163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6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48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06014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00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9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2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1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0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44953DF-E517-A65A-8344-7C4C01DEF8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562" r="-2" b="13379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DADOS E APRENDIZAGEM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89102"/>
            <a:ext cx="8915399" cy="739422"/>
          </a:xfrm>
        </p:spPr>
        <p:txBody>
          <a:bodyPr rtlCol="0">
            <a:normAutofit/>
          </a:bodyPr>
          <a:lstStyle/>
          <a:p>
            <a:r>
              <a:rPr lang="pt-PT" dirty="0"/>
              <a:t>Grupo 1 – Checkpoint 1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56B45-7953-11F2-1333-1A1FBCA5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358" y="442139"/>
            <a:ext cx="6511956" cy="814592"/>
          </a:xfrm>
        </p:spPr>
        <p:txBody>
          <a:bodyPr/>
          <a:lstStyle/>
          <a:p>
            <a:pPr algn="ctr"/>
            <a:r>
              <a:rPr lang="pt-PT" dirty="0"/>
              <a:t>IMPLEMENTED FUNCTIONS</a:t>
            </a:r>
            <a:endParaRPr lang="pt-PT"/>
          </a:p>
        </p:txBody>
      </p:sp>
      <p:pic>
        <p:nvPicPr>
          <p:cNvPr id="6" name="Marcador de Posição de Conteúdo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1B9F0CE3-1E53-B4DF-8385-DF51132D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22" y="1558848"/>
            <a:ext cx="4383633" cy="2015605"/>
          </a:xfrm>
        </p:spPr>
      </p:pic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5E3E9DC-4171-EBC9-E799-76F95562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49" y="3140722"/>
            <a:ext cx="6109648" cy="28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582" y="499005"/>
            <a:ext cx="8911687" cy="689488"/>
          </a:xfrm>
        </p:spPr>
        <p:txBody>
          <a:bodyPr rtlCol="0">
            <a:normAutofit/>
          </a:bodyPr>
          <a:lstStyle/>
          <a:p>
            <a:pPr algn="ctr"/>
            <a:r>
              <a:rPr lang="pt-PT" dirty="0">
                <a:solidFill>
                  <a:srgbClr val="000000"/>
                </a:solidFill>
                <a:ea typeface="+mj-lt"/>
                <a:cs typeface="+mj-lt"/>
              </a:rPr>
              <a:t>DECISION TREE</a:t>
            </a:r>
            <a:endParaRPr lang="pt-PT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0483CD-F4BB-E133-B6B9-044874330261}"/>
              </a:ext>
            </a:extLst>
          </p:cNvPr>
          <p:cNvSpPr txBox="1"/>
          <p:nvPr/>
        </p:nvSpPr>
        <p:spPr>
          <a:xfrm>
            <a:off x="2939954" y="1785582"/>
            <a:ext cx="6363268" cy="1020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aseline="0" dirty="0" err="1">
                <a:latin typeface="Century Gothic"/>
              </a:rPr>
              <a:t>clf</a:t>
            </a:r>
            <a:r>
              <a:rPr lang="en-US" sz="1400" baseline="0" dirty="0">
                <a:latin typeface="Century Gothic"/>
              </a:rPr>
              <a:t> = </a:t>
            </a:r>
            <a:r>
              <a:rPr lang="en-US" sz="1400" baseline="0" dirty="0" err="1">
                <a:latin typeface="Century Gothic"/>
              </a:rPr>
              <a:t>DecisionTreeRegressor</a:t>
            </a:r>
            <a:r>
              <a:rPr lang="en-US" sz="1400" baseline="0" dirty="0">
                <a:latin typeface="Century Gothic"/>
              </a:rPr>
              <a:t>(</a:t>
            </a:r>
            <a:r>
              <a:rPr lang="en-US" sz="1400" baseline="0" dirty="0" err="1">
                <a:latin typeface="Century Gothic"/>
              </a:rPr>
              <a:t>max_depth</a:t>
            </a:r>
            <a:r>
              <a:rPr lang="en-US" sz="1400" baseline="0" dirty="0">
                <a:latin typeface="Century Gothic"/>
              </a:rPr>
              <a:t>=3,</a:t>
            </a:r>
            <a:r>
              <a:rPr lang="en-US" sz="1400" dirty="0">
                <a:latin typeface="Century Gothic"/>
              </a:rPr>
              <a:t> </a:t>
            </a:r>
            <a:r>
              <a:rPr lang="en-US" sz="1400" baseline="0" dirty="0" err="1">
                <a:latin typeface="Century Gothic"/>
              </a:rPr>
              <a:t>random_state</a:t>
            </a:r>
            <a:r>
              <a:rPr lang="en-US" sz="1400" dirty="0">
                <a:latin typeface="Century Gothic"/>
              </a:rPr>
              <a:t> </a:t>
            </a:r>
            <a:r>
              <a:rPr lang="en-US" sz="1400" baseline="0" dirty="0">
                <a:latin typeface="Century Gothic"/>
              </a:rPr>
              <a:t>=</a:t>
            </a:r>
            <a:r>
              <a:rPr lang="en-US" sz="1400" dirty="0">
                <a:latin typeface="Century Gothic"/>
              </a:rPr>
              <a:t> </a:t>
            </a:r>
            <a:r>
              <a:rPr lang="en-US" sz="1400" baseline="0" dirty="0">
                <a:latin typeface="Century Gothic"/>
              </a:rPr>
              <a:t>2021)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sz="1400" dirty="0" err="1">
                <a:ea typeface="+mn-lt"/>
                <a:cs typeface="+mn-lt"/>
              </a:rPr>
              <a:t>clf.fit</a:t>
            </a:r>
            <a:r>
              <a:rPr lang="pt-PT" sz="1400" dirty="0">
                <a:ea typeface="+mn-lt"/>
                <a:cs typeface="+mn-lt"/>
              </a:rPr>
              <a:t>(</a:t>
            </a:r>
            <a:r>
              <a:rPr lang="pt-PT" sz="1400" dirty="0" err="1">
                <a:ea typeface="+mn-lt"/>
                <a:cs typeface="+mn-lt"/>
              </a:rPr>
              <a:t>X_train</a:t>
            </a:r>
            <a:r>
              <a:rPr lang="pt-PT" sz="1400" dirty="0">
                <a:ea typeface="+mn-lt"/>
                <a:cs typeface="+mn-lt"/>
              </a:rPr>
              <a:t>, </a:t>
            </a:r>
            <a:r>
              <a:rPr lang="pt-PT" sz="1400" dirty="0" err="1">
                <a:ea typeface="+mn-lt"/>
                <a:cs typeface="+mn-lt"/>
              </a:rPr>
              <a:t>y_train</a:t>
            </a:r>
            <a:r>
              <a:rPr lang="pt-PT" sz="1400" dirty="0">
                <a:ea typeface="+mn-lt"/>
                <a:cs typeface="+mn-lt"/>
              </a:rPr>
              <a:t>)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pt-PT" sz="1400" err="1">
                <a:ea typeface="+mn-lt"/>
                <a:cs typeface="+mn-lt"/>
              </a:rPr>
              <a:t>y_pred</a:t>
            </a:r>
            <a:r>
              <a:rPr lang="pt-PT" sz="1400" dirty="0">
                <a:ea typeface="+mn-lt"/>
                <a:cs typeface="+mn-lt"/>
              </a:rPr>
              <a:t> = </a:t>
            </a:r>
            <a:r>
              <a:rPr lang="pt-PT" sz="1400" err="1">
                <a:ea typeface="+mn-lt"/>
                <a:cs typeface="+mn-lt"/>
              </a:rPr>
              <a:t>clf.predict</a:t>
            </a:r>
            <a:r>
              <a:rPr lang="pt-PT" sz="1400" dirty="0">
                <a:ea typeface="+mn-lt"/>
                <a:cs typeface="+mn-lt"/>
              </a:rPr>
              <a:t>(</a:t>
            </a:r>
            <a:r>
              <a:rPr lang="pt-PT" sz="1400" err="1">
                <a:ea typeface="+mn-lt"/>
                <a:cs typeface="+mn-lt"/>
              </a:rPr>
              <a:t>X_test</a:t>
            </a:r>
            <a:r>
              <a:rPr lang="pt-PT" sz="1400" dirty="0">
                <a:ea typeface="+mn-lt"/>
                <a:cs typeface="+mn-lt"/>
              </a:rPr>
              <a:t>)</a:t>
            </a:r>
            <a:endParaRPr lang="en-US" sz="1400" dirty="0"/>
          </a:p>
        </p:txBody>
      </p:sp>
      <p:pic>
        <p:nvPicPr>
          <p:cNvPr id="10" name="Imagem 9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7869AC6C-E594-86D7-3E12-E3992EB4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3614336"/>
            <a:ext cx="3311676" cy="11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70" y="214677"/>
            <a:ext cx="8911687" cy="712234"/>
          </a:xfrm>
        </p:spPr>
        <p:txBody>
          <a:bodyPr rtlCol="0"/>
          <a:lstStyle/>
          <a:p>
            <a:pPr algn="ctr"/>
            <a:r>
              <a:rPr lang="pt-PT" dirty="0"/>
              <a:t>LINEAR REGRESSION</a:t>
            </a:r>
          </a:p>
        </p:txBody>
      </p:sp>
      <p:pic>
        <p:nvPicPr>
          <p:cNvPr id="6" name="Imagem 5" descr="Uma imagem com captura de ecrã, texto, Saturação de cores, Gráfico&#10;&#10;Descrição gerada automaticamente">
            <a:extLst>
              <a:ext uri="{FF2B5EF4-FFF2-40B4-BE49-F238E27FC236}">
                <a16:creationId xmlns:a16="http://schemas.microsoft.com/office/drawing/2014/main" id="{FF767C1B-5B8F-E89A-2AD6-B78E4A50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 t="2968" r="3130" b="5023"/>
          <a:stretch/>
        </p:blipFill>
        <p:spPr>
          <a:xfrm>
            <a:off x="6348344" y="3679669"/>
            <a:ext cx="4121136" cy="30242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CB8575-9D3F-53D4-A528-8B753CDBE0CC}"/>
              </a:ext>
            </a:extLst>
          </p:cNvPr>
          <p:cNvSpPr txBox="1"/>
          <p:nvPr/>
        </p:nvSpPr>
        <p:spPr>
          <a:xfrm>
            <a:off x="4310591" y="2732481"/>
            <a:ext cx="7779221" cy="888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err="1">
                <a:ea typeface="+mn-lt"/>
                <a:cs typeface="+mn-lt"/>
              </a:rPr>
              <a:t>plt.plot</a:t>
            </a:r>
            <a:r>
              <a:rPr lang="pt-PT" sz="1200" dirty="0">
                <a:ea typeface="+mn-lt"/>
                <a:cs typeface="+mn-lt"/>
              </a:rPr>
              <a:t>(</a:t>
            </a:r>
            <a:r>
              <a:rPr lang="pt-PT" sz="1200" dirty="0" err="1">
                <a:ea typeface="+mn-lt"/>
                <a:cs typeface="+mn-lt"/>
              </a:rPr>
              <a:t>X_train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y_train</a:t>
            </a:r>
            <a:r>
              <a:rPr lang="pt-PT" sz="1200" dirty="0">
                <a:ea typeface="+mn-lt"/>
                <a:cs typeface="+mn-lt"/>
              </a:rPr>
              <a:t>, color='</a:t>
            </a:r>
            <a:r>
              <a:rPr lang="pt-PT" sz="1200" dirty="0" err="1">
                <a:ea typeface="+mn-lt"/>
                <a:cs typeface="+mn-lt"/>
              </a:rPr>
              <a:t>blue</a:t>
            </a:r>
            <a:r>
              <a:rPr lang="pt-PT" sz="1200" dirty="0">
                <a:ea typeface="+mn-lt"/>
                <a:cs typeface="+mn-lt"/>
              </a:rPr>
              <a:t>', </a:t>
            </a:r>
            <a:r>
              <a:rPr lang="pt-PT" sz="1200" dirty="0" err="1">
                <a:ea typeface="+mn-lt"/>
                <a:cs typeface="+mn-lt"/>
              </a:rPr>
              <a:t>marker</a:t>
            </a:r>
            <a:r>
              <a:rPr lang="pt-PT" sz="1200" dirty="0">
                <a:ea typeface="+mn-lt"/>
                <a:cs typeface="+mn-lt"/>
              </a:rPr>
              <a:t>='o', </a:t>
            </a:r>
            <a:r>
              <a:rPr lang="pt-PT" sz="1200" dirty="0" err="1">
                <a:ea typeface="+mn-lt"/>
                <a:cs typeface="+mn-lt"/>
              </a:rPr>
              <a:t>linestyle</a:t>
            </a:r>
            <a:r>
              <a:rPr lang="pt-PT" sz="1200" dirty="0">
                <a:ea typeface="+mn-lt"/>
                <a:cs typeface="+mn-lt"/>
              </a:rPr>
              <a:t>='</a:t>
            </a:r>
            <a:r>
              <a:rPr lang="pt-PT" sz="1200" dirty="0" err="1">
                <a:ea typeface="+mn-lt"/>
                <a:cs typeface="+mn-lt"/>
              </a:rPr>
              <a:t>None</a:t>
            </a:r>
            <a:r>
              <a:rPr lang="pt-PT" sz="1200" dirty="0">
                <a:ea typeface="+mn-lt"/>
                <a:cs typeface="+mn-lt"/>
              </a:rPr>
              <a:t>', </a:t>
            </a:r>
            <a:r>
              <a:rPr lang="pt-PT" sz="1200" dirty="0" err="1">
                <a:ea typeface="+mn-lt"/>
                <a:cs typeface="+mn-lt"/>
              </a:rPr>
              <a:t>label</a:t>
            </a:r>
            <a:r>
              <a:rPr lang="pt-PT" sz="1200" dirty="0">
                <a:ea typeface="+mn-lt"/>
                <a:cs typeface="+mn-lt"/>
              </a:rPr>
              <a:t>='Training Data')</a:t>
            </a:r>
            <a:endParaRPr lang="pt-PT" sz="1200"/>
          </a:p>
          <a:p>
            <a:pPr>
              <a:lnSpc>
                <a:spcPct val="150000"/>
              </a:lnSpc>
            </a:pPr>
            <a:r>
              <a:rPr lang="pt-PT" sz="1200" dirty="0" err="1">
                <a:ea typeface="+mn-lt"/>
                <a:cs typeface="+mn-lt"/>
              </a:rPr>
              <a:t>plt.plot</a:t>
            </a:r>
            <a:r>
              <a:rPr lang="pt-PT" sz="1200" dirty="0">
                <a:ea typeface="+mn-lt"/>
                <a:cs typeface="+mn-lt"/>
              </a:rPr>
              <a:t>(</a:t>
            </a:r>
            <a:r>
              <a:rPr lang="pt-PT" sz="1200" dirty="0" err="1">
                <a:ea typeface="+mn-lt"/>
                <a:cs typeface="+mn-lt"/>
              </a:rPr>
              <a:t>X_test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regr.predict</a:t>
            </a:r>
            <a:r>
              <a:rPr lang="pt-PT" sz="1200" dirty="0">
                <a:ea typeface="+mn-lt"/>
                <a:cs typeface="+mn-lt"/>
              </a:rPr>
              <a:t>(</a:t>
            </a:r>
            <a:r>
              <a:rPr lang="pt-PT" sz="1200" dirty="0" err="1">
                <a:ea typeface="+mn-lt"/>
                <a:cs typeface="+mn-lt"/>
              </a:rPr>
              <a:t>X_test</a:t>
            </a:r>
            <a:r>
              <a:rPr lang="pt-PT" sz="1200" dirty="0">
                <a:ea typeface="+mn-lt"/>
                <a:cs typeface="+mn-lt"/>
              </a:rPr>
              <a:t>), color='</a:t>
            </a:r>
            <a:r>
              <a:rPr lang="pt-PT" sz="1200" dirty="0" err="1">
                <a:ea typeface="+mn-lt"/>
                <a:cs typeface="+mn-lt"/>
              </a:rPr>
              <a:t>purple</a:t>
            </a:r>
            <a:r>
              <a:rPr lang="pt-PT" sz="1200" dirty="0">
                <a:ea typeface="+mn-lt"/>
                <a:cs typeface="+mn-lt"/>
              </a:rPr>
              <a:t>', </a:t>
            </a:r>
            <a:r>
              <a:rPr lang="pt-PT" sz="1200" dirty="0" err="1">
                <a:ea typeface="+mn-lt"/>
                <a:cs typeface="+mn-lt"/>
              </a:rPr>
              <a:t>marker</a:t>
            </a:r>
            <a:r>
              <a:rPr lang="pt-PT" sz="1200" dirty="0">
                <a:ea typeface="+mn-lt"/>
                <a:cs typeface="+mn-lt"/>
              </a:rPr>
              <a:t>='o', </a:t>
            </a:r>
            <a:r>
              <a:rPr lang="pt-PT" sz="1200" dirty="0" err="1">
                <a:ea typeface="+mn-lt"/>
                <a:cs typeface="+mn-lt"/>
              </a:rPr>
              <a:t>linestyle</a:t>
            </a:r>
            <a:r>
              <a:rPr lang="pt-PT" sz="1200" dirty="0">
                <a:ea typeface="+mn-lt"/>
                <a:cs typeface="+mn-lt"/>
              </a:rPr>
              <a:t>='</a:t>
            </a:r>
            <a:r>
              <a:rPr lang="pt-PT" sz="1200" dirty="0" err="1">
                <a:ea typeface="+mn-lt"/>
                <a:cs typeface="+mn-lt"/>
              </a:rPr>
              <a:t>None</a:t>
            </a:r>
            <a:r>
              <a:rPr lang="pt-PT" sz="1200" dirty="0">
                <a:ea typeface="+mn-lt"/>
                <a:cs typeface="+mn-lt"/>
              </a:rPr>
              <a:t>', </a:t>
            </a:r>
            <a:r>
              <a:rPr lang="pt-PT" sz="1200" dirty="0" err="1">
                <a:ea typeface="+mn-lt"/>
                <a:cs typeface="+mn-lt"/>
              </a:rPr>
              <a:t>label</a:t>
            </a:r>
            <a:r>
              <a:rPr lang="pt-PT" sz="1200" dirty="0">
                <a:ea typeface="+mn-lt"/>
                <a:cs typeface="+mn-lt"/>
              </a:rPr>
              <a:t>='</a:t>
            </a:r>
            <a:r>
              <a:rPr lang="pt-PT" sz="1200" dirty="0" err="1">
                <a:ea typeface="+mn-lt"/>
                <a:cs typeface="+mn-lt"/>
              </a:rPr>
              <a:t>Test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Predictions</a:t>
            </a:r>
            <a:r>
              <a:rPr lang="pt-PT" sz="1200" dirty="0">
                <a:ea typeface="+mn-lt"/>
                <a:cs typeface="+mn-lt"/>
              </a:rPr>
              <a:t>')</a:t>
            </a:r>
            <a:endParaRPr lang="pt-PT" sz="1200"/>
          </a:p>
          <a:p>
            <a:pPr algn="l">
              <a:lnSpc>
                <a:spcPct val="150000"/>
              </a:lnSpc>
            </a:pPr>
            <a:r>
              <a:rPr lang="pt-PT" sz="1200" err="1">
                <a:ea typeface="+mn-lt"/>
                <a:cs typeface="+mn-lt"/>
              </a:rPr>
              <a:t>plt.show</a:t>
            </a:r>
            <a:r>
              <a:rPr lang="pt-PT" sz="1200" dirty="0">
                <a:ea typeface="+mn-lt"/>
                <a:cs typeface="+mn-lt"/>
              </a:rPr>
              <a:t>()</a:t>
            </a:r>
            <a:endParaRPr lang="pt-PT" sz="1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4FFEE9-E93B-9B72-4E8F-B186F9545226}"/>
              </a:ext>
            </a:extLst>
          </p:cNvPr>
          <p:cNvSpPr txBox="1"/>
          <p:nvPr/>
        </p:nvSpPr>
        <p:spPr>
          <a:xfrm>
            <a:off x="788778" y="1418609"/>
            <a:ext cx="3937207" cy="1020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err="1"/>
              <a:t>regr</a:t>
            </a:r>
            <a:r>
              <a:rPr lang="en-US" sz="1400" dirty="0"/>
              <a:t> = </a:t>
            </a:r>
            <a:r>
              <a:rPr lang="en-US" sz="1400" err="1"/>
              <a:t>linear_model.LinearRegression</a:t>
            </a:r>
            <a:r>
              <a:rPr lang="en-US" sz="1400" dirty="0"/>
              <a:t>()</a:t>
            </a:r>
            <a:endParaRPr lang="pt-PT" sz="1400"/>
          </a:p>
          <a:p>
            <a:pPr>
              <a:lnSpc>
                <a:spcPct val="150000"/>
              </a:lnSpc>
            </a:pPr>
            <a:r>
              <a:rPr lang="en-US" sz="1400" dirty="0" err="1"/>
              <a:t>regr.fit</a:t>
            </a:r>
            <a:r>
              <a:rPr lang="en-US" sz="1400" dirty="0"/>
              <a:t>(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ea typeface="+mn-lt"/>
                <a:cs typeface="+mn-lt"/>
              </a:rPr>
              <a:t>y_pred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regr.predict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X_test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9" name="Imagem 8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269AE31-359A-5885-AEFB-B9C49B145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89" y="4619693"/>
            <a:ext cx="3420534" cy="11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E50DCC1-00BA-DE50-27D1-4E784A02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Overfitting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test in Linear Regression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231667-2FBC-CC47-E392-A557676A14DF}"/>
              </a:ext>
            </a:extLst>
          </p:cNvPr>
          <p:cNvSpPr txBox="1"/>
          <p:nvPr/>
        </p:nvSpPr>
        <p:spPr>
          <a:xfrm>
            <a:off x="5206519" y="966279"/>
            <a:ext cx="6379329" cy="77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66928">
              <a:lnSpc>
                <a:spcPct val="150000"/>
              </a:lnSpc>
              <a:spcAft>
                <a:spcPts val="600"/>
              </a:spcAft>
            </a:pPr>
            <a:r>
              <a:rPr lang="pt-PT" sz="1400" kern="1200" err="1">
                <a:latin typeface="+mn-lt"/>
                <a:ea typeface="+mn-lt"/>
                <a:cs typeface="+mn-lt"/>
              </a:rPr>
              <a:t>estimator</a:t>
            </a:r>
            <a:r>
              <a:rPr lang="pt-PT" sz="1400" kern="1200" dirty="0">
                <a:latin typeface="+mn-lt"/>
                <a:ea typeface="+mn-lt"/>
                <a:cs typeface="+mn-lt"/>
              </a:rPr>
              <a:t>=</a:t>
            </a:r>
            <a:r>
              <a:rPr lang="pt-PT" sz="1400" kern="1200" err="1">
                <a:latin typeface="+mn-lt"/>
                <a:ea typeface="+mn-lt"/>
                <a:cs typeface="+mn-lt"/>
              </a:rPr>
              <a:t>linear_model.LinearRegression</a:t>
            </a:r>
            <a:r>
              <a:rPr lang="pt-PT" sz="1400" kern="1200" dirty="0">
                <a:latin typeface="+mn-lt"/>
                <a:ea typeface="+mn-lt"/>
                <a:cs typeface="+mn-lt"/>
              </a:rPr>
              <a:t>()</a:t>
            </a:r>
            <a:r>
              <a:rPr lang="pt-PT" sz="1400" dirty="0">
                <a:ea typeface="+mn-lt"/>
                <a:cs typeface="+mn-lt"/>
              </a:rPr>
              <a:t> </a:t>
            </a:r>
            <a:endParaRPr lang="pt-PT"/>
          </a:p>
          <a:p>
            <a:pPr defTabSz="566928">
              <a:lnSpc>
                <a:spcPct val="150000"/>
              </a:lnSpc>
              <a:spcAft>
                <a:spcPts val="600"/>
              </a:spcAft>
            </a:pPr>
            <a:r>
              <a:rPr lang="pt-PT" sz="1400" kern="1200" dirty="0" err="1">
                <a:latin typeface="+mn-lt"/>
                <a:ea typeface="+mn-lt"/>
                <a:cs typeface="+mn-lt"/>
              </a:rPr>
              <a:t>learning_curves</a:t>
            </a:r>
            <a:r>
              <a:rPr lang="pt-PT" sz="1400" kern="1200" dirty="0">
                <a:latin typeface="+mn-lt"/>
                <a:ea typeface="+mn-lt"/>
                <a:cs typeface="+mn-lt"/>
              </a:rPr>
              <a:t>(</a:t>
            </a:r>
            <a:r>
              <a:rPr lang="pt-PT" sz="1400" kern="1200" dirty="0" err="1">
                <a:latin typeface="+mn-lt"/>
                <a:ea typeface="+mn-lt"/>
                <a:cs typeface="+mn-lt"/>
              </a:rPr>
              <a:t>estimator</a:t>
            </a:r>
            <a:r>
              <a:rPr lang="pt-PT" sz="1400" kern="1200" dirty="0">
                <a:latin typeface="+mn-lt"/>
                <a:ea typeface="+mn-lt"/>
                <a:cs typeface="+mn-lt"/>
              </a:rPr>
              <a:t>, X, </a:t>
            </a:r>
            <a:r>
              <a:rPr lang="pt-PT" sz="1400" kern="1200" dirty="0" err="1">
                <a:latin typeface="+mn-lt"/>
                <a:ea typeface="+mn-lt"/>
                <a:cs typeface="+mn-lt"/>
              </a:rPr>
              <a:t>y,train_sizes</a:t>
            </a:r>
            <a:r>
              <a:rPr lang="pt-PT" sz="1400" kern="1200" dirty="0">
                <a:latin typeface="+mn-lt"/>
                <a:ea typeface="+mn-lt"/>
                <a:cs typeface="+mn-lt"/>
              </a:rPr>
              <a:t>=[</a:t>
            </a:r>
            <a:r>
              <a:rPr lang="pt-PT" sz="1400" dirty="0">
                <a:ea typeface="+mn-lt"/>
                <a:cs typeface="+mn-lt"/>
              </a:rPr>
              <a:t>10, 30, 50, 70, 90, 110</a:t>
            </a:r>
            <a:r>
              <a:rPr lang="pt-PT" sz="1400" kern="1200" dirty="0">
                <a:latin typeface="+mn-lt"/>
                <a:ea typeface="+mn-lt"/>
                <a:cs typeface="+mn-lt"/>
              </a:rPr>
              <a:t>], </a:t>
            </a:r>
            <a:r>
              <a:rPr lang="pt-PT" sz="1400" kern="1200" dirty="0" err="1">
                <a:latin typeface="+mn-lt"/>
                <a:ea typeface="+mn-lt"/>
                <a:cs typeface="+mn-lt"/>
              </a:rPr>
              <a:t>cv</a:t>
            </a:r>
            <a:r>
              <a:rPr lang="pt-PT" sz="1400" kern="1200" dirty="0">
                <a:latin typeface="+mn-lt"/>
                <a:ea typeface="+mn-lt"/>
                <a:cs typeface="+mn-lt"/>
              </a:rPr>
              <a:t>=5)</a:t>
            </a:r>
            <a:endParaRPr lang="pt-PT" sz="1400"/>
          </a:p>
        </p:txBody>
      </p:sp>
      <p:pic>
        <p:nvPicPr>
          <p:cNvPr id="19" name="Imagem 18" descr="Uma imagem com texto, captura de ecrã, ecrã, número&#10;&#10;Descrição gerada automaticamente">
            <a:extLst>
              <a:ext uri="{FF2B5EF4-FFF2-40B4-BE49-F238E27FC236}">
                <a16:creationId xmlns:a16="http://schemas.microsoft.com/office/drawing/2014/main" id="{735B896A-AB05-3B8B-F6B3-C9E771776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" t="1182" r="-274" b="236"/>
          <a:stretch/>
        </p:blipFill>
        <p:spPr>
          <a:xfrm>
            <a:off x="5861728" y="2225973"/>
            <a:ext cx="4981023" cy="41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582" y="464886"/>
            <a:ext cx="8911687" cy="712234"/>
          </a:xfrm>
        </p:spPr>
        <p:txBody>
          <a:bodyPr rtlCol="0">
            <a:normAutofit/>
          </a:bodyPr>
          <a:lstStyle/>
          <a:p>
            <a:pPr algn="ctr"/>
            <a:r>
              <a:rPr lang="pt-PT" dirty="0"/>
              <a:t>LINEAR REGRESSION </a:t>
            </a:r>
            <a:r>
              <a:rPr lang="pt-PT" dirty="0">
                <a:solidFill>
                  <a:srgbClr val="262626"/>
                </a:solidFill>
              </a:rPr>
              <a:t>WITH GRIDSEARCH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D25839-16CD-611B-89FA-7B1430418B83}"/>
              </a:ext>
            </a:extLst>
          </p:cNvPr>
          <p:cNvSpPr txBox="1"/>
          <p:nvPr/>
        </p:nvSpPr>
        <p:spPr>
          <a:xfrm>
            <a:off x="2002678" y="1953161"/>
            <a:ext cx="8188655" cy="1020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 err="1">
                <a:ea typeface="+mn-lt"/>
                <a:cs typeface="+mn-lt"/>
              </a:rPr>
              <a:t>param_grid_dt</a:t>
            </a:r>
            <a:r>
              <a:rPr lang="pt-PT" sz="1400" dirty="0">
                <a:ea typeface="+mn-lt"/>
                <a:cs typeface="+mn-lt"/>
              </a:rPr>
              <a:t> = { '</a:t>
            </a:r>
            <a:r>
              <a:rPr lang="pt-PT" sz="1400" dirty="0" err="1">
                <a:ea typeface="+mn-lt"/>
                <a:cs typeface="+mn-lt"/>
              </a:rPr>
              <a:t>fit_intercept</a:t>
            </a:r>
            <a:r>
              <a:rPr lang="pt-PT" sz="1400" dirty="0">
                <a:ea typeface="+mn-lt"/>
                <a:cs typeface="+mn-lt"/>
              </a:rPr>
              <a:t>': [</a:t>
            </a:r>
            <a:r>
              <a:rPr lang="pt-PT" sz="1400" dirty="0" err="1">
                <a:ea typeface="+mn-lt"/>
                <a:cs typeface="+mn-lt"/>
              </a:rPr>
              <a:t>True</a:t>
            </a:r>
            <a:r>
              <a:rPr lang="pt-PT" sz="1400" dirty="0">
                <a:ea typeface="+mn-lt"/>
                <a:cs typeface="+mn-lt"/>
              </a:rPr>
              <a:t>, False] }</a:t>
            </a:r>
            <a:endParaRPr lang="pt-PT"/>
          </a:p>
          <a:p>
            <a:pPr>
              <a:lnSpc>
                <a:spcPct val="150000"/>
              </a:lnSpc>
            </a:pPr>
            <a:r>
              <a:rPr lang="pt-PT" sz="1400" dirty="0" err="1">
                <a:ea typeface="+mn-lt"/>
                <a:cs typeface="+mn-lt"/>
              </a:rPr>
              <a:t>grid_search</a:t>
            </a:r>
            <a:r>
              <a:rPr lang="pt-PT" sz="1400" dirty="0">
                <a:ea typeface="+mn-lt"/>
                <a:cs typeface="+mn-lt"/>
              </a:rPr>
              <a:t> = </a:t>
            </a:r>
            <a:r>
              <a:rPr lang="pt-PT" sz="1400" dirty="0" err="1">
                <a:ea typeface="+mn-lt"/>
                <a:cs typeface="+mn-lt"/>
              </a:rPr>
              <a:t>GridSearchCV</a:t>
            </a:r>
            <a:r>
              <a:rPr lang="pt-PT" sz="1400" dirty="0">
                <a:ea typeface="+mn-lt"/>
                <a:cs typeface="+mn-lt"/>
              </a:rPr>
              <a:t>(</a:t>
            </a:r>
            <a:r>
              <a:rPr lang="pt-PT" sz="1400" dirty="0" err="1">
                <a:ea typeface="+mn-lt"/>
                <a:cs typeface="+mn-lt"/>
              </a:rPr>
              <a:t>regr</a:t>
            </a:r>
            <a:r>
              <a:rPr lang="pt-PT" sz="1400" dirty="0">
                <a:ea typeface="+mn-lt"/>
                <a:cs typeface="+mn-lt"/>
              </a:rPr>
              <a:t>, </a:t>
            </a:r>
            <a:r>
              <a:rPr lang="pt-PT" sz="1400" dirty="0" err="1">
                <a:ea typeface="+mn-lt"/>
                <a:cs typeface="+mn-lt"/>
              </a:rPr>
              <a:t>param_grid_dt</a:t>
            </a:r>
            <a:r>
              <a:rPr lang="pt-PT" sz="1400" dirty="0">
                <a:ea typeface="+mn-lt"/>
                <a:cs typeface="+mn-lt"/>
              </a:rPr>
              <a:t>, </a:t>
            </a:r>
            <a:r>
              <a:rPr lang="pt-PT" sz="1400" dirty="0" err="1">
                <a:ea typeface="+mn-lt"/>
                <a:cs typeface="+mn-lt"/>
              </a:rPr>
              <a:t>scoring</a:t>
            </a:r>
            <a:r>
              <a:rPr lang="pt-PT" sz="1400" dirty="0">
                <a:ea typeface="+mn-lt"/>
                <a:cs typeface="+mn-lt"/>
              </a:rPr>
              <a:t>='</a:t>
            </a:r>
            <a:r>
              <a:rPr lang="pt-PT" sz="1400" dirty="0" err="1">
                <a:ea typeface="+mn-lt"/>
                <a:cs typeface="+mn-lt"/>
              </a:rPr>
              <a:t>neg_mean_squared_error</a:t>
            </a:r>
            <a:r>
              <a:rPr lang="pt-PT" sz="1400" dirty="0">
                <a:ea typeface="+mn-lt"/>
                <a:cs typeface="+mn-lt"/>
              </a:rPr>
              <a:t>', </a:t>
            </a:r>
            <a:r>
              <a:rPr lang="pt-PT" sz="1400" dirty="0" err="1">
                <a:ea typeface="+mn-lt"/>
                <a:cs typeface="+mn-lt"/>
              </a:rPr>
              <a:t>cv</a:t>
            </a:r>
            <a:r>
              <a:rPr lang="pt-PT" sz="1400" dirty="0">
                <a:ea typeface="+mn-lt"/>
                <a:cs typeface="+mn-lt"/>
              </a:rPr>
              <a:t>=5)</a:t>
            </a:r>
          </a:p>
          <a:p>
            <a:pPr>
              <a:lnSpc>
                <a:spcPct val="150000"/>
              </a:lnSpc>
            </a:pPr>
            <a:r>
              <a:rPr lang="pt-PT" sz="1400" err="1">
                <a:ea typeface="+mn-lt"/>
                <a:cs typeface="+mn-lt"/>
              </a:rPr>
              <a:t>grid_search.fit</a:t>
            </a:r>
            <a:r>
              <a:rPr lang="pt-PT" sz="1400" dirty="0">
                <a:ea typeface="+mn-lt"/>
                <a:cs typeface="+mn-lt"/>
              </a:rPr>
              <a:t>(</a:t>
            </a:r>
            <a:r>
              <a:rPr lang="pt-PT" sz="1400" err="1">
                <a:ea typeface="+mn-lt"/>
                <a:cs typeface="+mn-lt"/>
              </a:rPr>
              <a:t>X_train</a:t>
            </a:r>
            <a:r>
              <a:rPr lang="pt-PT" sz="1400" dirty="0">
                <a:ea typeface="+mn-lt"/>
                <a:cs typeface="+mn-lt"/>
              </a:rPr>
              <a:t>, </a:t>
            </a:r>
            <a:r>
              <a:rPr lang="pt-PT" sz="1400" err="1">
                <a:ea typeface="+mn-lt"/>
                <a:cs typeface="+mn-lt"/>
              </a:rPr>
              <a:t>y_train</a:t>
            </a:r>
            <a:r>
              <a:rPr lang="pt-PT" sz="1400" dirty="0">
                <a:ea typeface="+mn-lt"/>
                <a:cs typeface="+mn-lt"/>
              </a:rPr>
              <a:t>)</a:t>
            </a:r>
            <a:endParaRPr lang="pt-PT" dirty="0">
              <a:ea typeface="+mn-lt"/>
              <a:cs typeface="+mn-lt"/>
            </a:endParaRPr>
          </a:p>
        </p:txBody>
      </p:sp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8C65DB86-EE65-D026-3041-8864B0F0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105" y="3845059"/>
            <a:ext cx="5188423" cy="7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3819A-A1D9-55BD-7296-828C84F4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58" y="347019"/>
            <a:ext cx="4270415" cy="805878"/>
          </a:xfrm>
        </p:spPr>
        <p:txBody>
          <a:bodyPr/>
          <a:lstStyle/>
          <a:p>
            <a:r>
              <a:rPr lang="pt-PT" dirty="0"/>
              <a:t>RANDOM FOREST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8DF3A8-6DAA-ADA7-AE4E-34BD0866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07" y="4113522"/>
            <a:ext cx="3668442" cy="12989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37841F-99F5-010A-AFF8-ACA7D11B4417}"/>
              </a:ext>
            </a:extLst>
          </p:cNvPr>
          <p:cNvSpPr txBox="1"/>
          <p:nvPr/>
        </p:nvSpPr>
        <p:spPr>
          <a:xfrm>
            <a:off x="1639508" y="1445566"/>
            <a:ext cx="667930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b="0" dirty="0" err="1">
                <a:effectLst/>
                <a:latin typeface="Consolas" panose="020B0609020204030204" pitchFamily="49" charset="0"/>
              </a:rPr>
              <a:t>rf</a:t>
            </a:r>
            <a:r>
              <a:rPr lang="pt-PT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pt-PT" sz="1400" b="0" dirty="0" err="1">
                <a:effectLst/>
                <a:latin typeface="Consolas" panose="020B0609020204030204" pitchFamily="49" charset="0"/>
              </a:rPr>
              <a:t>RandomForestRegressor</a:t>
            </a:r>
            <a:r>
              <a:rPr lang="pt-PT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pt-PT" sz="1400" b="0" dirty="0">
                <a:effectLst/>
                <a:latin typeface="Consolas" panose="020B0609020204030204" pitchFamily="49" charset="0"/>
              </a:rPr>
              <a:t> = 1000, </a:t>
            </a:r>
            <a:r>
              <a:rPr lang="pt-PT" sz="1400" b="0" dirty="0" err="1">
                <a:effectLst/>
                <a:latin typeface="Consolas" panose="020B0609020204030204" pitchFamily="49" charset="0"/>
              </a:rPr>
              <a:t>random_state</a:t>
            </a:r>
            <a:r>
              <a:rPr lang="pt-PT" sz="1400" b="0" dirty="0">
                <a:effectLst/>
                <a:latin typeface="Consolas" panose="020B0609020204030204" pitchFamily="49" charset="0"/>
              </a:rPr>
              <a:t> = 42)</a:t>
            </a:r>
          </a:p>
          <a:p>
            <a:r>
              <a:rPr lang="pt-PT" sz="1400" b="0" dirty="0" err="1">
                <a:effectLst/>
                <a:latin typeface="Consolas" panose="020B0609020204030204" pitchFamily="49" charset="0"/>
              </a:rPr>
              <a:t>rf.fit</a:t>
            </a:r>
            <a:r>
              <a:rPr lang="pt-PT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effectLst/>
                <a:latin typeface="Consolas" panose="020B0609020204030204" pitchFamily="49" charset="0"/>
              </a:rPr>
              <a:t>train_features</a:t>
            </a:r>
            <a:r>
              <a:rPr lang="pt-PT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pt-PT" sz="1400" b="0" dirty="0" err="1">
                <a:effectLst/>
                <a:latin typeface="Consolas" panose="020B0609020204030204" pitchFamily="49" charset="0"/>
              </a:rPr>
              <a:t>train_labels</a:t>
            </a:r>
            <a:r>
              <a:rPr lang="pt-PT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974877-456B-A237-F64D-7B1E764BA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52" y="2255994"/>
            <a:ext cx="4460866" cy="38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6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E50DCC1-00BA-DE50-27D1-4E784A02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Overfitting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test in Random Forest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231667-2FBC-CC47-E392-A557676A14DF}"/>
              </a:ext>
            </a:extLst>
          </p:cNvPr>
          <p:cNvSpPr txBox="1"/>
          <p:nvPr/>
        </p:nvSpPr>
        <p:spPr>
          <a:xfrm>
            <a:off x="4595069" y="1050180"/>
            <a:ext cx="7357833" cy="697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66928">
              <a:lnSpc>
                <a:spcPct val="150000"/>
              </a:lnSpc>
            </a:pPr>
            <a:r>
              <a:rPr lang="pt-PT" sz="1400" dirty="0" err="1">
                <a:ea typeface="+mn-lt"/>
                <a:cs typeface="+mn-lt"/>
              </a:rPr>
              <a:t>rfOF</a:t>
            </a:r>
            <a:r>
              <a:rPr lang="pt-PT" sz="1400" dirty="0">
                <a:ea typeface="+mn-lt"/>
                <a:cs typeface="+mn-lt"/>
              </a:rPr>
              <a:t> = </a:t>
            </a:r>
            <a:r>
              <a:rPr lang="pt-PT" sz="1400" dirty="0" err="1">
                <a:ea typeface="+mn-lt"/>
                <a:cs typeface="+mn-lt"/>
              </a:rPr>
              <a:t>RandomForestRegressor</a:t>
            </a:r>
            <a:r>
              <a:rPr lang="pt-PT" sz="1400" dirty="0">
                <a:ea typeface="+mn-lt"/>
                <a:cs typeface="+mn-lt"/>
              </a:rPr>
              <a:t>(</a:t>
            </a:r>
            <a:r>
              <a:rPr lang="pt-PT" sz="1400" dirty="0" err="1">
                <a:ea typeface="+mn-lt"/>
                <a:cs typeface="+mn-lt"/>
              </a:rPr>
              <a:t>n_estimators</a:t>
            </a:r>
            <a:r>
              <a:rPr lang="pt-PT" sz="1400" dirty="0">
                <a:ea typeface="+mn-lt"/>
                <a:cs typeface="+mn-lt"/>
              </a:rPr>
              <a:t> </a:t>
            </a:r>
            <a:r>
              <a:rPr lang="pt-PT" sz="1400" kern="1200" dirty="0">
                <a:ea typeface="+mn-lt"/>
                <a:cs typeface="+mn-lt"/>
              </a:rPr>
              <a:t>=</a:t>
            </a:r>
            <a:r>
              <a:rPr lang="pt-PT" sz="1400" dirty="0">
                <a:ea typeface="+mn-lt"/>
                <a:cs typeface="+mn-lt"/>
              </a:rPr>
              <a:t> 1000, </a:t>
            </a:r>
            <a:r>
              <a:rPr lang="pt-PT" sz="1400" dirty="0" err="1">
                <a:ea typeface="+mn-lt"/>
                <a:cs typeface="+mn-lt"/>
              </a:rPr>
              <a:t>random</a:t>
            </a:r>
            <a:r>
              <a:rPr lang="pt-PT" sz="1400" kern="1200" dirty="0" err="1">
                <a:ea typeface="+mn-lt"/>
                <a:cs typeface="+mn-lt"/>
              </a:rPr>
              <a:t>_</a:t>
            </a:r>
            <a:r>
              <a:rPr lang="pt-PT" sz="1400" dirty="0" err="1">
                <a:ea typeface="+mn-lt"/>
                <a:cs typeface="+mn-lt"/>
              </a:rPr>
              <a:t>state</a:t>
            </a:r>
            <a:r>
              <a:rPr lang="pt-PT" sz="1400" dirty="0">
                <a:ea typeface="+mn-lt"/>
                <a:cs typeface="+mn-lt"/>
              </a:rPr>
              <a:t> = 42)</a:t>
            </a:r>
            <a:endParaRPr lang="pt-PT" sz="1400" dirty="0"/>
          </a:p>
          <a:p>
            <a:pPr defTabSz="566928">
              <a:lnSpc>
                <a:spcPct val="150000"/>
              </a:lnSpc>
              <a:spcAft>
                <a:spcPts val="600"/>
              </a:spcAft>
            </a:pPr>
            <a:r>
              <a:rPr lang="pt-PT" sz="1400" kern="1200" dirty="0" err="1">
                <a:ea typeface="+mn-lt"/>
                <a:cs typeface="+mn-lt"/>
              </a:rPr>
              <a:t>learning_curves</a:t>
            </a:r>
            <a:r>
              <a:rPr lang="pt-PT" sz="1400" kern="1200" dirty="0">
                <a:ea typeface="+mn-lt"/>
                <a:cs typeface="+mn-lt"/>
              </a:rPr>
              <a:t>(</a:t>
            </a:r>
            <a:r>
              <a:rPr lang="pt-PT" sz="1400" dirty="0" err="1">
                <a:ea typeface="+mn-lt"/>
                <a:cs typeface="+mn-lt"/>
              </a:rPr>
              <a:t>rfOF</a:t>
            </a:r>
            <a:r>
              <a:rPr lang="pt-PT" sz="1400" kern="1200" dirty="0">
                <a:ea typeface="+mn-lt"/>
                <a:cs typeface="+mn-lt"/>
              </a:rPr>
              <a:t>, </a:t>
            </a:r>
            <a:r>
              <a:rPr lang="pt-PT" sz="1400" dirty="0" err="1">
                <a:ea typeface="+mn-lt"/>
                <a:cs typeface="+mn-lt"/>
              </a:rPr>
              <a:t>randomForest</a:t>
            </a:r>
            <a:r>
              <a:rPr lang="pt-PT" sz="1400" kern="1200" dirty="0" err="1">
                <a:ea typeface="+mn-lt"/>
                <a:cs typeface="+mn-lt"/>
              </a:rPr>
              <a:t>,</a:t>
            </a:r>
            <a:r>
              <a:rPr lang="pt-PT" sz="1400" dirty="0" err="1">
                <a:ea typeface="+mn-lt"/>
                <a:cs typeface="+mn-lt"/>
              </a:rPr>
              <a:t>labels</a:t>
            </a:r>
            <a:r>
              <a:rPr lang="pt-PT" sz="1400" kern="1200" dirty="0">
                <a:ea typeface="+mn-lt"/>
                <a:cs typeface="+mn-lt"/>
              </a:rPr>
              <a:t>,</a:t>
            </a:r>
            <a:r>
              <a:rPr lang="pt-PT" sz="1400" dirty="0">
                <a:ea typeface="+mn-lt"/>
                <a:cs typeface="+mn-lt"/>
              </a:rPr>
              <a:t> </a:t>
            </a:r>
            <a:r>
              <a:rPr lang="pt-PT" sz="1400" kern="1200" dirty="0" err="1">
                <a:ea typeface="+mn-lt"/>
                <a:cs typeface="+mn-lt"/>
              </a:rPr>
              <a:t>train_sizes</a:t>
            </a:r>
            <a:r>
              <a:rPr lang="pt-PT" sz="1400" kern="1200" dirty="0">
                <a:ea typeface="+mn-lt"/>
                <a:cs typeface="+mn-lt"/>
              </a:rPr>
              <a:t>=[</a:t>
            </a:r>
            <a:r>
              <a:rPr lang="pt-PT" sz="1400" dirty="0">
                <a:ea typeface="+mn-lt"/>
                <a:cs typeface="+mn-lt"/>
              </a:rPr>
              <a:t>10, 30, 50, 70, 90, 110</a:t>
            </a:r>
            <a:r>
              <a:rPr lang="pt-PT" sz="1400" kern="1200" dirty="0">
                <a:ea typeface="+mn-lt"/>
                <a:cs typeface="+mn-lt"/>
              </a:rPr>
              <a:t>], </a:t>
            </a:r>
            <a:r>
              <a:rPr lang="pt-PT" sz="1400" kern="1200" dirty="0" err="1">
                <a:ea typeface="+mn-lt"/>
                <a:cs typeface="+mn-lt"/>
              </a:rPr>
              <a:t>cv</a:t>
            </a:r>
            <a:r>
              <a:rPr lang="pt-PT" sz="1400" kern="1200" dirty="0">
                <a:ea typeface="+mn-lt"/>
                <a:cs typeface="+mn-lt"/>
              </a:rPr>
              <a:t>=5)</a:t>
            </a:r>
            <a:endParaRPr lang="pt-PT" sz="1400" dirty="0">
              <a:ea typeface="+mn-lt"/>
              <a:cs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6C0023-5F85-C5BF-7285-8A7F7982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325" y="2116662"/>
            <a:ext cx="5243320" cy="41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0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1416444" cy="6638625"/>
            <a:chOff x="2487613" y="285750"/>
            <a:chExt cx="1206501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9" name="Group 3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3" y="-786"/>
            <a:ext cx="1410174" cy="6854040"/>
            <a:chOff x="6627813" y="194833"/>
            <a:chExt cx="1168401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0" name="Rectangle 4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48" name="Rectangle 5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810" y="374859"/>
            <a:ext cx="5122652" cy="679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NEURAL NETWORK</a:t>
            </a:r>
            <a:endParaRPr lang="pt-PT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3FF19C-921F-8F58-A1C1-7F1621F00B47}"/>
              </a:ext>
            </a:extLst>
          </p:cNvPr>
          <p:cNvSpPr txBox="1"/>
          <p:nvPr/>
        </p:nvSpPr>
        <p:spPr>
          <a:xfrm>
            <a:off x="785702" y="2531660"/>
            <a:ext cx="4326534" cy="2439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defTabSz="4572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err="1"/>
              <a:t>plt</a:t>
            </a:r>
            <a:r>
              <a:rPr lang="en-US" b="1" err="1"/>
              <a:t>.</a:t>
            </a:r>
            <a:r>
              <a:rPr lang="en-US" err="1"/>
              <a:t>plot</a:t>
            </a:r>
            <a:r>
              <a:rPr lang="en-US" dirty="0"/>
              <a:t>(</a:t>
            </a:r>
            <a:r>
              <a:rPr lang="en-US" err="1"/>
              <a:t>best_mlp</a:t>
            </a:r>
            <a:r>
              <a:rPr lang="en-US" b="1" err="1"/>
              <a:t>.</a:t>
            </a:r>
            <a:r>
              <a:rPr lang="en-US" err="1"/>
              <a:t>history</a:t>
            </a:r>
            <a:r>
              <a:rPr lang="en-US" dirty="0"/>
              <a:t>_['loss'])</a:t>
            </a:r>
            <a:endParaRPr lang="pt-PT"/>
          </a:p>
          <a:p>
            <a:pPr defTabSz="457200">
              <a:lnSpc>
                <a:spcPct val="120000"/>
              </a:lnSpc>
              <a:spcBef>
                <a:spcPts val="1000"/>
              </a:spcBef>
            </a:pPr>
            <a:r>
              <a:rPr lang="en-US" err="1"/>
              <a:t>plt</a:t>
            </a:r>
            <a:r>
              <a:rPr lang="en-US" b="1" err="1"/>
              <a:t>.</a:t>
            </a:r>
            <a:r>
              <a:rPr lang="en-US" err="1"/>
              <a:t>plot</a:t>
            </a:r>
            <a:r>
              <a:rPr lang="en-US" dirty="0"/>
              <a:t>(</a:t>
            </a:r>
            <a:r>
              <a:rPr lang="en-US" err="1"/>
              <a:t>best_mlp</a:t>
            </a:r>
            <a:r>
              <a:rPr lang="en-US" b="1" err="1"/>
              <a:t>.</a:t>
            </a:r>
            <a:r>
              <a:rPr lang="en-US" err="1"/>
              <a:t>history</a:t>
            </a:r>
            <a:r>
              <a:rPr lang="en-US" dirty="0"/>
              <a:t>_['</a:t>
            </a:r>
            <a:r>
              <a:rPr lang="en-US" err="1"/>
              <a:t>val_loss</a:t>
            </a:r>
            <a:r>
              <a:rPr lang="en-US" dirty="0"/>
              <a:t>']) </a:t>
            </a:r>
            <a:endParaRPr lang="pt-PT"/>
          </a:p>
          <a:p>
            <a:pPr defTabSz="457200">
              <a:lnSpc>
                <a:spcPct val="120000"/>
              </a:lnSpc>
              <a:spcBef>
                <a:spcPts val="1000"/>
              </a:spcBef>
            </a:pPr>
            <a:r>
              <a:rPr lang="en-US" err="1"/>
              <a:t>plt</a:t>
            </a:r>
            <a:r>
              <a:rPr lang="en-US" b="1" err="1"/>
              <a:t>.</a:t>
            </a:r>
            <a:r>
              <a:rPr lang="en-US" err="1"/>
              <a:t>title</a:t>
            </a:r>
            <a:r>
              <a:rPr lang="en-US" dirty="0"/>
              <a:t>('model </a:t>
            </a:r>
            <a:r>
              <a:rPr lang="en-US" err="1"/>
              <a:t>perfomance</a:t>
            </a:r>
            <a:r>
              <a:rPr lang="en-US" dirty="0"/>
              <a:t>')</a:t>
            </a:r>
            <a:endParaRPr lang="pt-PT"/>
          </a:p>
          <a:p>
            <a:pPr defTabSz="457200">
              <a:lnSpc>
                <a:spcPct val="120000"/>
              </a:lnSpc>
              <a:spcBef>
                <a:spcPts val="1000"/>
              </a:spcBef>
            </a:pPr>
            <a:r>
              <a:rPr lang="en-US" err="1"/>
              <a:t>plt</a:t>
            </a:r>
            <a:r>
              <a:rPr lang="en-US" b="1" err="1"/>
              <a:t>.</a:t>
            </a:r>
            <a:r>
              <a:rPr lang="en-US" err="1"/>
              <a:t>ylabel</a:t>
            </a:r>
            <a:r>
              <a:rPr lang="en-US" dirty="0"/>
              <a:t>('loss values') </a:t>
            </a:r>
            <a:endParaRPr lang="pt-PT"/>
          </a:p>
          <a:p>
            <a:pPr defTabSz="457200">
              <a:lnSpc>
                <a:spcPct val="120000"/>
              </a:lnSpc>
              <a:spcBef>
                <a:spcPts val="1000"/>
              </a:spcBef>
            </a:pPr>
            <a:r>
              <a:rPr lang="en-US" err="1"/>
              <a:t>plt</a:t>
            </a:r>
            <a:r>
              <a:rPr lang="en-US" b="1" err="1"/>
              <a:t>.</a:t>
            </a:r>
            <a:r>
              <a:rPr lang="en-US" err="1"/>
              <a:t>xlabel</a:t>
            </a:r>
            <a:r>
              <a:rPr lang="en-US" dirty="0"/>
              <a:t>('epoch') </a:t>
            </a:r>
            <a:endParaRPr lang="pt-PT"/>
          </a:p>
          <a:p>
            <a:pPr defTabSz="457200">
              <a:lnSpc>
                <a:spcPct val="120000"/>
              </a:lnSpc>
              <a:spcBef>
                <a:spcPts val="1000"/>
              </a:spcBef>
            </a:pPr>
            <a:r>
              <a:rPr lang="en-US" err="1"/>
              <a:t>plt</a:t>
            </a:r>
            <a:r>
              <a:rPr lang="en-US" b="1" err="1"/>
              <a:t>.</a:t>
            </a:r>
            <a:r>
              <a:rPr lang="en-US" err="1"/>
              <a:t>legend</a:t>
            </a:r>
            <a:r>
              <a:rPr lang="en-US" dirty="0"/>
              <a:t>(['train', '</a:t>
            </a:r>
            <a:r>
              <a:rPr lang="en-US" err="1"/>
              <a:t>val</a:t>
            </a:r>
            <a:r>
              <a:rPr lang="en-US" dirty="0"/>
              <a:t>'], loc</a:t>
            </a:r>
            <a:r>
              <a:rPr lang="en-US" b="1" dirty="0"/>
              <a:t>=</a:t>
            </a:r>
            <a:r>
              <a:rPr lang="en-US" dirty="0"/>
              <a:t>'upper left') </a:t>
            </a:r>
            <a:endParaRPr lang="pt-PT"/>
          </a:p>
          <a:p>
            <a:pPr defTabSz="457200">
              <a:lnSpc>
                <a:spcPct val="120000"/>
              </a:lnSpc>
              <a:spcBef>
                <a:spcPts val="1000"/>
              </a:spcBef>
            </a:pPr>
            <a:r>
              <a:rPr lang="en-US" err="1"/>
              <a:t>plt</a:t>
            </a:r>
            <a:r>
              <a:rPr lang="en-US" b="1" err="1"/>
              <a:t>.</a:t>
            </a:r>
            <a:r>
              <a:rPr lang="en-US" err="1"/>
              <a:t>show</a:t>
            </a:r>
            <a:r>
              <a:rPr lang="en-US" dirty="0"/>
              <a:t>() </a:t>
            </a:r>
            <a:endParaRPr lang="pt-PT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77174530-FF5B-CCE6-CBFD-72108BC3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05" y="1606472"/>
            <a:ext cx="5593276" cy="42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1416444" cy="6638625"/>
            <a:chOff x="2487613" y="285750"/>
            <a:chExt cx="1206501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9" name="Group 3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0" name="Rectangle 4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48" name="Rectangle 5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3FF19C-921F-8F58-A1C1-7F1621F00B47}"/>
              </a:ext>
            </a:extLst>
          </p:cNvPr>
          <p:cNvSpPr txBox="1"/>
          <p:nvPr/>
        </p:nvSpPr>
        <p:spPr>
          <a:xfrm>
            <a:off x="3626115" y="850232"/>
            <a:ext cx="4785018" cy="990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60000"/>
              </a:lnSpc>
              <a:spcBef>
                <a:spcPts val="1000"/>
              </a:spcBef>
            </a:pPr>
            <a:r>
              <a:rPr lang="en-US" sz="1400" err="1">
                <a:ea typeface="+mn-lt"/>
                <a:cs typeface="+mn-lt"/>
              </a:rPr>
              <a:t>pd</a:t>
            </a:r>
            <a:r>
              <a:rPr lang="en-US" sz="1400" b="1" err="1">
                <a:ea typeface="+mn-lt"/>
                <a:cs typeface="+mn-lt"/>
              </a:rPr>
              <a:t>.</a:t>
            </a:r>
            <a:r>
              <a:rPr lang="en-US" sz="1400" err="1">
                <a:ea typeface="+mn-lt"/>
                <a:cs typeface="+mn-lt"/>
              </a:rPr>
              <a:t>DataFrame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err="1">
                <a:ea typeface="+mn-lt"/>
                <a:cs typeface="+mn-lt"/>
              </a:rPr>
              <a:t>best_mlp</a:t>
            </a:r>
            <a:r>
              <a:rPr lang="en-US" sz="1400" b="1" err="1">
                <a:ea typeface="+mn-lt"/>
                <a:cs typeface="+mn-lt"/>
              </a:rPr>
              <a:t>.</a:t>
            </a:r>
            <a:r>
              <a:rPr lang="en-US" sz="1400" err="1">
                <a:ea typeface="+mn-lt"/>
                <a:cs typeface="+mn-lt"/>
              </a:rPr>
              <a:t>history</a:t>
            </a:r>
            <a:r>
              <a:rPr lang="en-US" sz="1400" dirty="0">
                <a:ea typeface="+mn-lt"/>
                <a:cs typeface="+mn-lt"/>
              </a:rPr>
              <a:t>_)</a:t>
            </a:r>
            <a:r>
              <a:rPr lang="en-US" sz="1400" b="1" dirty="0">
                <a:ea typeface="+mn-lt"/>
                <a:cs typeface="+mn-lt"/>
              </a:rPr>
              <a:t>.</a:t>
            </a:r>
            <a:r>
              <a:rPr lang="en-US" sz="1400" dirty="0">
                <a:ea typeface="+mn-lt"/>
                <a:cs typeface="+mn-lt"/>
              </a:rPr>
              <a:t>plot(</a:t>
            </a:r>
            <a:r>
              <a:rPr lang="en-US" sz="1400" err="1">
                <a:ea typeface="+mn-lt"/>
                <a:cs typeface="+mn-lt"/>
              </a:rPr>
              <a:t>figsize</a:t>
            </a:r>
            <a:r>
              <a:rPr lang="en-US" sz="1400" b="1" dirty="0">
                <a:ea typeface="+mn-lt"/>
                <a:cs typeface="+mn-lt"/>
              </a:rPr>
              <a:t>=</a:t>
            </a:r>
            <a:r>
              <a:rPr lang="en-US" sz="1400" dirty="0">
                <a:ea typeface="+mn-lt"/>
                <a:cs typeface="+mn-lt"/>
              </a:rPr>
              <a:t>(8,5))
</a:t>
            </a:r>
            <a:r>
              <a:rPr lang="en-US" sz="1400" err="1">
                <a:ea typeface="+mn-lt"/>
                <a:cs typeface="+mn-lt"/>
              </a:rPr>
              <a:t>plt</a:t>
            </a:r>
            <a:r>
              <a:rPr lang="en-US" sz="1400" b="1" err="1">
                <a:ea typeface="+mn-lt"/>
                <a:cs typeface="+mn-lt"/>
              </a:rPr>
              <a:t>.</a:t>
            </a:r>
            <a:r>
              <a:rPr lang="en-US" sz="1400" err="1">
                <a:ea typeface="+mn-lt"/>
                <a:cs typeface="+mn-lt"/>
              </a:rPr>
              <a:t>show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pt-PT" sz="1600" dirty="0">
              <a:ea typeface="+mn-lt"/>
              <a:cs typeface="+mn-lt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texto, Gráfico, file, captura de ecrã&#10;&#10;Descrição gerada automaticamente">
            <a:extLst>
              <a:ext uri="{FF2B5EF4-FFF2-40B4-BE49-F238E27FC236}">
                <a16:creationId xmlns:a16="http://schemas.microsoft.com/office/drawing/2014/main" id="{DA96F738-9EDC-5715-BBD2-E3C868E1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82" y="2411333"/>
            <a:ext cx="6241472" cy="37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FF9D9FA0-0564-5F69-5F71-FE26E70E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11288"/>
            <a:ext cx="8421688" cy="56070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PT" sz="3200" dirty="0"/>
              <a:t>EQUIPA</a:t>
            </a:r>
          </a:p>
        </p:txBody>
      </p:sp>
      <p:pic>
        <p:nvPicPr>
          <p:cNvPr id="15" name="Marcador de Posição da Imagem 14" descr="Uma imagem com Cara humana, pessoa, vestuário, interior&#10;&#10;Descrição gerada automaticamente">
            <a:extLst>
              <a:ext uri="{FF2B5EF4-FFF2-40B4-BE49-F238E27FC236}">
                <a16:creationId xmlns:a16="http://schemas.microsoft.com/office/drawing/2014/main" id="{38D8C0F1-C2F9-81DB-4C06-382C2B4AD8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3" r="43"/>
          <a:stretch/>
        </p:blipFill>
        <p:spPr/>
      </p:pic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/>
          <a:lstStyle/>
          <a:p>
            <a:r>
              <a:rPr lang="pt-PT"/>
              <a:t>MARIA KIKA ​LEMOS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pt-PT" dirty="0"/>
              <a:t>NATAS NAS CANELAS?</a:t>
            </a:r>
          </a:p>
        </p:txBody>
      </p:sp>
      <p:pic>
        <p:nvPicPr>
          <p:cNvPr id="27" name="Marcador de Posição da Imagem 26" descr="Uma imagem com Cara humana, pessoa, vestuário, parede&#10;&#10;Descrição gerada automaticamente">
            <a:extLst>
              <a:ext uri="{FF2B5EF4-FFF2-40B4-BE49-F238E27FC236}">
                <a16:creationId xmlns:a16="http://schemas.microsoft.com/office/drawing/2014/main" id="{4D26D1AC-32A0-EBB3-D513-F4197CFF6A2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43" r="43"/>
          <a:stretch/>
        </p:blipFill>
        <p:spPr/>
      </p:pic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pt-PT" dirty="0"/>
              <a:t>NU NAS COSTAS</a:t>
            </a:r>
          </a:p>
        </p:txBody>
      </p:sp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pt-PT" dirty="0"/>
              <a:t>NÃO SEI FAZER ISTO</a:t>
            </a:r>
          </a:p>
          <a:p>
            <a:pPr rtl="0"/>
            <a:endParaRPr lang="pt-PT" dirty="0"/>
          </a:p>
        </p:txBody>
      </p:sp>
      <p:pic>
        <p:nvPicPr>
          <p:cNvPr id="19" name="Marcador de Posição da Imagem 18" descr="Uma imagem com Cara humana, pessoa, vestuário, óculos&#10;&#10;Descrição gerada automaticamente">
            <a:extLst>
              <a:ext uri="{FF2B5EF4-FFF2-40B4-BE49-F238E27FC236}">
                <a16:creationId xmlns:a16="http://schemas.microsoft.com/office/drawing/2014/main" id="{2843C152-6531-E311-ED1A-4845ED58FB3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/>
          <a:stretch/>
        </p:blipFill>
        <p:spPr/>
      </p:pic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pt-PT" dirty="0"/>
              <a:t>FERNANDO MARTINS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 rtlCol="0"/>
          <a:lstStyle/>
          <a:p>
            <a:pPr rtl="0"/>
            <a:r>
              <a:rPr lang="pt-PT" dirty="0"/>
              <a:t>O ENGRAÇADINHO</a:t>
            </a:r>
          </a:p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dirty="0" smtClean="0"/>
              <a:pPr rtl="0"/>
              <a:t>19</a:t>
            </a:fld>
            <a:endParaRPr lang="pt-PT" dirty="0"/>
          </a:p>
        </p:txBody>
      </p:sp>
      <p:pic>
        <p:nvPicPr>
          <p:cNvPr id="23" name="Marcador de Posição da Imagem 22">
            <a:extLst>
              <a:ext uri="{FF2B5EF4-FFF2-40B4-BE49-F238E27FC236}">
                <a16:creationId xmlns:a16="http://schemas.microsoft.com/office/drawing/2014/main" id="{58FD5FD9-8F7D-7AE4-3210-260783314B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43" r="43"/>
          <a:stretch/>
        </p:blipFill>
        <p:spPr/>
      </p:pic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NELSO NO CALBO​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 rtlCol="0"/>
          <a:lstStyle/>
          <a:p>
            <a:pPr rtl="0"/>
            <a:r>
              <a:rPr lang="pt-PT" dirty="0"/>
              <a:t>NÃO TENHO TEMPO PARA NADA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68" name="Group 3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9" name="Rectangle 4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7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GET AND UNDERSTAND THE DATA</a:t>
            </a:r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73" name="Rectangle 5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CA239B-AB38-29E0-D455-CC321754BEEE}"/>
              </a:ext>
            </a:extLst>
          </p:cNvPr>
          <p:cNvSpPr txBox="1"/>
          <p:nvPr/>
        </p:nvSpPr>
        <p:spPr>
          <a:xfrm>
            <a:off x="7104850" y="641551"/>
            <a:ext cx="2388497" cy="3499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pt-PT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student_data.info()</a:t>
            </a:r>
            <a:endParaRPr lang="pt-PT"/>
          </a:p>
        </p:txBody>
      </p:sp>
      <p:pic>
        <p:nvPicPr>
          <p:cNvPr id="3" name="Imagem 2" descr="Uma imagem com texto, menu, captura de ecrã, Tipo de letra&#10;&#10;Descrição gerada automaticamente">
            <a:extLst>
              <a:ext uri="{FF2B5EF4-FFF2-40B4-BE49-F238E27FC236}">
                <a16:creationId xmlns:a16="http://schemas.microsoft.com/office/drawing/2014/main" id="{5998CF63-23E4-FBCC-49C1-D9F12304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08" y="1320709"/>
            <a:ext cx="3250478" cy="4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078" y="2863218"/>
            <a:ext cx="4316241" cy="1128490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54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41968"/>
            <a:ext cx="8421688" cy="560703"/>
          </a:xfrm>
        </p:spPr>
        <p:txBody>
          <a:bodyPr rtlCol="0"/>
          <a:lstStyle/>
          <a:p>
            <a:pPr algn="ctr" rtl="0"/>
            <a:r>
              <a:rPr lang="pt-PT"/>
              <a:t>MISSING VALUES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1C1FEC-A4F8-0C7C-0D3B-0593DF41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85" y="1498296"/>
            <a:ext cx="5508151" cy="50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0703"/>
          </a:xfrm>
        </p:spPr>
        <p:txBody>
          <a:bodyPr rtlCol="0"/>
          <a:lstStyle/>
          <a:p>
            <a:pPr algn="ctr" rtl="0"/>
            <a:r>
              <a:rPr lang="pt-PT"/>
              <a:t>OUTLIERS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E10DE7-21CB-DD01-538C-F51EF474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76" y="1860180"/>
            <a:ext cx="4479695" cy="31386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918891E-52BC-CD0A-F915-18049D024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339" y="1861615"/>
            <a:ext cx="4495009" cy="314150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140751-C908-AE8D-F775-81F2017F72AB}"/>
              </a:ext>
            </a:extLst>
          </p:cNvPr>
          <p:cNvSpPr txBox="1"/>
          <p:nvPr/>
        </p:nvSpPr>
        <p:spPr>
          <a:xfrm>
            <a:off x="1123577" y="5004327"/>
            <a:ext cx="166092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/>
              <a:t>1.Outliers da coluna 'age'</a:t>
            </a:r>
            <a:endParaRPr lang="pt-PT" sz="9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A391A2-29BE-F3EB-30B1-D7962627653D}"/>
              </a:ext>
            </a:extLst>
          </p:cNvPr>
          <p:cNvSpPr txBox="1"/>
          <p:nvPr/>
        </p:nvSpPr>
        <p:spPr>
          <a:xfrm>
            <a:off x="6942190" y="5002259"/>
            <a:ext cx="231908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/>
              <a:t>2.Otutliers da coluna '</a:t>
            </a:r>
            <a:r>
              <a:rPr lang="pt-PT" sz="900" err="1"/>
              <a:t>absences</a:t>
            </a:r>
            <a:r>
              <a:rPr lang="pt-PT" sz="9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695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49652-37DE-4B21-4E3C-8F1CB536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60185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0F68D2-A3BA-6E7E-1A53-CDE1E260FA24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Correlation </a:t>
            </a:r>
            <a:endParaRPr lang="en-US" sz="40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Matrix</a:t>
            </a:r>
            <a:endParaRPr lang="en-US" sz="40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C072F5-99ED-F91F-0937-B8FE2564B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0" r="13337"/>
          <a:stretch/>
        </p:blipFill>
        <p:spPr>
          <a:xfrm>
            <a:off x="5905160" y="171297"/>
            <a:ext cx="5620319" cy="6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9DD9F9-F5C4-4212-9AF4-FA9113A5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426F6C-F417-4549-8850-F25566CD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A62F81ED-B4A6-4AE5-80BE-E6269859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57F6AE-24A3-66C9-746B-E488EC353598}"/>
              </a:ext>
            </a:extLst>
          </p:cNvPr>
          <p:cNvSpPr>
            <a:spLocks/>
          </p:cNvSpPr>
          <p:nvPr/>
        </p:nvSpPr>
        <p:spPr>
          <a:xfrm>
            <a:off x="1373892" y="997310"/>
            <a:ext cx="3980098" cy="321364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pt-PT" sz="24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15 CORRELATIONS</a:t>
            </a:r>
            <a:endParaRPr lang="pt-PT" sz="2800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5104F8C6-B40E-8BD2-73F1-81A0CD4E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70" y="1823612"/>
            <a:ext cx="2174519" cy="3444817"/>
          </a:xfrm>
          <a:prstGeom prst="rect">
            <a:avLst/>
          </a:prstGeom>
        </p:spPr>
      </p:pic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F6EF4F1A-C767-6C77-1AA6-60D6B4DBC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972" y="1824179"/>
            <a:ext cx="2179423" cy="3446755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F63D378-9BD7-1843-2587-18D069AAD5F6}"/>
              </a:ext>
            </a:extLst>
          </p:cNvPr>
          <p:cNvSpPr txBox="1">
            <a:spLocks/>
          </p:cNvSpPr>
          <p:nvPr/>
        </p:nvSpPr>
        <p:spPr>
          <a:xfrm>
            <a:off x="6448481" y="1159094"/>
            <a:ext cx="4924067" cy="321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4672">
              <a:spcBef>
                <a:spcPts val="880"/>
              </a:spcBef>
            </a:pPr>
            <a:r>
              <a:rPr lang="pt-PT" sz="2450" spc="132" dirty="0" err="1"/>
              <a:t>bottom</a:t>
            </a:r>
            <a:r>
              <a:rPr lang="pt-PT" sz="2450" kern="1200" cap="all" spc="132" baseline="0" dirty="0">
                <a:latin typeface="+mj-lt"/>
                <a:ea typeface="+mj-ea"/>
                <a:cs typeface="+mj-cs"/>
              </a:rPr>
              <a:t> 15 CORRELATIONS</a:t>
            </a:r>
            <a:endParaRPr lang="pt-PT" sz="2450" dirty="0"/>
          </a:p>
        </p:txBody>
      </p:sp>
    </p:spTree>
    <p:extLst>
      <p:ext uri="{BB962C8B-B14F-4D97-AF65-F5344CB8AC3E}">
        <p14:creationId xmlns:p14="http://schemas.microsoft.com/office/powerpoint/2010/main" val="36320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29EF45-49BB-7883-D5B5-E370AEB3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93" y="565494"/>
            <a:ext cx="6544294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and test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2787A05-2486-3E43-1438-2B74AFA5688A}"/>
              </a:ext>
            </a:extLst>
          </p:cNvPr>
          <p:cNvSpPr txBox="1"/>
          <p:nvPr/>
        </p:nvSpPr>
        <p:spPr>
          <a:xfrm>
            <a:off x="792177" y="2071486"/>
            <a:ext cx="10784898" cy="9997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X = </a:t>
            </a:r>
            <a:r>
              <a:rPr lang="en-US" dirty="0" err="1"/>
              <a:t>df_corr.drop</a:t>
            </a:r>
            <a:r>
              <a:rPr lang="en-US" dirty="0"/>
              <a:t>( ['</a:t>
            </a:r>
            <a:r>
              <a:rPr lang="en-US" dirty="0" err="1"/>
              <a:t>meanG</a:t>
            </a:r>
            <a:r>
              <a:rPr lang="en-US" dirty="0"/>
              <a:t>', '</a:t>
            </a:r>
            <a:r>
              <a:rPr lang="en-US" dirty="0" err="1"/>
              <a:t>famsup</a:t>
            </a:r>
            <a:r>
              <a:rPr lang="en-US" dirty="0"/>
              <a:t>', 'guardian', '</a:t>
            </a:r>
            <a:r>
              <a:rPr lang="en-US" dirty="0" err="1"/>
              <a:t>Fjob</a:t>
            </a:r>
            <a:r>
              <a:rPr lang="en-US" dirty="0"/>
              <a:t>', '</a:t>
            </a:r>
            <a:r>
              <a:rPr lang="en-US" dirty="0" err="1"/>
              <a:t>Mjob</a:t>
            </a:r>
            <a:r>
              <a:rPr lang="en-US" dirty="0"/>
              <a:t>', 'nursery', 'G1', 'G2', 'G3'], axis = 1 ) </a:t>
            </a:r>
            <a:endParaRPr lang="pt-PT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y = </a:t>
            </a:r>
            <a:r>
              <a:rPr lang="en-US" err="1"/>
              <a:t>df_corr</a:t>
            </a:r>
            <a:r>
              <a:rPr lang="en-US" dirty="0"/>
              <a:t>['</a:t>
            </a:r>
            <a:r>
              <a:rPr lang="en-US" err="1"/>
              <a:t>meanG</a:t>
            </a:r>
            <a:r>
              <a:rPr lang="en-US" dirty="0"/>
              <a:t>']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6FAAA0E-7675-3DED-F005-E3B1F5B2A6FF}"/>
              </a:ext>
            </a:extLst>
          </p:cNvPr>
          <p:cNvSpPr txBox="1"/>
          <p:nvPr/>
        </p:nvSpPr>
        <p:spPr>
          <a:xfrm>
            <a:off x="2445223" y="3951550"/>
            <a:ext cx="748352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 err="1">
                <a:ea typeface="+mn-lt"/>
                <a:cs typeface="+mn-lt"/>
              </a:rPr>
              <a:t>X_train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X_test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y_train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y_test</a:t>
            </a:r>
            <a:r>
              <a:rPr lang="pt-PT" dirty="0">
                <a:ea typeface="+mn-lt"/>
                <a:cs typeface="+mn-lt"/>
              </a:rPr>
              <a:t> = </a:t>
            </a:r>
            <a:r>
              <a:rPr lang="pt-PT" dirty="0" err="1">
                <a:ea typeface="+mn-lt"/>
                <a:cs typeface="+mn-lt"/>
              </a:rPr>
              <a:t>train_test_split</a:t>
            </a:r>
            <a:r>
              <a:rPr lang="pt-PT" dirty="0">
                <a:ea typeface="+mn-lt"/>
                <a:cs typeface="+mn-lt"/>
              </a:rPr>
              <a:t>(X, y, </a:t>
            </a:r>
            <a:r>
              <a:rPr lang="pt-PT" dirty="0" err="1">
                <a:ea typeface="+mn-lt"/>
                <a:cs typeface="+mn-lt"/>
              </a:rPr>
              <a:t>test_size</a:t>
            </a:r>
            <a:r>
              <a:rPr lang="pt-PT" dirty="0">
                <a:ea typeface="+mn-lt"/>
                <a:cs typeface="+mn-lt"/>
              </a:rPr>
              <a:t>=0.25)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35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F79C3-21C6-8D86-3D56-5F1454B6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USED REGRESSION ALGORITHMS</a:t>
            </a:r>
          </a:p>
        </p:txBody>
      </p:sp>
    </p:spTree>
    <p:extLst>
      <p:ext uri="{BB962C8B-B14F-4D97-AF65-F5344CB8AC3E}">
        <p14:creationId xmlns:p14="http://schemas.microsoft.com/office/powerpoint/2010/main" val="680777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argumentos de venda minimalista</Template>
  <TotalTime>128</TotalTime>
  <Words>1332</Words>
  <Application>Microsoft Office PowerPoint</Application>
  <PresentationFormat>Ecrã Panorâmico</PresentationFormat>
  <Paragraphs>106</Paragraphs>
  <Slides>20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Wingdings 3</vt:lpstr>
      <vt:lpstr>Wisp</vt:lpstr>
      <vt:lpstr>DADOS E APRENDIZAGEM AUTOMÁTICA</vt:lpstr>
      <vt:lpstr>GET AND UNDERSTAND THE DATA</vt:lpstr>
      <vt:lpstr>MISSING VALUES</vt:lpstr>
      <vt:lpstr>OUTLIERS</vt:lpstr>
      <vt:lpstr>CORRELATIONS</vt:lpstr>
      <vt:lpstr>Apresentação do PowerPoint</vt:lpstr>
      <vt:lpstr>Apresentação do PowerPoint</vt:lpstr>
      <vt:lpstr>Train and test data</vt:lpstr>
      <vt:lpstr>USED REGRESSION ALGORITHMS</vt:lpstr>
      <vt:lpstr>IMPLEMENTED FUNCTIONS</vt:lpstr>
      <vt:lpstr>DECISION TREE</vt:lpstr>
      <vt:lpstr>LINEAR REGRESSION</vt:lpstr>
      <vt:lpstr>Overfitting test in Linear Regression  </vt:lpstr>
      <vt:lpstr>LINEAR REGRESSION WITH GRIDSEARCH</vt:lpstr>
      <vt:lpstr>RANDOM FOREST</vt:lpstr>
      <vt:lpstr>Overfitting test in Random Forest  </vt:lpstr>
      <vt:lpstr>NEURAL NETWORK</vt:lpstr>
      <vt:lpstr>Apresentação do PowerPoint</vt:lpstr>
      <vt:lpstr>EQUIPA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E APRENDIZAGEM AUTOMÁTICA</dc:title>
  <dc:creator>José Fernando Monteiro Martins</dc:creator>
  <cp:lastModifiedBy>José Fernando Monteiro Martins</cp:lastModifiedBy>
  <cp:revision>768</cp:revision>
  <dcterms:created xsi:type="dcterms:W3CDTF">2023-11-20T16:32:11Z</dcterms:created>
  <dcterms:modified xsi:type="dcterms:W3CDTF">2023-11-23T00:21:24Z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