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8"/>
  </p:notesMasterIdLst>
  <p:sldIdLst>
    <p:sldId id="256" r:id="rId5"/>
    <p:sldId id="259" r:id="rId6"/>
    <p:sldId id="260" r:id="rId7"/>
    <p:sldId id="258" r:id="rId8"/>
    <p:sldId id="261" r:id="rId9"/>
    <p:sldId id="266" r:id="rId10"/>
    <p:sldId id="269" r:id="rId11"/>
    <p:sldId id="267" r:id="rId12"/>
    <p:sldId id="272" r:id="rId13"/>
    <p:sldId id="264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79304" autoAdjust="0"/>
  </p:normalViewPr>
  <p:slideViewPr>
    <p:cSldViewPr snapToGrid="0" snapToObjects="1">
      <p:cViewPr>
        <p:scale>
          <a:sx n="72" d="100"/>
          <a:sy n="72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DB10E-637B-8F42-B8E6-FC99CBF0A60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2179-D047-444F-9006-57F40D20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urbancrypto.com/ethereum-blockchain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is block chain? A distributed (decentralized) data platform for managing electronic cash without a central administrator among people who know nothing about one another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Bitcoin</a:t>
            </a:r>
            <a:r>
              <a:rPr lang="en-US" baseline="0" dirty="0" smtClean="0"/>
              <a:t> has been around for a while now and was the first implementation of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 tech. </a:t>
            </a:r>
            <a:r>
              <a:rPr lang="en-US" dirty="0" err="1" smtClean="0"/>
              <a:t>Ethereum</a:t>
            </a:r>
            <a:r>
              <a:rPr lang="en-US" dirty="0" smtClean="0"/>
              <a:t> is the next generation of </a:t>
            </a:r>
            <a:r>
              <a:rPr lang="en-US" dirty="0" err="1" smtClean="0"/>
              <a:t>blockchain</a:t>
            </a:r>
            <a:r>
              <a:rPr lang="en-US" dirty="0" smtClean="0"/>
              <a:t> technology</a:t>
            </a:r>
            <a:r>
              <a:rPr lang="en-US" baseline="0" dirty="0" smtClean="0"/>
              <a:t>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smart contract:</a:t>
            </a:r>
            <a:r>
              <a:rPr lang="en-US" baseline="0" dirty="0" smtClean="0"/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smart contract is a computerized transaction protocol that executes the terms of a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dirty="0" smtClean="0">
                <a:latin typeface="Arial"/>
                <a:cs typeface="Arial"/>
                <a:hlinkClick r:id="rId3"/>
              </a:rPr>
              <a:t>https://urbancrypto.com/ethereum-blockchain/</a:t>
            </a:r>
            <a:endParaRPr lang="en-US" sz="1200" dirty="0" smtClean="0">
              <a:latin typeface="Arial"/>
              <a:cs typeface="Arial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add</a:t>
            </a:r>
            <a:r>
              <a:rPr lang="en-US" sz="1200" baseline="0" dirty="0" smtClean="0">
                <a:latin typeface="Arial"/>
                <a:cs typeface="Arial"/>
              </a:rPr>
              <a:t> a little more on what </a:t>
            </a:r>
            <a:r>
              <a:rPr lang="en-US" sz="1200" baseline="0" dirty="0" err="1" smtClean="0">
                <a:latin typeface="Arial"/>
                <a:cs typeface="Arial"/>
              </a:rPr>
              <a:t>blockchain</a:t>
            </a:r>
            <a:r>
              <a:rPr lang="en-US" sz="1200" baseline="0" dirty="0" smtClean="0">
                <a:latin typeface="Arial"/>
                <a:cs typeface="Arial"/>
              </a:rPr>
              <a:t> is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2179-D047-444F-9006-57F40D209A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2179-D047-444F-9006-57F40D209A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less confusing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2179-D047-444F-9006-57F40D209A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“Miner Value”:</a:t>
            </a:r>
            <a:r>
              <a:rPr lang="en-US" baseline="0" dirty="0" smtClean="0"/>
              <a:t> </a:t>
            </a:r>
            <a:r>
              <a:rPr lang="en-US" dirty="0" smtClean="0"/>
              <a:t>Fraction paid per block / Fraction gas as per block</a:t>
            </a:r>
          </a:p>
          <a:p>
            <a:r>
              <a:rPr lang="en-US" dirty="0" smtClean="0"/>
              <a:t>- mu is a summary statistic of distribution</a:t>
            </a:r>
            <a:r>
              <a:rPr lang="en-US" baseline="0" dirty="0" smtClean="0"/>
              <a:t> of miner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2179-D047-444F-9006-57F40D209A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– linear</a:t>
            </a:r>
            <a:r>
              <a:rPr lang="en-US" baseline="0" dirty="0" smtClean="0"/>
              <a:t> relationships were almost non-existent in our dataset, so linear regression was a poor performer </a:t>
            </a:r>
          </a:p>
          <a:p>
            <a:r>
              <a:rPr lang="en-US" baseline="0" dirty="0" smtClean="0"/>
              <a:t>– we tried decision trees and ended up with a random forest </a:t>
            </a:r>
            <a:r>
              <a:rPr lang="en-US" baseline="0" dirty="0" err="1" smtClean="0"/>
              <a:t>regressor</a:t>
            </a:r>
            <a:endParaRPr lang="en-US" baseline="0" dirty="0" smtClean="0"/>
          </a:p>
          <a:p>
            <a:r>
              <a:rPr lang="en-US" baseline="0" dirty="0" smtClean="0"/>
              <a:t>– at first the model was performing nearly perfectly, indicating that there was data leakage or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– found that there was a lot of multi-</a:t>
            </a:r>
            <a:r>
              <a:rPr lang="en-US" baseline="0" dirty="0" err="1" smtClean="0"/>
              <a:t>collinearity</a:t>
            </a:r>
            <a:r>
              <a:rPr lang="en-US" baseline="0" dirty="0" smtClean="0"/>
              <a:t> between features and that the feature matrix was rank deficient</a:t>
            </a:r>
          </a:p>
          <a:p>
            <a:r>
              <a:rPr lang="en-US" baseline="0" dirty="0" smtClean="0"/>
              <a:t>– we looked at their variance inflation factors (VIF) and started pruning highly correlated features</a:t>
            </a:r>
          </a:p>
          <a:p>
            <a:r>
              <a:rPr lang="en-US" baseline="0" dirty="0" smtClean="0"/>
              <a:t>– then optimized the model by employing a grid search over all of the </a:t>
            </a:r>
            <a:r>
              <a:rPr lang="en-US" baseline="0" dirty="0" err="1" smtClean="0"/>
              <a:t>hyperparameters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– finally we validated our model with 5-fold cross validation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2179-D047-444F-9006-57F40D209A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noticed</a:t>
            </a:r>
            <a:r>
              <a:rPr lang="en-US" baseline="0" dirty="0" smtClean="0"/>
              <a:t> that the most important features were our hindsight features based on the history of blocks compared to the transaction-specific features which were of minimal importance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indicates that when making predictions using </a:t>
            </a:r>
            <a:r>
              <a:rPr lang="en-US" baseline="0" dirty="0" err="1" smtClean="0"/>
              <a:t>blockchainn</a:t>
            </a:r>
            <a:r>
              <a:rPr lang="en-US" baseline="0" dirty="0" smtClean="0"/>
              <a:t> data, looking at transactions alone is not sufficient, block data must also be considered in addition to transaction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2179-D047-444F-9006-57F40D209A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8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Estimating </a:t>
            </a:r>
            <a:r>
              <a:rPr lang="en-US" sz="3600" b="1" dirty="0" err="1" smtClean="0">
                <a:latin typeface="Arial"/>
                <a:cs typeface="Arial"/>
              </a:rPr>
              <a:t>Ethereum</a:t>
            </a:r>
            <a:r>
              <a:rPr lang="en-US" sz="3600" b="1" dirty="0" smtClean="0">
                <a:latin typeface="Arial"/>
                <a:cs typeface="Arial"/>
              </a:rPr>
              <a:t> Gas Prices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Brandon Butler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DSI Capstone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October 2017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94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at_import_pru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69" y="61744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3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084" y="1425510"/>
            <a:ext cx="796258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Future</a:t>
            </a:r>
          </a:p>
          <a:p>
            <a:endParaRPr lang="en-US" sz="2800" b="1" dirty="0"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 Utilize entire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ethereum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blockchain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data while also taking in real-time data as it comes in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 Employ neural network model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 Provide real-time gas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26589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ikit-learn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08" y="2411860"/>
            <a:ext cx="2498526" cy="1345705"/>
          </a:xfrm>
          <a:prstGeom prst="rect">
            <a:avLst/>
          </a:prstGeom>
        </p:spPr>
      </p:pic>
      <p:pic>
        <p:nvPicPr>
          <p:cNvPr id="3" name="Picture 2" descr="MongoDB-Logo-5c3a7405a85675366beb3a5ec4c032348c390b3f142f5e6dddf1d78e2df5cb5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08" y="425631"/>
            <a:ext cx="3788616" cy="1029140"/>
          </a:xfrm>
          <a:prstGeom prst="rect">
            <a:avLst/>
          </a:prstGeom>
        </p:spPr>
      </p:pic>
      <p:pic>
        <p:nvPicPr>
          <p:cNvPr id="4" name="Picture 3" descr="python-logo-master-v3-T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7" y="425631"/>
            <a:ext cx="3475028" cy="1173763"/>
          </a:xfrm>
          <a:prstGeom prst="rect">
            <a:avLst/>
          </a:prstGeom>
        </p:spPr>
      </p:pic>
      <p:pic>
        <p:nvPicPr>
          <p:cNvPr id="5" name="Picture 4" descr="panda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88" y="2532952"/>
            <a:ext cx="4438636" cy="924716"/>
          </a:xfrm>
          <a:prstGeom prst="rect">
            <a:avLst/>
          </a:prstGeom>
        </p:spPr>
      </p:pic>
      <p:pic>
        <p:nvPicPr>
          <p:cNvPr id="7" name="Picture 6" descr="matplotli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7" y="5035754"/>
            <a:ext cx="3684611" cy="675512"/>
          </a:xfrm>
          <a:prstGeom prst="rect">
            <a:avLst/>
          </a:prstGeom>
        </p:spPr>
      </p:pic>
      <p:pic>
        <p:nvPicPr>
          <p:cNvPr id="8" name="Picture 7" descr="738899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01" y="4250620"/>
            <a:ext cx="1914691" cy="191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752854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/>
                <a:cs typeface="Arial"/>
              </a:rPr>
              <a:t>Acknowledgements</a:t>
            </a:r>
          </a:p>
          <a:p>
            <a:r>
              <a:rPr lang="en-US" sz="2400" dirty="0" err="1" smtClean="0">
                <a:solidFill>
                  <a:srgbClr val="404040"/>
                </a:solidFill>
                <a:latin typeface="Arial"/>
                <a:cs typeface="Arial"/>
              </a:rPr>
              <a:t>Sweetbridge</a:t>
            </a:r>
            <a:endParaRPr lang="en-US" sz="24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404040"/>
                </a:solidFill>
                <a:latin typeface="Arial"/>
                <a:cs typeface="Arial"/>
              </a:rPr>
              <a:t>Hui</a:t>
            </a:r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 Huang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Michael </a:t>
            </a:r>
            <a:r>
              <a:rPr lang="en-US" sz="2400" dirty="0" err="1" smtClean="0">
                <a:solidFill>
                  <a:srgbClr val="404040"/>
                </a:solidFill>
                <a:latin typeface="Arial"/>
                <a:cs typeface="Arial"/>
              </a:rPr>
              <a:t>Zargham</a:t>
            </a:r>
            <a:endParaRPr lang="en-US" sz="24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2282829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Arial"/>
                <a:cs typeface="Arial"/>
              </a:rPr>
              <a:t>Thank you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513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QmbZprdqVDqR1HHoD8CL7gdrgdmdphKdPwhbpUY9p1UYz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49" y="1723158"/>
            <a:ext cx="4595731" cy="1154430"/>
          </a:xfrm>
          <a:prstGeom prst="rect">
            <a:avLst/>
          </a:prstGeom>
        </p:spPr>
      </p:pic>
      <p:pic>
        <p:nvPicPr>
          <p:cNvPr id="6" name="Picture 5" descr="Blockchain-600x340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46" y="3002859"/>
            <a:ext cx="5397637" cy="3058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149" y="684581"/>
            <a:ext cx="477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Blockchain</a:t>
            </a:r>
            <a:r>
              <a:rPr lang="en-US" sz="3600" dirty="0" smtClean="0">
                <a:latin typeface="Arial"/>
                <a:cs typeface="Arial"/>
              </a:rPr>
              <a:t> technology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06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084" y="684581"/>
            <a:ext cx="7261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Ethereum</a:t>
            </a:r>
            <a:r>
              <a:rPr lang="en-US" sz="3600" b="1" dirty="0" smtClean="0">
                <a:latin typeface="Arial"/>
                <a:cs typeface="Arial"/>
              </a:rPr>
              <a:t> gas</a:t>
            </a:r>
          </a:p>
          <a:p>
            <a:endParaRPr lang="en-US" sz="2800" b="1" dirty="0"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Computational effort required to process transaction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084" y="2326188"/>
            <a:ext cx="54425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Gas price:</a:t>
            </a:r>
          </a:p>
          <a:p>
            <a:endParaRPr lang="en-US" sz="2800" b="1" dirty="0"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A set price to pay per unit of gas spent</a:t>
            </a:r>
          </a:p>
          <a:p>
            <a:endParaRPr lang="en-US" sz="240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i="1" dirty="0" smtClean="0">
                <a:solidFill>
                  <a:srgbClr val="404040"/>
                </a:solidFill>
                <a:latin typeface="Arial"/>
                <a:cs typeface="Arial"/>
              </a:rPr>
              <a:t>Total Fee = Gas </a:t>
            </a:r>
            <a:r>
              <a:rPr lang="en-US" sz="2400" i="1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lang="en-US" sz="2400" i="1" dirty="0" smtClean="0">
                <a:solidFill>
                  <a:srgbClr val="404040"/>
                </a:solidFill>
                <a:latin typeface="Arial"/>
                <a:cs typeface="Arial"/>
              </a:rPr>
              <a:t>rice  X  Gas </a:t>
            </a:r>
            <a:r>
              <a:rPr lang="en-US" sz="2400" i="1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lang="en-US" sz="2400" i="1" dirty="0" smtClean="0">
                <a:solidFill>
                  <a:srgbClr val="404040"/>
                </a:solidFill>
                <a:latin typeface="Arial"/>
                <a:cs typeface="Arial"/>
              </a:rPr>
              <a:t>sed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084" y="4821980"/>
            <a:ext cx="341842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– Set gas price </a:t>
            </a:r>
            <a:r>
              <a:rPr lang="en-US" sz="2400" u="sng" dirty="0" smtClean="0">
                <a:solidFill>
                  <a:srgbClr val="404040"/>
                </a:solidFill>
                <a:latin typeface="Arial"/>
                <a:cs typeface="Arial"/>
              </a:rPr>
              <a:t>too low</a:t>
            </a:r>
          </a:p>
          <a:p>
            <a:endParaRPr lang="en-US" sz="240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– Set gas price </a:t>
            </a:r>
            <a:r>
              <a:rPr lang="en-US" sz="2400" u="sng" dirty="0" smtClean="0">
                <a:solidFill>
                  <a:srgbClr val="404040"/>
                </a:solidFill>
                <a:latin typeface="Arial"/>
                <a:cs typeface="Arial"/>
              </a:rPr>
              <a:t>too 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9328" y="4831956"/>
            <a:ext cx="241409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Transaction fails</a:t>
            </a:r>
          </a:p>
          <a:p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Overpaid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23235" y="5079169"/>
            <a:ext cx="68472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23235" y="5821889"/>
            <a:ext cx="68472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4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55248" y="3546504"/>
            <a:ext cx="2585419" cy="1247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Engineer features based on hindsight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3776" y="2009946"/>
            <a:ext cx="2234371" cy="944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Block level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35169" y="489362"/>
            <a:ext cx="3014324" cy="94482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Collect data from </a:t>
            </a:r>
            <a:r>
              <a:rPr lang="en-US" sz="2400" b="1" dirty="0" err="1" smtClean="0">
                <a:latin typeface="Arial"/>
                <a:cs typeface="Arial"/>
              </a:rPr>
              <a:t>Ethereum</a:t>
            </a:r>
            <a:r>
              <a:rPr lang="en-US" sz="2400" b="1" dirty="0" smtClean="0">
                <a:latin typeface="Arial"/>
                <a:cs typeface="Arial"/>
              </a:rPr>
              <a:t> API</a:t>
            </a:r>
            <a:endParaRPr lang="en-US" sz="2400" b="1" dirty="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87259" y="1522044"/>
            <a:ext cx="593034" cy="37818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14296" y="1522044"/>
            <a:ext cx="620181" cy="37818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37862" y="4846618"/>
            <a:ext cx="0" cy="53658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690016" y="2009946"/>
            <a:ext cx="2234371" cy="9448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Transaction level</a:t>
            </a:r>
            <a:endParaRPr lang="en-US" sz="2400" b="1" dirty="0">
              <a:latin typeface="Arial"/>
              <a:cs typeface="Arial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760112" y="3045248"/>
            <a:ext cx="620181" cy="37818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4296" y="3045248"/>
            <a:ext cx="593034" cy="37818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35169" y="5440912"/>
            <a:ext cx="3014324" cy="944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Gas price recommendation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20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_transac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67" y="1756901"/>
            <a:ext cx="5283626" cy="35224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1303" y="5191113"/>
            <a:ext cx="48803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Free transactions</a:t>
            </a:r>
            <a:endParaRPr lang="en-US" sz="2400" b="1" dirty="0"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All suicides are free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Calls are free ~20% of the time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Create/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tx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always use gas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1303" y="441028"/>
            <a:ext cx="574358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Transactions</a:t>
            </a:r>
          </a:p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Monetary transfers: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tx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Smart contracts: calls, create, suicide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44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577" y="273251"/>
            <a:ext cx="8167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Label design</a:t>
            </a:r>
          </a:p>
          <a:p>
            <a:endParaRPr lang="en-US" sz="3600" b="1" dirty="0">
              <a:latin typeface="Arial"/>
              <a:cs typeface="Arial"/>
            </a:endParaRPr>
          </a:p>
          <a:p>
            <a:r>
              <a:rPr lang="en-US" sz="2400" b="1" dirty="0" smtClean="0">
                <a:latin typeface="Arial"/>
                <a:cs typeface="Arial"/>
              </a:rPr>
              <a:t>Estimated price with hindsight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Given information about previous blocks in time, what is our estimate of what the price should be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58767" y="2815047"/>
            <a:ext cx="6133017" cy="3592834"/>
            <a:chOff x="3258767" y="2815047"/>
            <a:chExt cx="6133017" cy="3592834"/>
          </a:xfrm>
        </p:grpSpPr>
        <p:pic>
          <p:nvPicPr>
            <p:cNvPr id="3" name="Picture 2" descr="hyp_dist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1" b="7769"/>
            <a:stretch/>
          </p:blipFill>
          <p:spPr>
            <a:xfrm>
              <a:off x="3258767" y="2999713"/>
              <a:ext cx="5716471" cy="340816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851661" y="3586427"/>
              <a:ext cx="2540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“Miner Value”</a:t>
              </a: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Incentive to accept transaction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58565" y="2815047"/>
              <a:ext cx="49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Q1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513933" y="4725298"/>
              <a:ext cx="593034" cy="37818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46923" y="4421552"/>
              <a:ext cx="408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μ</a:t>
              </a:r>
              <a:endPara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33704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8577" y="3115617"/>
            <a:ext cx="216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Upon finding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μ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3016" y="3917899"/>
            <a:ext cx="32304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Construct a mathematical model for our new label,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endParaRPr lang="en-US" sz="2400" dirty="0"/>
          </a:p>
        </p:txBody>
      </p:sp>
      <p:pic>
        <p:nvPicPr>
          <p:cNvPr id="8" name="Picture 7" descr="eq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7" y="5300981"/>
            <a:ext cx="2828544" cy="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5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v_d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23" y="211695"/>
            <a:ext cx="4842497" cy="3228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1251" y="292363"/>
            <a:ext cx="81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μ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= </a:t>
            </a:r>
            <a:r>
              <a:rPr lang="en-US" sz="1600" dirty="0" smtClean="0">
                <a:latin typeface="Arial"/>
                <a:cs typeface="Arial"/>
              </a:rPr>
              <a:t>Q1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7" name="Picture 6" descr="lab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22" y="3440026"/>
            <a:ext cx="4842497" cy="32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697" y="273251"/>
            <a:ext cx="8167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Feature engineering</a:t>
            </a:r>
          </a:p>
          <a:p>
            <a:endParaRPr lang="en-US" sz="3600" b="1" dirty="0">
              <a:latin typeface="Arial"/>
              <a:cs typeface="Arial"/>
            </a:endParaRPr>
          </a:p>
          <a:p>
            <a:r>
              <a:rPr lang="en-US" sz="2400" b="1" dirty="0" smtClean="0">
                <a:latin typeface="Arial"/>
                <a:cs typeface="Arial"/>
              </a:rPr>
              <a:t>Hindsight features: </a:t>
            </a:r>
          </a:p>
          <a:p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veraged 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values over two time </a:t>
            </a:r>
            <a:r>
              <a:rPr lang="en-US" sz="2400" dirty="0" smtClean="0">
                <a:solidFill>
                  <a:srgbClr val="404040"/>
                </a:solidFill>
                <a:latin typeface="Arial"/>
                <a:cs typeface="Arial"/>
              </a:rPr>
              <a:t>horizons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6 previous blocks (~ 1min): current state 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60 previous blocks (~10min): long-term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147" y="4303271"/>
            <a:ext cx="2063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Block time</a:t>
            </a:r>
          </a:p>
          <a:p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Price</a:t>
            </a:r>
          </a:p>
          <a:p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Gas used</a:t>
            </a:r>
          </a:p>
          <a:p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Tx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count</a:t>
            </a:r>
          </a:p>
          <a:p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Difficulty</a:t>
            </a:r>
          </a:p>
          <a:p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053" y="3841606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6 block window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61937" y="3704643"/>
            <a:ext cx="2595458" cy="269909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97375" y="4303271"/>
            <a:ext cx="2063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Block time</a:t>
            </a:r>
          </a:p>
          <a:p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Price</a:t>
            </a:r>
          </a:p>
          <a:p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Gas used</a:t>
            </a:r>
          </a:p>
          <a:p>
            <a:r>
              <a:rPr lang="en-US" sz="2400" dirty="0" err="1">
                <a:solidFill>
                  <a:srgbClr val="404040"/>
                </a:solidFill>
                <a:latin typeface="Arial"/>
                <a:cs typeface="Arial"/>
              </a:rPr>
              <a:t>Tx</a:t>
            </a:r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 count</a:t>
            </a:r>
          </a:p>
          <a:p>
            <a:r>
              <a:rPr lang="en-US" sz="2400" dirty="0">
                <a:solidFill>
                  <a:srgbClr val="404040"/>
                </a:solidFill>
                <a:latin typeface="Arial"/>
                <a:cs typeface="Arial"/>
              </a:rPr>
              <a:t>Difficulty</a:t>
            </a:r>
          </a:p>
          <a:p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3323" y="3838937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60 block window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23323" y="3704643"/>
            <a:ext cx="2595458" cy="269909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697" y="273251"/>
            <a:ext cx="81670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Modeling</a:t>
            </a:r>
          </a:p>
          <a:p>
            <a:endParaRPr lang="en-US" sz="3600" b="1" dirty="0">
              <a:latin typeface="Arial"/>
              <a:cs typeface="Arial"/>
            </a:endParaRPr>
          </a:p>
          <a:p>
            <a:r>
              <a:rPr lang="en-US" sz="2400" b="1" dirty="0" smtClean="0">
                <a:latin typeface="Arial"/>
                <a:cs typeface="Arial"/>
              </a:rPr>
              <a:t>Linear regression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2400" b="1" dirty="0" smtClean="0">
                <a:latin typeface="Arial"/>
                <a:cs typeface="Arial"/>
              </a:rPr>
              <a:t>Decision trees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2400" b="1" dirty="0" smtClean="0">
                <a:latin typeface="Arial"/>
                <a:cs typeface="Arial"/>
              </a:rPr>
              <a:t>Boosting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2400" b="1" dirty="0" smtClean="0">
                <a:latin typeface="Arial"/>
                <a:cs typeface="Arial"/>
              </a:rPr>
              <a:t>Random forest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Feature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pruning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Model tuning 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Optimized with grid searching / cross validation 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–	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38871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3817</TotalTime>
  <Words>509</Words>
  <Application>Microsoft Macintosh PowerPoint</Application>
  <PresentationFormat>On-screen Show (4:3)</PresentationFormat>
  <Paragraphs>107</Paragraphs>
  <Slides>13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Estimating Ethereum Gas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Brandon Butler</cp:lastModifiedBy>
  <cp:revision>93</cp:revision>
  <dcterms:created xsi:type="dcterms:W3CDTF">2010-04-12T23:12:02Z</dcterms:created>
  <dcterms:modified xsi:type="dcterms:W3CDTF">2017-10-06T06:04:18Z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