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0"/>
  </p:notesMasterIdLst>
  <p:handoutMasterIdLst>
    <p:handoutMasterId r:id="rId21"/>
  </p:handoutMasterIdLst>
  <p:sldIdLst>
    <p:sldId id="256" r:id="rId2"/>
    <p:sldId id="257" r:id="rId3"/>
    <p:sldId id="258" r:id="rId4"/>
    <p:sldId id="260" r:id="rId5"/>
    <p:sldId id="261" r:id="rId6"/>
    <p:sldId id="259" r:id="rId7"/>
    <p:sldId id="272" r:id="rId8"/>
    <p:sldId id="273" r:id="rId9"/>
    <p:sldId id="263" r:id="rId10"/>
    <p:sldId id="262" r:id="rId11"/>
    <p:sldId id="264" r:id="rId12"/>
    <p:sldId id="266" r:id="rId13"/>
    <p:sldId id="265" r:id="rId14"/>
    <p:sldId id="267" r:id="rId15"/>
    <p:sldId id="268" r:id="rId16"/>
    <p:sldId id="269" r:id="rId17"/>
    <p:sldId id="270" r:id="rId18"/>
    <p:sldId id="271" r:id="rId1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B6B9"/>
    <a:srgbClr val="BDBEC0"/>
    <a:srgbClr val="C7C8CA"/>
    <a:srgbClr val="AEB0B3"/>
    <a:srgbClr val="ABADB0"/>
    <a:srgbClr val="4D86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8" autoAdjust="0"/>
    <p:restoredTop sz="93217" autoAdjust="0"/>
  </p:normalViewPr>
  <p:slideViewPr>
    <p:cSldViewPr snapToGrid="0" snapToObjects="1">
      <p:cViewPr varScale="1">
        <p:scale>
          <a:sx n="113" d="100"/>
          <a:sy n="113" d="100"/>
        </p:scale>
        <p:origin x="1140" y="138"/>
      </p:cViewPr>
      <p:guideLst/>
    </p:cSldViewPr>
  </p:slideViewPr>
  <p:notesTextViewPr>
    <p:cViewPr>
      <p:scale>
        <a:sx n="3" d="2"/>
        <a:sy n="3" d="2"/>
      </p:scale>
      <p:origin x="0" y="0"/>
    </p:cViewPr>
  </p:notesTextViewPr>
  <p:notesViewPr>
    <p:cSldViewPr snapToGrid="0" snapToObjects="1">
      <p:cViewPr varScale="1">
        <p:scale>
          <a:sx n="89" d="100"/>
          <a:sy n="89" d="100"/>
        </p:scale>
        <p:origin x="300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 xmlns:a16="http://schemas.microsoft.com/office/drawing/2014/main" id="{3DD28184-804D-4B6A-81D0-9EBD931699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 xmlns:a16="http://schemas.microsoft.com/office/drawing/2014/main" id="{17FEFD66-09B7-45D3-9E4A-62AD4415E3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8A2B55-2DE0-4163-8F64-003100DF722F}" type="datetime1">
              <a:rPr lang="fr-FR" smtClean="0"/>
              <a:t>10/03/2024</a:t>
            </a:fld>
            <a:endParaRPr lang="fr-FR" dirty="0"/>
          </a:p>
        </p:txBody>
      </p:sp>
      <p:sp>
        <p:nvSpPr>
          <p:cNvPr id="4" name="Espace réservé du pied de page 3">
            <a:extLst>
              <a:ext uri="{FF2B5EF4-FFF2-40B4-BE49-F238E27FC236}">
                <a16:creationId xmlns="" xmlns:a16="http://schemas.microsoft.com/office/drawing/2014/main" id="{4D98977A-650A-4A35-BAB3-86B541933A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a:extLst>
              <a:ext uri="{FF2B5EF4-FFF2-40B4-BE49-F238E27FC236}">
                <a16:creationId xmlns="" xmlns:a16="http://schemas.microsoft.com/office/drawing/2014/main" id="{07D33655-CC0C-43FB-B595-E2ACB1B0DC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D48EC6-61BC-4C54-9035-3FCCF0A2511F}" type="slidenum">
              <a:rPr lang="fr-FR" smtClean="0"/>
              <a:t>‹N°›</a:t>
            </a:fld>
            <a:endParaRPr lang="fr-FR" dirty="0"/>
          </a:p>
        </p:txBody>
      </p:sp>
    </p:spTree>
    <p:extLst>
      <p:ext uri="{BB962C8B-B14F-4D97-AF65-F5344CB8AC3E}">
        <p14:creationId xmlns:p14="http://schemas.microsoft.com/office/powerpoint/2010/main" val="13797058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B866EED-47EF-4769-AAED-073DB9754EF8}" type="datetime1">
              <a:rPr lang="fr-FR" noProof="0" smtClean="0"/>
              <a:t>10/03/2024</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3FEC937-7A34-054B-8EB2-234964957837}" type="slidenum">
              <a:rPr lang="fr-FR" noProof="0" smtClean="0"/>
              <a:t>‹N°›</a:t>
            </a:fld>
            <a:endParaRPr lang="fr-FR" noProof="0"/>
          </a:p>
        </p:txBody>
      </p:sp>
    </p:spTree>
    <p:extLst>
      <p:ext uri="{BB962C8B-B14F-4D97-AF65-F5344CB8AC3E}">
        <p14:creationId xmlns:p14="http://schemas.microsoft.com/office/powerpoint/2010/main" val="5294245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3FEC937-7A34-054B-8EB2-234964957837}" type="slidenum">
              <a:rPr lang="fr-FR" smtClean="0"/>
              <a:t>1</a:t>
            </a:fld>
            <a:endParaRPr lang="fr-FR" dirty="0"/>
          </a:p>
        </p:txBody>
      </p:sp>
    </p:spTree>
    <p:extLst>
      <p:ext uri="{BB962C8B-B14F-4D97-AF65-F5344CB8AC3E}">
        <p14:creationId xmlns:p14="http://schemas.microsoft.com/office/powerpoint/2010/main" val="34856688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bg>
      <p:bgPr>
        <a:solidFill>
          <a:schemeClr val="bg1">
            <a:alpha val="22000"/>
          </a:schemeClr>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 xmlns:a16="http://schemas.microsoft.com/office/drawing/2014/main" id="{D5F976DE-F6A6-0149-ADAE-9BF528C6E6A9}"/>
              </a:ext>
            </a:extLst>
          </p:cNvPr>
          <p:cNvPicPr>
            <a:picLocks noChangeAspect="1"/>
          </p:cNvPicPr>
          <p:nvPr userDrawn="1"/>
        </p:nvPicPr>
        <p:blipFill>
          <a:blip r:embed="rId2"/>
          <a:stretch>
            <a:fillRect/>
          </a:stretch>
        </p:blipFill>
        <p:spPr>
          <a:xfrm>
            <a:off x="0" y="-2511239"/>
            <a:ext cx="16656424" cy="9369239"/>
          </a:xfrm>
          <a:prstGeom prst="rect">
            <a:avLst/>
          </a:prstGeom>
          <a:solidFill>
            <a:srgbClr val="BDBEC0"/>
          </a:solidFill>
        </p:spPr>
      </p:pic>
      <p:pic>
        <p:nvPicPr>
          <p:cNvPr id="21" name="Image 20">
            <a:extLst>
              <a:ext uri="{FF2B5EF4-FFF2-40B4-BE49-F238E27FC236}">
                <a16:creationId xmlns="" xmlns:a16="http://schemas.microsoft.com/office/drawing/2014/main" id="{3249FAD6-8D2E-3F4B-BA86-AAC4EDBA953C}"/>
              </a:ext>
            </a:extLst>
          </p:cNvPr>
          <p:cNvPicPr>
            <a:picLocks noChangeAspect="1"/>
          </p:cNvPicPr>
          <p:nvPr userDrawn="1"/>
        </p:nvPicPr>
        <p:blipFill>
          <a:blip r:embed="rId3">
            <a:alphaModFix amt="25000"/>
          </a:blip>
          <a:stretch>
            <a:fillRect/>
          </a:stretch>
        </p:blipFill>
        <p:spPr>
          <a:xfrm>
            <a:off x="11507538" y="638576"/>
            <a:ext cx="1103670" cy="543193"/>
          </a:xfrm>
          <a:prstGeom prst="rect">
            <a:avLst/>
          </a:prstGeom>
        </p:spPr>
      </p:pic>
      <p:pic>
        <p:nvPicPr>
          <p:cNvPr id="17" name="Image 16">
            <a:extLst>
              <a:ext uri="{FF2B5EF4-FFF2-40B4-BE49-F238E27FC236}">
                <a16:creationId xmlns="" xmlns:a16="http://schemas.microsoft.com/office/drawing/2014/main" id="{65886DC5-31D1-884F-A425-C917FE781D49}"/>
              </a:ext>
            </a:extLst>
          </p:cNvPr>
          <p:cNvPicPr>
            <a:picLocks noChangeAspect="1"/>
          </p:cNvPicPr>
          <p:nvPr userDrawn="1"/>
        </p:nvPicPr>
        <p:blipFill>
          <a:blip r:embed="rId3">
            <a:alphaModFix amt="25000"/>
          </a:blip>
          <a:stretch>
            <a:fillRect/>
          </a:stretch>
        </p:blipFill>
        <p:spPr>
          <a:xfrm>
            <a:off x="11976286" y="735260"/>
            <a:ext cx="1269845" cy="624980"/>
          </a:xfrm>
          <a:prstGeom prst="rect">
            <a:avLst/>
          </a:prstGeom>
        </p:spPr>
      </p:pic>
      <p:pic>
        <p:nvPicPr>
          <p:cNvPr id="3" name="Image 2">
            <a:extLst>
              <a:ext uri="{FF2B5EF4-FFF2-40B4-BE49-F238E27FC236}">
                <a16:creationId xmlns="" xmlns:a16="http://schemas.microsoft.com/office/drawing/2014/main" id="{E945C6DD-CDAE-A643-9E13-29D255268009}"/>
              </a:ext>
            </a:extLst>
          </p:cNvPr>
          <p:cNvPicPr>
            <a:picLocks noChangeAspect="1"/>
          </p:cNvPicPr>
          <p:nvPr userDrawn="1"/>
        </p:nvPicPr>
        <p:blipFill>
          <a:blip r:embed="rId4"/>
          <a:stretch>
            <a:fillRect/>
          </a:stretch>
        </p:blipFill>
        <p:spPr>
          <a:xfrm>
            <a:off x="8742487" y="66765"/>
            <a:ext cx="3066380" cy="1503867"/>
          </a:xfrm>
          <a:prstGeom prst="rect">
            <a:avLst/>
          </a:prstGeom>
        </p:spPr>
      </p:pic>
      <p:sp>
        <p:nvSpPr>
          <p:cNvPr id="9" name="Ovale 8">
            <a:extLst>
              <a:ext uri="{FF2B5EF4-FFF2-40B4-BE49-F238E27FC236}">
                <a16:creationId xmlns="" xmlns:a16="http://schemas.microsoft.com/office/drawing/2014/main" id="{552DA949-579F-6448-8C50-6AFB1BF34029}"/>
              </a:ext>
            </a:extLst>
          </p:cNvPr>
          <p:cNvSpPr/>
          <p:nvPr userDrawn="1"/>
        </p:nvSpPr>
        <p:spPr>
          <a:xfrm>
            <a:off x="5835127" y="-1642692"/>
            <a:ext cx="4581200" cy="4581200"/>
          </a:xfrm>
          <a:prstGeom prst="ellipse">
            <a:avLst/>
          </a:prstGeom>
          <a:gradFill flip="none" rotWithShape="1">
            <a:gsLst>
              <a:gs pos="0">
                <a:schemeClr val="bg1"/>
              </a:gs>
              <a:gs pos="73000">
                <a:schemeClr val="bg1">
                  <a:alpha val="0"/>
                </a:schemeClr>
              </a:gs>
            </a:gsLst>
            <a:path path="circle">
              <a:fillToRect l="50000" t="50000" r="50000" b="50000"/>
            </a:path>
            <a:tileRect/>
          </a:gradFill>
          <a:ln>
            <a:noFill/>
          </a:ln>
          <a:effectLst>
            <a:softEdge rad="393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5" name="Image 4">
            <a:extLst>
              <a:ext uri="{FF2B5EF4-FFF2-40B4-BE49-F238E27FC236}">
                <a16:creationId xmlns="" xmlns:a16="http://schemas.microsoft.com/office/drawing/2014/main" id="{6653B4A5-68B3-8545-9AFE-578DF86C5060}"/>
              </a:ext>
            </a:extLst>
          </p:cNvPr>
          <p:cNvPicPr>
            <a:picLocks noChangeAspect="1"/>
          </p:cNvPicPr>
          <p:nvPr userDrawn="1"/>
        </p:nvPicPr>
        <p:blipFill>
          <a:blip r:embed="rId3"/>
          <a:stretch>
            <a:fillRect/>
          </a:stretch>
        </p:blipFill>
        <p:spPr>
          <a:xfrm>
            <a:off x="7806235" y="910173"/>
            <a:ext cx="1872503" cy="921590"/>
          </a:xfrm>
          <a:prstGeom prst="rect">
            <a:avLst/>
          </a:prstGeom>
        </p:spPr>
      </p:pic>
      <p:sp>
        <p:nvSpPr>
          <p:cNvPr id="12" name="Rectangle 11">
            <a:extLst>
              <a:ext uri="{FF2B5EF4-FFF2-40B4-BE49-F238E27FC236}">
                <a16:creationId xmlns="" xmlns:a16="http://schemas.microsoft.com/office/drawing/2014/main" id="{BA2FA49A-A98C-6443-B01D-7612F50EDB51}"/>
              </a:ext>
            </a:extLst>
          </p:cNvPr>
          <p:cNvSpPr/>
          <p:nvPr userDrawn="1"/>
        </p:nvSpPr>
        <p:spPr>
          <a:xfrm>
            <a:off x="0" y="749033"/>
            <a:ext cx="12192000" cy="5810250"/>
          </a:xfrm>
          <a:prstGeom prst="rect">
            <a:avLst/>
          </a:prstGeom>
          <a:gradFill>
            <a:gsLst>
              <a:gs pos="0">
                <a:schemeClr val="bg1">
                  <a:lumMod val="50000"/>
                  <a:alpha val="1000"/>
                </a:schemeClr>
              </a:gs>
              <a:gs pos="60000">
                <a:schemeClr val="bg1">
                  <a:lumMod val="50000"/>
                  <a:alpha val="85000"/>
                </a:schemeClr>
              </a:gs>
              <a:gs pos="40000">
                <a:schemeClr val="bg1">
                  <a:lumMod val="50000"/>
                  <a:alpha val="85000"/>
                </a:schemeClr>
              </a:gs>
              <a:gs pos="100000">
                <a:schemeClr val="bg1">
                  <a:lumMod val="5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0" name="Espace réservé du texte 9">
            <a:extLst>
              <a:ext uri="{FF2B5EF4-FFF2-40B4-BE49-F238E27FC236}">
                <a16:creationId xmlns="" xmlns:a16="http://schemas.microsoft.com/office/drawing/2014/main" id="{9B9AA09F-715D-A34E-94B7-279D5FC00717}"/>
              </a:ext>
            </a:extLst>
          </p:cNvPr>
          <p:cNvSpPr>
            <a:spLocks noGrp="1"/>
          </p:cNvSpPr>
          <p:nvPr>
            <p:ph type="body" sz="quarter" idx="10"/>
          </p:nvPr>
        </p:nvSpPr>
        <p:spPr>
          <a:xfrm>
            <a:off x="1485900" y="3429000"/>
            <a:ext cx="9220200" cy="1017588"/>
          </a:xfrm>
          <a:prstGeom prst="rect">
            <a:avLst/>
          </a:prstGeom>
        </p:spPr>
        <p:txBody>
          <a:bodyPr rtlCol="0" anchor="ctr"/>
          <a:lstStyle>
            <a:lvl1pPr marL="0" indent="0" algn="ctr">
              <a:buNone/>
              <a:defRPr>
                <a:solidFill>
                  <a:schemeClr val="bg1"/>
                </a:solidFill>
                <a:effectLst>
                  <a:outerShdw blurRad="63500" dist="38100" dir="2700000" algn="tl" rotWithShape="0">
                    <a:schemeClr val="tx1">
                      <a:alpha val="60000"/>
                    </a:schemeClr>
                  </a:outerShdw>
                </a:effectLst>
              </a:defRPr>
            </a:lvl1pPr>
          </a:lstStyle>
          <a:p>
            <a:pPr lvl="0" rtl="0"/>
            <a:r>
              <a:rPr lang="fr-FR" smtClean="0"/>
              <a:t>Modifiez les styles du texte du masque</a:t>
            </a:r>
          </a:p>
        </p:txBody>
      </p:sp>
      <p:sp>
        <p:nvSpPr>
          <p:cNvPr id="11" name="Titre 10">
            <a:extLst>
              <a:ext uri="{FF2B5EF4-FFF2-40B4-BE49-F238E27FC236}">
                <a16:creationId xmlns="" xmlns:a16="http://schemas.microsoft.com/office/drawing/2014/main" id="{29EF441D-42DE-CF48-B0AB-48A5E97DABAF}"/>
              </a:ext>
            </a:extLst>
          </p:cNvPr>
          <p:cNvSpPr>
            <a:spLocks noGrp="1"/>
          </p:cNvSpPr>
          <p:nvPr>
            <p:ph type="title"/>
          </p:nvPr>
        </p:nvSpPr>
        <p:spPr>
          <a:xfrm>
            <a:off x="1283971" y="2200695"/>
            <a:ext cx="9624059" cy="652403"/>
          </a:xfrm>
          <a:prstGeom prst="rect">
            <a:avLst/>
          </a:prstGeom>
        </p:spPr>
        <p:txBody>
          <a:bodyPr rtlCol="0" anchor="ctr"/>
          <a:lstStyle>
            <a:lvl1pPr algn="ctr">
              <a:defRPr>
                <a:solidFill>
                  <a:schemeClr val="bg1"/>
                </a:solidFill>
                <a:effectLst>
                  <a:outerShdw blurRad="63500" dist="38100" dir="2700000" algn="tl" rotWithShape="0">
                    <a:schemeClr val="tx1">
                      <a:alpha val="60000"/>
                    </a:schemeClr>
                  </a:outerShdw>
                </a:effectLst>
              </a:defRPr>
            </a:lvl1pPr>
          </a:lstStyle>
          <a:p>
            <a:pPr rtl="0"/>
            <a:r>
              <a:rPr lang="fr-FR" dirty="0" smtClean="0"/>
              <a:t>Modifiez le style du titre</a:t>
            </a:r>
            <a:endParaRPr lang="fr-FR" dirty="0"/>
          </a:p>
        </p:txBody>
      </p:sp>
      <p:pic>
        <p:nvPicPr>
          <p:cNvPr id="18" name="Image 17">
            <a:extLst>
              <a:ext uri="{FF2B5EF4-FFF2-40B4-BE49-F238E27FC236}">
                <a16:creationId xmlns="" xmlns:a16="http://schemas.microsoft.com/office/drawing/2014/main" id="{F72FC533-DFC8-1946-8ABA-A4A320022DD5}"/>
              </a:ext>
            </a:extLst>
          </p:cNvPr>
          <p:cNvPicPr>
            <a:picLocks noChangeAspect="1"/>
          </p:cNvPicPr>
          <p:nvPr userDrawn="1"/>
        </p:nvPicPr>
        <p:blipFill>
          <a:blip r:embed="rId4"/>
          <a:stretch>
            <a:fillRect/>
          </a:stretch>
        </p:blipFill>
        <p:spPr>
          <a:xfrm>
            <a:off x="-1233520" y="619078"/>
            <a:ext cx="4555160" cy="2234020"/>
          </a:xfrm>
          <a:prstGeom prst="rect">
            <a:avLst/>
          </a:prstGeom>
        </p:spPr>
      </p:pic>
      <p:pic>
        <p:nvPicPr>
          <p:cNvPr id="22" name="Image 21">
            <a:extLst>
              <a:ext uri="{FF2B5EF4-FFF2-40B4-BE49-F238E27FC236}">
                <a16:creationId xmlns="" xmlns:a16="http://schemas.microsoft.com/office/drawing/2014/main" id="{25CC0ADD-098C-0445-BEA6-96A944C3F8B4}"/>
              </a:ext>
            </a:extLst>
          </p:cNvPr>
          <p:cNvPicPr>
            <a:picLocks noChangeAspect="1"/>
          </p:cNvPicPr>
          <p:nvPr userDrawn="1"/>
        </p:nvPicPr>
        <p:blipFill>
          <a:blip r:embed="rId3">
            <a:alphaModFix amt="25000"/>
          </a:blip>
          <a:stretch>
            <a:fillRect/>
          </a:stretch>
        </p:blipFill>
        <p:spPr>
          <a:xfrm>
            <a:off x="4061134" y="638575"/>
            <a:ext cx="1103670" cy="543193"/>
          </a:xfrm>
          <a:prstGeom prst="rect">
            <a:avLst/>
          </a:prstGeom>
        </p:spPr>
      </p:pic>
    </p:spTree>
    <p:extLst>
      <p:ext uri="{BB962C8B-B14F-4D97-AF65-F5344CB8AC3E}">
        <p14:creationId xmlns:p14="http://schemas.microsoft.com/office/powerpoint/2010/main" val="187950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utoRev="1" fill="hold" nodeType="withEffect">
                                  <p:stCondLst>
                                    <p:cond delay="0"/>
                                  </p:stCondLst>
                                  <p:childTnLst>
                                    <p:animMotion origin="layout" path="M -0.04284 0.00069 L -0.12461 0.00069 " pathEditMode="relative" rAng="0" ptsTypes="AA">
                                      <p:cBhvr>
                                        <p:cTn id="6" dur="25000" fill="hold"/>
                                        <p:tgtEl>
                                          <p:spTgt spid="7"/>
                                        </p:tgtEl>
                                        <p:attrNameLst>
                                          <p:attrName>ppt_x</p:attrName>
                                          <p:attrName>ppt_y</p:attrName>
                                        </p:attrNameLst>
                                      </p:cBhvr>
                                      <p:rCtr x="-4089" y="0"/>
                                    </p:animMotion>
                                  </p:childTnLst>
                                </p:cTn>
                              </p:par>
                              <p:par>
                                <p:cTn id="7" presetID="42" presetClass="path" presetSubtype="0" repeatCount="indefinite" autoRev="1" fill="remove" grpId="0" nodeType="withEffect">
                                  <p:stCondLst>
                                    <p:cond delay="0"/>
                                  </p:stCondLst>
                                  <p:childTnLst>
                                    <p:animMotion origin="layout" path="M 3.75E-6 -4.44444E-6 L -0.22019 0.06598 " pathEditMode="relative" rAng="0" ptsTypes="AA">
                                      <p:cBhvr>
                                        <p:cTn id="8" dur="25000" fill="hold"/>
                                        <p:tgtEl>
                                          <p:spTgt spid="9"/>
                                        </p:tgtEl>
                                        <p:attrNameLst>
                                          <p:attrName>ppt_x</p:attrName>
                                          <p:attrName>ppt_y</p:attrName>
                                        </p:attrNameLst>
                                      </p:cBhvr>
                                      <p:rCtr x="-11016" y="3287"/>
                                    </p:animMotion>
                                  </p:childTnLst>
                                </p:cTn>
                              </p:par>
                              <p:par>
                                <p:cTn id="9" presetID="42" presetClass="path" presetSubtype="0" repeatCount="indefinite" autoRev="1" fill="remove" nodeType="withEffect">
                                  <p:stCondLst>
                                    <p:cond delay="0"/>
                                  </p:stCondLst>
                                  <p:childTnLst>
                                    <p:animMotion origin="layout" path="M 2.70833E-6 1.48148E-6 L -0.33907 1.48148E-6 " pathEditMode="relative" rAng="0" ptsTypes="AA">
                                      <p:cBhvr>
                                        <p:cTn id="10" dur="25000" fill="hold"/>
                                        <p:tgtEl>
                                          <p:spTgt spid="5"/>
                                        </p:tgtEl>
                                        <p:attrNameLst>
                                          <p:attrName>ppt_x</p:attrName>
                                          <p:attrName>ppt_y</p:attrName>
                                        </p:attrNameLst>
                                      </p:cBhvr>
                                      <p:rCtr x="-16953" y="0"/>
                                    </p:animMotion>
                                  </p:childTnLst>
                                </p:cTn>
                              </p:par>
                              <p:par>
                                <p:cTn id="11" presetID="42" presetClass="path" presetSubtype="0" repeatCount="indefinite" autoRev="1" fill="remove" nodeType="withEffect">
                                  <p:stCondLst>
                                    <p:cond delay="0"/>
                                  </p:stCondLst>
                                  <p:childTnLst>
                                    <p:animMotion origin="layout" path="M 5E-6 2.22222E-6 L -0.1612 -0.0007 " pathEditMode="relative" rAng="0" ptsTypes="AA">
                                      <p:cBhvr>
                                        <p:cTn id="12" dur="25000" fill="hold"/>
                                        <p:tgtEl>
                                          <p:spTgt spid="17"/>
                                        </p:tgtEl>
                                        <p:attrNameLst>
                                          <p:attrName>ppt_x</p:attrName>
                                          <p:attrName>ppt_y</p:attrName>
                                        </p:attrNameLst>
                                      </p:cBhvr>
                                      <p:rCtr x="-8060" y="-46"/>
                                    </p:animMotion>
                                  </p:childTnLst>
                                </p:cTn>
                              </p:par>
                              <p:par>
                                <p:cTn id="13" presetID="42" presetClass="path" presetSubtype="0" repeatCount="indefinite" autoRev="1" fill="remove" nodeType="withEffect">
                                  <p:stCondLst>
                                    <p:cond delay="0"/>
                                  </p:stCondLst>
                                  <p:childTnLst>
                                    <p:animMotion origin="layout" path="M 1.45833E-6 -2.96296E-6 L -0.21341 0.00255 " pathEditMode="relative" rAng="0" ptsTypes="AA">
                                      <p:cBhvr>
                                        <p:cTn id="14" dur="25000" fill="hold"/>
                                        <p:tgtEl>
                                          <p:spTgt spid="3"/>
                                        </p:tgtEl>
                                        <p:attrNameLst>
                                          <p:attrName>ppt_x</p:attrName>
                                          <p:attrName>ppt_y</p:attrName>
                                        </p:attrNameLst>
                                      </p:cBhvr>
                                      <p:rCtr x="-10677" y="116"/>
                                    </p:animMotion>
                                  </p:childTnLst>
                                </p:cTn>
                              </p:par>
                              <p:par>
                                <p:cTn id="15" presetID="42" presetClass="path" presetSubtype="0" repeatCount="indefinite" autoRev="1" fill="remove" nodeType="withEffect">
                                  <p:stCondLst>
                                    <p:cond delay="0"/>
                                  </p:stCondLst>
                                  <p:childTnLst>
                                    <p:animMotion origin="layout" path="M 4.79167E-6 1.11111E-6 L -0.39883 1.11111E-6 " pathEditMode="relative" rAng="0" ptsTypes="AA">
                                      <p:cBhvr>
                                        <p:cTn id="16" dur="25000" fill="hold"/>
                                        <p:tgtEl>
                                          <p:spTgt spid="22"/>
                                        </p:tgtEl>
                                        <p:attrNameLst>
                                          <p:attrName>ppt_x</p:attrName>
                                          <p:attrName>ppt_y</p:attrName>
                                        </p:attrNameLst>
                                      </p:cBhvr>
                                      <p:rCtr x="-19948" y="0"/>
                                    </p:animMotion>
                                  </p:childTnLst>
                                </p:cTn>
                              </p:par>
                              <p:par>
                                <p:cTn id="17" presetID="42" presetClass="path" presetSubtype="0" repeatCount="indefinite" autoRev="1" fill="remove" nodeType="withEffect">
                                  <p:stCondLst>
                                    <p:cond delay="0"/>
                                  </p:stCondLst>
                                  <p:childTnLst>
                                    <p:animMotion origin="layout" path="M -2.5E-6 1.11111E-6 L -0.33906 1.11111E-6 " pathEditMode="relative" rAng="0" ptsTypes="AA">
                                      <p:cBhvr>
                                        <p:cTn id="18" dur="25000" fill="hold"/>
                                        <p:tgtEl>
                                          <p:spTgt spid="21"/>
                                        </p:tgtEl>
                                        <p:attrNameLst>
                                          <p:attrName>ppt_x</p:attrName>
                                          <p:attrName>ppt_y</p:attrName>
                                        </p:attrNameLst>
                                      </p:cBhvr>
                                      <p:rCtr x="-16953" y="0"/>
                                    </p:animMotion>
                                  </p:childTnLst>
                                </p:cTn>
                              </p:par>
                              <p:par>
                                <p:cTn id="19" presetID="42" presetClass="path" presetSubtype="0" repeatCount="indefinite" autoRev="1" fill="remove" nodeType="withEffect">
                                  <p:stCondLst>
                                    <p:cond delay="0"/>
                                  </p:stCondLst>
                                  <p:childTnLst>
                                    <p:animMotion origin="layout" path="M 3.125E-6 7.40741E-7 L -0.30091 0.01412 " pathEditMode="relative" rAng="0" ptsTypes="AA">
                                      <p:cBhvr>
                                        <p:cTn id="20" dur="25000" fill="hold"/>
                                        <p:tgtEl>
                                          <p:spTgt spid="18"/>
                                        </p:tgtEl>
                                        <p:attrNameLst>
                                          <p:attrName>ppt_x</p:attrName>
                                          <p:attrName>ppt_y</p:attrName>
                                        </p:attrNameLst>
                                      </p:cBhvr>
                                      <p:rCtr x="-15039" y="694"/>
                                    </p:animMotion>
                                  </p:childTnLst>
                                </p:cTn>
                              </p:par>
                              <p:par>
                                <p:cTn id="21" presetID="10" presetClass="entr" presetSubtype="0" fill="hold" grpId="0" nodeType="withEffect">
                                  <p:stCondLst>
                                    <p:cond delay="1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3000"/>
                                        <p:tgtEl>
                                          <p:spTgt spid="11"/>
                                        </p:tgtEl>
                                      </p:cBhvr>
                                    </p:animEffect>
                                  </p:childTnLst>
                                </p:cTn>
                              </p:par>
                              <p:par>
                                <p:cTn id="24" presetID="10" presetClass="entr" presetSubtype="0" fill="hold" grpId="0" nodeType="withEffect">
                                  <p:stCondLst>
                                    <p:cond delay="200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fade">
                                      <p:cBhvr>
                                        <p:cTn id="26" dur="3000"/>
                                        <p:tgtEl>
                                          <p:spTgt spid="10">
                                            <p:txEl>
                                              <p:pRg st="0" end="0"/>
                                            </p:txEl>
                                          </p:spTgt>
                                        </p:tgtEl>
                                      </p:cBhvr>
                                    </p:animEffect>
                                  </p:childTnLst>
                                </p:cTn>
                              </p:par>
                              <p:par>
                                <p:cTn id="27" presetID="10" presetClass="exit" presetSubtype="0" fill="hold" grpId="1" nodeType="withEffect">
                                  <p:stCondLst>
                                    <p:cond delay="500"/>
                                  </p:stCondLst>
                                  <p:childTnLst>
                                    <p:animEffect transition="out" filter="fade">
                                      <p:cBhvr>
                                        <p:cTn id="28" dur="2000"/>
                                        <p:tgtEl>
                                          <p:spTgt spid="11"/>
                                        </p:tgtEl>
                                      </p:cBhvr>
                                    </p:animEffect>
                                    <p:set>
                                      <p:cBhvr>
                                        <p:cTn id="29" dur="1" fill="hold">
                                          <p:stCondLst>
                                            <p:cond delay="1999"/>
                                          </p:stCondLst>
                                        </p:cTn>
                                        <p:tgtEl>
                                          <p:spTgt spid="11"/>
                                        </p:tgtEl>
                                        <p:attrNameLst>
                                          <p:attrName>style.visibility</p:attrName>
                                        </p:attrNameLst>
                                      </p:cBhvr>
                                      <p:to>
                                        <p:strVal val="hidden"/>
                                      </p:to>
                                    </p:set>
                                  </p:childTnLst>
                                </p:cTn>
                              </p:par>
                              <p:par>
                                <p:cTn id="30" presetID="10" presetClass="exit" presetSubtype="0" fill="hold" grpId="1" nodeType="withEffect">
                                  <p:stCondLst>
                                    <p:cond delay="1000"/>
                                  </p:stCondLst>
                                  <p:childTnLst>
                                    <p:animEffect transition="out" filter="fade">
                                      <p:cBhvr>
                                        <p:cTn id="31" dur="2000"/>
                                        <p:tgtEl>
                                          <p:spTgt spid="10">
                                            <p:txEl>
                                              <p:pRg st="0" end="0"/>
                                            </p:txEl>
                                          </p:spTgt>
                                        </p:tgtEl>
                                      </p:cBhvr>
                                    </p:animEffect>
                                    <p:set>
                                      <p:cBhvr>
                                        <p:cTn id="32" dur="1" fill="hold">
                                          <p:stCondLst>
                                            <p:cond delay="1999"/>
                                          </p:stCondLst>
                                        </p:cTn>
                                        <p:tgtEl>
                                          <p:spTgt spid="10">
                                            <p:txEl>
                                              <p:pRg st="0" end="0"/>
                                            </p:txEl>
                                          </p:spTgt>
                                        </p:tgtEl>
                                        <p:attrNameLst>
                                          <p:attrName>style.visibility</p:attrName>
                                        </p:attrNameLst>
                                      </p:cBhvr>
                                      <p:to>
                                        <p:strVal val="hidden"/>
                                      </p:to>
                                    </p:set>
                                  </p:childTnLst>
                                </p:cTn>
                              </p:par>
                              <p:par>
                                <p:cTn id="33" presetID="10" presetClass="exit" presetSubtype="0" fill="hold" grpId="0" nodeType="withEffect">
                                  <p:stCondLst>
                                    <p:cond delay="500"/>
                                  </p:stCondLst>
                                  <p:childTnLst>
                                    <p:animEffect transition="out" filter="fade">
                                      <p:cBhvr>
                                        <p:cTn id="34" dur="1000"/>
                                        <p:tgtEl>
                                          <p:spTgt spid="12"/>
                                        </p:tgtEl>
                                      </p:cBhvr>
                                    </p:animEffect>
                                    <p:set>
                                      <p:cBhvr>
                                        <p:cTn id="35" dur="1" fill="hold">
                                          <p:stCondLst>
                                            <p:cond delay="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0" grpId="0" build="p">
        <p:tmplLst>
          <p:tmpl lvl="1">
            <p:tnLst>
              <p:par>
                <p:cTn presetID="10" presetClass="entr" presetSubtype="0" fill="hold" nodeType="withEffect">
                  <p:stCondLst>
                    <p:cond delay="2000"/>
                  </p:stCondLst>
                  <p:childTnLst>
                    <p:set>
                      <p:cBhvr>
                        <p:cTn dur="1" fill="hold">
                          <p:stCondLst>
                            <p:cond delay="0"/>
                          </p:stCondLst>
                        </p:cTn>
                        <p:tgtEl>
                          <p:spTgt spid="10"/>
                        </p:tgtEl>
                        <p:attrNameLst>
                          <p:attrName>style.visibility</p:attrName>
                        </p:attrNameLst>
                      </p:cBhvr>
                      <p:to>
                        <p:strVal val="visible"/>
                      </p:to>
                    </p:set>
                    <p:animEffect transition="in" filter="fade">
                      <p:cBhvr>
                        <p:cTn dur="3000"/>
                        <p:tgtEl>
                          <p:spTgt spid="10"/>
                        </p:tgtEl>
                      </p:cBhvr>
                    </p:animEffect>
                  </p:childTnLst>
                </p:cTn>
              </p:par>
            </p:tnLst>
          </p:tmpl>
        </p:tmplLst>
      </p:bldP>
      <p:bldP spid="10" grpId="1" build="p">
        <p:tmplLst>
          <p:tmpl lvl="1">
            <p:tnLst>
              <p:par>
                <p:cTn presetID="10" presetClass="exit" presetSubtype="0" fill="hold" nodeType="withEffect">
                  <p:stCondLst>
                    <p:cond delay="1000"/>
                  </p:stCondLst>
                  <p:childTnLst>
                    <p:animEffect transition="out" filter="fade">
                      <p:cBhvr>
                        <p:cTn dur="2000"/>
                        <p:tgtEl>
                          <p:spTgt spid="10"/>
                        </p:tgtEl>
                      </p:cBhvr>
                    </p:animEffect>
                    <p:set>
                      <p:cBhvr>
                        <p:cTn dur="1" fill="hold">
                          <p:stCondLst>
                            <p:cond delay="1999"/>
                          </p:stCondLst>
                        </p:cTn>
                        <p:tgtEl>
                          <p:spTgt spid="10"/>
                        </p:tgtEl>
                        <p:attrNameLst>
                          <p:attrName>style.visibility</p:attrName>
                        </p:attrNameLst>
                      </p:cBhvr>
                      <p:to>
                        <p:strVal val="hidden"/>
                      </p:to>
                    </p:set>
                  </p:childTnLst>
                </p:cTn>
              </p:par>
            </p:tnLst>
          </p:tmpl>
        </p:tmplLst>
      </p:bldP>
      <p:bldP spid="11" grpId="0"/>
      <p:bldP spid="11" grpId="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e de titre">
    <p:bg>
      <p:bgPr>
        <a:solidFill>
          <a:schemeClr val="bg1">
            <a:alpha val="22000"/>
          </a:schemeClr>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 xmlns:a16="http://schemas.microsoft.com/office/drawing/2014/main" id="{D5F976DE-F6A6-0149-ADAE-9BF528C6E6A9}"/>
              </a:ext>
            </a:extLst>
          </p:cNvPr>
          <p:cNvPicPr>
            <a:picLocks noChangeAspect="1"/>
          </p:cNvPicPr>
          <p:nvPr userDrawn="1"/>
        </p:nvPicPr>
        <p:blipFill>
          <a:blip r:embed="rId2"/>
          <a:stretch>
            <a:fillRect/>
          </a:stretch>
        </p:blipFill>
        <p:spPr>
          <a:xfrm>
            <a:off x="0" y="-2511239"/>
            <a:ext cx="16656424" cy="9369239"/>
          </a:xfrm>
          <a:prstGeom prst="rect">
            <a:avLst/>
          </a:prstGeom>
          <a:solidFill>
            <a:srgbClr val="BDBEC0"/>
          </a:solidFill>
        </p:spPr>
      </p:pic>
      <p:pic>
        <p:nvPicPr>
          <p:cNvPr id="21" name="Image 20">
            <a:extLst>
              <a:ext uri="{FF2B5EF4-FFF2-40B4-BE49-F238E27FC236}">
                <a16:creationId xmlns="" xmlns:a16="http://schemas.microsoft.com/office/drawing/2014/main" id="{3249FAD6-8D2E-3F4B-BA86-AAC4EDBA953C}"/>
              </a:ext>
            </a:extLst>
          </p:cNvPr>
          <p:cNvPicPr>
            <a:picLocks noChangeAspect="1"/>
          </p:cNvPicPr>
          <p:nvPr userDrawn="1"/>
        </p:nvPicPr>
        <p:blipFill>
          <a:blip r:embed="rId3">
            <a:alphaModFix amt="25000"/>
          </a:blip>
          <a:stretch>
            <a:fillRect/>
          </a:stretch>
        </p:blipFill>
        <p:spPr>
          <a:xfrm>
            <a:off x="11507538" y="638576"/>
            <a:ext cx="1103670" cy="543193"/>
          </a:xfrm>
          <a:prstGeom prst="rect">
            <a:avLst/>
          </a:prstGeom>
        </p:spPr>
      </p:pic>
      <p:pic>
        <p:nvPicPr>
          <p:cNvPr id="17" name="Image 16">
            <a:extLst>
              <a:ext uri="{FF2B5EF4-FFF2-40B4-BE49-F238E27FC236}">
                <a16:creationId xmlns="" xmlns:a16="http://schemas.microsoft.com/office/drawing/2014/main" id="{65886DC5-31D1-884F-A425-C917FE781D49}"/>
              </a:ext>
            </a:extLst>
          </p:cNvPr>
          <p:cNvPicPr>
            <a:picLocks noChangeAspect="1"/>
          </p:cNvPicPr>
          <p:nvPr userDrawn="1"/>
        </p:nvPicPr>
        <p:blipFill>
          <a:blip r:embed="rId3">
            <a:alphaModFix amt="25000"/>
          </a:blip>
          <a:stretch>
            <a:fillRect/>
          </a:stretch>
        </p:blipFill>
        <p:spPr>
          <a:xfrm>
            <a:off x="11976286" y="735260"/>
            <a:ext cx="1269845" cy="624980"/>
          </a:xfrm>
          <a:prstGeom prst="rect">
            <a:avLst/>
          </a:prstGeom>
        </p:spPr>
      </p:pic>
      <p:pic>
        <p:nvPicPr>
          <p:cNvPr id="3" name="Image 2">
            <a:extLst>
              <a:ext uri="{FF2B5EF4-FFF2-40B4-BE49-F238E27FC236}">
                <a16:creationId xmlns="" xmlns:a16="http://schemas.microsoft.com/office/drawing/2014/main" id="{E945C6DD-CDAE-A643-9E13-29D255268009}"/>
              </a:ext>
            </a:extLst>
          </p:cNvPr>
          <p:cNvPicPr>
            <a:picLocks noChangeAspect="1"/>
          </p:cNvPicPr>
          <p:nvPr userDrawn="1"/>
        </p:nvPicPr>
        <p:blipFill>
          <a:blip r:embed="rId4"/>
          <a:stretch>
            <a:fillRect/>
          </a:stretch>
        </p:blipFill>
        <p:spPr>
          <a:xfrm>
            <a:off x="8742487" y="66765"/>
            <a:ext cx="3066380" cy="1503867"/>
          </a:xfrm>
          <a:prstGeom prst="rect">
            <a:avLst/>
          </a:prstGeom>
        </p:spPr>
      </p:pic>
      <p:sp>
        <p:nvSpPr>
          <p:cNvPr id="9" name="Ovale 8">
            <a:extLst>
              <a:ext uri="{FF2B5EF4-FFF2-40B4-BE49-F238E27FC236}">
                <a16:creationId xmlns="" xmlns:a16="http://schemas.microsoft.com/office/drawing/2014/main" id="{552DA949-579F-6448-8C50-6AFB1BF34029}"/>
              </a:ext>
            </a:extLst>
          </p:cNvPr>
          <p:cNvSpPr/>
          <p:nvPr userDrawn="1"/>
        </p:nvSpPr>
        <p:spPr>
          <a:xfrm>
            <a:off x="5835127" y="-1642692"/>
            <a:ext cx="4581200" cy="4581200"/>
          </a:xfrm>
          <a:prstGeom prst="ellipse">
            <a:avLst/>
          </a:prstGeom>
          <a:gradFill flip="none" rotWithShape="1">
            <a:gsLst>
              <a:gs pos="0">
                <a:schemeClr val="bg1"/>
              </a:gs>
              <a:gs pos="73000">
                <a:schemeClr val="bg1">
                  <a:alpha val="0"/>
                </a:schemeClr>
              </a:gs>
            </a:gsLst>
            <a:path path="circle">
              <a:fillToRect l="50000" t="50000" r="50000" b="50000"/>
            </a:path>
            <a:tileRect/>
          </a:gradFill>
          <a:ln>
            <a:noFill/>
          </a:ln>
          <a:effectLst>
            <a:softEdge rad="393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5" name="Image 4">
            <a:extLst>
              <a:ext uri="{FF2B5EF4-FFF2-40B4-BE49-F238E27FC236}">
                <a16:creationId xmlns="" xmlns:a16="http://schemas.microsoft.com/office/drawing/2014/main" id="{6653B4A5-68B3-8545-9AFE-578DF86C5060}"/>
              </a:ext>
            </a:extLst>
          </p:cNvPr>
          <p:cNvPicPr>
            <a:picLocks noChangeAspect="1"/>
          </p:cNvPicPr>
          <p:nvPr userDrawn="1"/>
        </p:nvPicPr>
        <p:blipFill>
          <a:blip r:embed="rId3"/>
          <a:stretch>
            <a:fillRect/>
          </a:stretch>
        </p:blipFill>
        <p:spPr>
          <a:xfrm>
            <a:off x="7806235" y="910173"/>
            <a:ext cx="1872503" cy="921590"/>
          </a:xfrm>
          <a:prstGeom prst="rect">
            <a:avLst/>
          </a:prstGeom>
        </p:spPr>
      </p:pic>
      <p:sp>
        <p:nvSpPr>
          <p:cNvPr id="12" name="Rectangle 11">
            <a:extLst>
              <a:ext uri="{FF2B5EF4-FFF2-40B4-BE49-F238E27FC236}">
                <a16:creationId xmlns="" xmlns:a16="http://schemas.microsoft.com/office/drawing/2014/main" id="{BA2FA49A-A98C-6443-B01D-7612F50EDB51}"/>
              </a:ext>
            </a:extLst>
          </p:cNvPr>
          <p:cNvSpPr/>
          <p:nvPr userDrawn="1"/>
        </p:nvSpPr>
        <p:spPr>
          <a:xfrm>
            <a:off x="0" y="1047750"/>
            <a:ext cx="12192000" cy="5810250"/>
          </a:xfrm>
          <a:prstGeom prst="rect">
            <a:avLst/>
          </a:prstGeom>
          <a:gradFill>
            <a:gsLst>
              <a:gs pos="0">
                <a:schemeClr val="bg1">
                  <a:lumMod val="50000"/>
                  <a:alpha val="1000"/>
                </a:schemeClr>
              </a:gs>
              <a:gs pos="60000">
                <a:schemeClr val="bg1">
                  <a:lumMod val="50000"/>
                  <a:alpha val="85000"/>
                </a:schemeClr>
              </a:gs>
              <a:gs pos="40000">
                <a:schemeClr val="bg1">
                  <a:lumMod val="50000"/>
                  <a:alpha val="85000"/>
                </a:schemeClr>
              </a:gs>
              <a:gs pos="100000">
                <a:schemeClr val="bg1">
                  <a:lumMod val="5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0" name="Espace réservé du texte 9">
            <a:extLst>
              <a:ext uri="{FF2B5EF4-FFF2-40B4-BE49-F238E27FC236}">
                <a16:creationId xmlns="" xmlns:a16="http://schemas.microsoft.com/office/drawing/2014/main" id="{9B9AA09F-715D-A34E-94B7-279D5FC00717}"/>
              </a:ext>
            </a:extLst>
          </p:cNvPr>
          <p:cNvSpPr>
            <a:spLocks noGrp="1"/>
          </p:cNvSpPr>
          <p:nvPr>
            <p:ph type="body" sz="quarter" idx="10"/>
          </p:nvPr>
        </p:nvSpPr>
        <p:spPr>
          <a:xfrm>
            <a:off x="1485900" y="3429000"/>
            <a:ext cx="9220200" cy="1017588"/>
          </a:xfrm>
          <a:prstGeom prst="rect">
            <a:avLst/>
          </a:prstGeom>
        </p:spPr>
        <p:txBody>
          <a:bodyPr rtlCol="0" anchor="ctr"/>
          <a:lstStyle>
            <a:lvl1pPr marL="0" indent="0" algn="ctr">
              <a:buNone/>
              <a:defRPr>
                <a:solidFill>
                  <a:schemeClr val="bg1"/>
                </a:solidFill>
                <a:effectLst>
                  <a:outerShdw blurRad="63500" dist="38100" dir="2700000" algn="tl" rotWithShape="0">
                    <a:schemeClr val="tx1">
                      <a:alpha val="60000"/>
                    </a:schemeClr>
                  </a:outerShdw>
                </a:effectLst>
              </a:defRPr>
            </a:lvl1pPr>
          </a:lstStyle>
          <a:p>
            <a:pPr lvl="0" rtl="0"/>
            <a:r>
              <a:rPr lang="fr-FR" smtClean="0"/>
              <a:t>Modifiez les styles du texte du masque</a:t>
            </a:r>
          </a:p>
        </p:txBody>
      </p:sp>
      <p:sp>
        <p:nvSpPr>
          <p:cNvPr id="11" name="Titre 10">
            <a:extLst>
              <a:ext uri="{FF2B5EF4-FFF2-40B4-BE49-F238E27FC236}">
                <a16:creationId xmlns="" xmlns:a16="http://schemas.microsoft.com/office/drawing/2014/main" id="{29EF441D-42DE-CF48-B0AB-48A5E97DABAF}"/>
              </a:ext>
            </a:extLst>
          </p:cNvPr>
          <p:cNvSpPr>
            <a:spLocks noGrp="1"/>
          </p:cNvSpPr>
          <p:nvPr>
            <p:ph type="title"/>
          </p:nvPr>
        </p:nvSpPr>
        <p:spPr>
          <a:xfrm>
            <a:off x="1283971" y="2200695"/>
            <a:ext cx="9624059" cy="652403"/>
          </a:xfrm>
          <a:prstGeom prst="rect">
            <a:avLst/>
          </a:prstGeom>
        </p:spPr>
        <p:txBody>
          <a:bodyPr rtlCol="0" anchor="ctr"/>
          <a:lstStyle>
            <a:lvl1pPr algn="ctr">
              <a:defRPr>
                <a:solidFill>
                  <a:schemeClr val="bg1"/>
                </a:solidFill>
                <a:effectLst>
                  <a:outerShdw blurRad="63500" dist="38100" dir="2700000" algn="tl" rotWithShape="0">
                    <a:schemeClr val="tx1">
                      <a:alpha val="60000"/>
                    </a:schemeClr>
                  </a:outerShdw>
                </a:effectLst>
              </a:defRPr>
            </a:lvl1pPr>
          </a:lstStyle>
          <a:p>
            <a:pPr rtl="0"/>
            <a:r>
              <a:rPr lang="fr-FR" smtClean="0"/>
              <a:t>Modifiez le style du titre</a:t>
            </a:r>
            <a:endParaRPr lang="fr-FR" dirty="0"/>
          </a:p>
        </p:txBody>
      </p:sp>
      <p:grpSp>
        <p:nvGrpSpPr>
          <p:cNvPr id="26" name="Groupe 25">
            <a:extLst>
              <a:ext uri="{FF2B5EF4-FFF2-40B4-BE49-F238E27FC236}">
                <a16:creationId xmlns="" xmlns:a16="http://schemas.microsoft.com/office/drawing/2014/main" id="{0022EFFE-2DFF-024C-9E1C-8AD26C70FB65}"/>
              </a:ext>
            </a:extLst>
          </p:cNvPr>
          <p:cNvGrpSpPr/>
          <p:nvPr userDrawn="1"/>
        </p:nvGrpSpPr>
        <p:grpSpPr>
          <a:xfrm>
            <a:off x="1283971" y="3193643"/>
            <a:ext cx="9624059" cy="2224502"/>
            <a:chOff x="1283971" y="3193643"/>
            <a:chExt cx="9624059" cy="2224502"/>
          </a:xfrm>
        </p:grpSpPr>
        <p:sp>
          <p:nvSpPr>
            <p:cNvPr id="23" name="Forme libre 22">
              <a:extLst>
                <a:ext uri="{FF2B5EF4-FFF2-40B4-BE49-F238E27FC236}">
                  <a16:creationId xmlns="" xmlns:a16="http://schemas.microsoft.com/office/drawing/2014/main" id="{4DDC8259-5439-1141-977E-E10B205DD03B}"/>
                </a:ext>
              </a:extLst>
            </p:cNvPr>
            <p:cNvSpPr/>
            <p:nvPr userDrawn="1"/>
          </p:nvSpPr>
          <p:spPr>
            <a:xfrm rot="5400000">
              <a:off x="5935979" y="-1458365"/>
              <a:ext cx="320043" cy="9624059"/>
            </a:xfrm>
            <a:custGeom>
              <a:avLst/>
              <a:gdLst>
                <a:gd name="connsiteX0" fmla="*/ 0 w 320043"/>
                <a:gd name="connsiteY0" fmla="*/ 9624058 h 9624059"/>
                <a:gd name="connsiteX1" fmla="*/ 0 w 320043"/>
                <a:gd name="connsiteY1" fmla="*/ 22859 h 9624059"/>
                <a:gd name="connsiteX2" fmla="*/ 3 w 320043"/>
                <a:gd name="connsiteY2" fmla="*/ 22859 h 9624059"/>
                <a:gd name="connsiteX3" fmla="*/ 3 w 320043"/>
                <a:gd name="connsiteY3" fmla="*/ 0 h 9624059"/>
                <a:gd name="connsiteX4" fmla="*/ 320043 w 320043"/>
                <a:gd name="connsiteY4" fmla="*/ 0 h 9624059"/>
                <a:gd name="connsiteX5" fmla="*/ 320043 w 320043"/>
                <a:gd name="connsiteY5" fmla="*/ 45718 h 9624059"/>
                <a:gd name="connsiteX6" fmla="*/ 45720 w 320043"/>
                <a:gd name="connsiteY6" fmla="*/ 45718 h 9624059"/>
                <a:gd name="connsiteX7" fmla="*/ 45719 w 320043"/>
                <a:gd name="connsiteY7" fmla="*/ 9578340 h 9624059"/>
                <a:gd name="connsiteX8" fmla="*/ 320041 w 320043"/>
                <a:gd name="connsiteY8" fmla="*/ 9578340 h 9624059"/>
                <a:gd name="connsiteX9" fmla="*/ 320041 w 320043"/>
                <a:gd name="connsiteY9" fmla="*/ 9624059 h 9624059"/>
                <a:gd name="connsiteX10" fmla="*/ 1 w 320043"/>
                <a:gd name="connsiteY10" fmla="*/ 9624059 h 9624059"/>
                <a:gd name="connsiteX11" fmla="*/ 1 w 320043"/>
                <a:gd name="connsiteY11" fmla="*/ 9624058 h 962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0043" h="9624059">
                  <a:moveTo>
                    <a:pt x="0" y="9624058"/>
                  </a:moveTo>
                  <a:lnTo>
                    <a:pt x="0" y="22859"/>
                  </a:lnTo>
                  <a:lnTo>
                    <a:pt x="3" y="22859"/>
                  </a:lnTo>
                  <a:lnTo>
                    <a:pt x="3" y="0"/>
                  </a:lnTo>
                  <a:lnTo>
                    <a:pt x="320043" y="0"/>
                  </a:lnTo>
                  <a:lnTo>
                    <a:pt x="320043" y="45718"/>
                  </a:lnTo>
                  <a:lnTo>
                    <a:pt x="45720" y="45718"/>
                  </a:lnTo>
                  <a:lnTo>
                    <a:pt x="45719" y="9578340"/>
                  </a:lnTo>
                  <a:lnTo>
                    <a:pt x="320041" y="9578340"/>
                  </a:lnTo>
                  <a:lnTo>
                    <a:pt x="320041" y="9624059"/>
                  </a:lnTo>
                  <a:lnTo>
                    <a:pt x="1" y="9624059"/>
                  </a:lnTo>
                  <a:lnTo>
                    <a:pt x="1" y="962405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4" name="Forme libre 23">
              <a:extLst>
                <a:ext uri="{FF2B5EF4-FFF2-40B4-BE49-F238E27FC236}">
                  <a16:creationId xmlns="" xmlns:a16="http://schemas.microsoft.com/office/drawing/2014/main" id="{B28BC5D8-96D5-C34F-8298-7A33B7CC9695}"/>
                </a:ext>
              </a:extLst>
            </p:cNvPr>
            <p:cNvSpPr/>
            <p:nvPr userDrawn="1"/>
          </p:nvSpPr>
          <p:spPr>
            <a:xfrm rot="16200000" flipV="1">
              <a:off x="5935979" y="-252659"/>
              <a:ext cx="320043" cy="9624059"/>
            </a:xfrm>
            <a:custGeom>
              <a:avLst/>
              <a:gdLst>
                <a:gd name="connsiteX0" fmla="*/ 0 w 320043"/>
                <a:gd name="connsiteY0" fmla="*/ 9624058 h 9624059"/>
                <a:gd name="connsiteX1" fmla="*/ 0 w 320043"/>
                <a:gd name="connsiteY1" fmla="*/ 22859 h 9624059"/>
                <a:gd name="connsiteX2" fmla="*/ 3 w 320043"/>
                <a:gd name="connsiteY2" fmla="*/ 22859 h 9624059"/>
                <a:gd name="connsiteX3" fmla="*/ 3 w 320043"/>
                <a:gd name="connsiteY3" fmla="*/ 0 h 9624059"/>
                <a:gd name="connsiteX4" fmla="*/ 320043 w 320043"/>
                <a:gd name="connsiteY4" fmla="*/ 0 h 9624059"/>
                <a:gd name="connsiteX5" fmla="*/ 320043 w 320043"/>
                <a:gd name="connsiteY5" fmla="*/ 45718 h 9624059"/>
                <a:gd name="connsiteX6" fmla="*/ 45720 w 320043"/>
                <a:gd name="connsiteY6" fmla="*/ 45718 h 9624059"/>
                <a:gd name="connsiteX7" fmla="*/ 45719 w 320043"/>
                <a:gd name="connsiteY7" fmla="*/ 9578340 h 9624059"/>
                <a:gd name="connsiteX8" fmla="*/ 320041 w 320043"/>
                <a:gd name="connsiteY8" fmla="*/ 9578340 h 9624059"/>
                <a:gd name="connsiteX9" fmla="*/ 320041 w 320043"/>
                <a:gd name="connsiteY9" fmla="*/ 9624059 h 9624059"/>
                <a:gd name="connsiteX10" fmla="*/ 1 w 320043"/>
                <a:gd name="connsiteY10" fmla="*/ 9624059 h 9624059"/>
                <a:gd name="connsiteX11" fmla="*/ 1 w 320043"/>
                <a:gd name="connsiteY11" fmla="*/ 9624058 h 962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0043" h="9624059">
                  <a:moveTo>
                    <a:pt x="0" y="9624058"/>
                  </a:moveTo>
                  <a:lnTo>
                    <a:pt x="0" y="22859"/>
                  </a:lnTo>
                  <a:lnTo>
                    <a:pt x="3" y="22859"/>
                  </a:lnTo>
                  <a:lnTo>
                    <a:pt x="3" y="0"/>
                  </a:lnTo>
                  <a:lnTo>
                    <a:pt x="320043" y="0"/>
                  </a:lnTo>
                  <a:lnTo>
                    <a:pt x="320043" y="45718"/>
                  </a:lnTo>
                  <a:lnTo>
                    <a:pt x="45720" y="45718"/>
                  </a:lnTo>
                  <a:lnTo>
                    <a:pt x="45719" y="9578340"/>
                  </a:lnTo>
                  <a:lnTo>
                    <a:pt x="320041" y="9578340"/>
                  </a:lnTo>
                  <a:lnTo>
                    <a:pt x="320041" y="9624059"/>
                  </a:lnTo>
                  <a:lnTo>
                    <a:pt x="1" y="9624059"/>
                  </a:lnTo>
                  <a:lnTo>
                    <a:pt x="1" y="962405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5" name="Demi-cadre 24">
              <a:extLst>
                <a:ext uri="{FF2B5EF4-FFF2-40B4-BE49-F238E27FC236}">
                  <a16:creationId xmlns="" xmlns:a16="http://schemas.microsoft.com/office/drawing/2014/main" id="{DD6367FF-B8D4-624E-87F8-36D5E50D49BE}"/>
                </a:ext>
              </a:extLst>
            </p:cNvPr>
            <p:cNvSpPr/>
            <p:nvPr userDrawn="1"/>
          </p:nvSpPr>
          <p:spPr>
            <a:xfrm rot="13500000">
              <a:off x="5765073" y="4756291"/>
              <a:ext cx="661854" cy="661854"/>
            </a:xfrm>
            <a:prstGeom prst="halfFrame">
              <a:avLst>
                <a:gd name="adj1" fmla="val 6273"/>
                <a:gd name="adj2" fmla="val 62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solidFill>
                  <a:schemeClr val="tx1"/>
                </a:solidFill>
              </a:endParaRPr>
            </a:p>
          </p:txBody>
        </p:sp>
      </p:grpSp>
      <p:pic>
        <p:nvPicPr>
          <p:cNvPr id="18" name="Image 17">
            <a:extLst>
              <a:ext uri="{FF2B5EF4-FFF2-40B4-BE49-F238E27FC236}">
                <a16:creationId xmlns="" xmlns:a16="http://schemas.microsoft.com/office/drawing/2014/main" id="{F72FC533-DFC8-1946-8ABA-A4A320022DD5}"/>
              </a:ext>
            </a:extLst>
          </p:cNvPr>
          <p:cNvPicPr>
            <a:picLocks noChangeAspect="1"/>
          </p:cNvPicPr>
          <p:nvPr userDrawn="1"/>
        </p:nvPicPr>
        <p:blipFill>
          <a:blip r:embed="rId4"/>
          <a:stretch>
            <a:fillRect/>
          </a:stretch>
        </p:blipFill>
        <p:spPr>
          <a:xfrm>
            <a:off x="-1233520" y="619078"/>
            <a:ext cx="4555160" cy="2234020"/>
          </a:xfrm>
          <a:prstGeom prst="rect">
            <a:avLst/>
          </a:prstGeom>
        </p:spPr>
      </p:pic>
      <p:pic>
        <p:nvPicPr>
          <p:cNvPr id="22" name="Image 21">
            <a:extLst>
              <a:ext uri="{FF2B5EF4-FFF2-40B4-BE49-F238E27FC236}">
                <a16:creationId xmlns="" xmlns:a16="http://schemas.microsoft.com/office/drawing/2014/main" id="{25CC0ADD-098C-0445-BEA6-96A944C3F8B4}"/>
              </a:ext>
            </a:extLst>
          </p:cNvPr>
          <p:cNvPicPr>
            <a:picLocks noChangeAspect="1"/>
          </p:cNvPicPr>
          <p:nvPr userDrawn="1"/>
        </p:nvPicPr>
        <p:blipFill>
          <a:blip r:embed="rId3">
            <a:alphaModFix amt="25000"/>
          </a:blip>
          <a:stretch>
            <a:fillRect/>
          </a:stretch>
        </p:blipFill>
        <p:spPr>
          <a:xfrm>
            <a:off x="4061134" y="638575"/>
            <a:ext cx="1103670" cy="543193"/>
          </a:xfrm>
          <a:prstGeom prst="rect">
            <a:avLst/>
          </a:prstGeom>
        </p:spPr>
      </p:pic>
    </p:spTree>
    <p:extLst>
      <p:ext uri="{BB962C8B-B14F-4D97-AF65-F5344CB8AC3E}">
        <p14:creationId xmlns:p14="http://schemas.microsoft.com/office/powerpoint/2010/main" val="120612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utoRev="1" fill="hold" nodeType="withEffect">
                                  <p:stCondLst>
                                    <p:cond delay="0"/>
                                  </p:stCondLst>
                                  <p:childTnLst>
                                    <p:animMotion origin="layout" path="M -0.04284 0.00069 L -0.12461 0.00069 " pathEditMode="relative" rAng="0" ptsTypes="AA">
                                      <p:cBhvr>
                                        <p:cTn id="6" dur="25000" fill="hold"/>
                                        <p:tgtEl>
                                          <p:spTgt spid="7"/>
                                        </p:tgtEl>
                                        <p:attrNameLst>
                                          <p:attrName>ppt_x</p:attrName>
                                          <p:attrName>ppt_y</p:attrName>
                                        </p:attrNameLst>
                                      </p:cBhvr>
                                      <p:rCtr x="-4089" y="0"/>
                                    </p:animMotion>
                                  </p:childTnLst>
                                </p:cTn>
                              </p:par>
                              <p:par>
                                <p:cTn id="7" presetID="42" presetClass="path" presetSubtype="0" repeatCount="indefinite" autoRev="1" fill="remove" grpId="0" nodeType="withEffect">
                                  <p:stCondLst>
                                    <p:cond delay="0"/>
                                  </p:stCondLst>
                                  <p:childTnLst>
                                    <p:animMotion origin="layout" path="M 3.75E-6 -4.44444E-6 L -0.22019 0.06598 " pathEditMode="relative" rAng="0" ptsTypes="AA">
                                      <p:cBhvr>
                                        <p:cTn id="8" dur="25000" fill="hold"/>
                                        <p:tgtEl>
                                          <p:spTgt spid="9"/>
                                        </p:tgtEl>
                                        <p:attrNameLst>
                                          <p:attrName>ppt_x</p:attrName>
                                          <p:attrName>ppt_y</p:attrName>
                                        </p:attrNameLst>
                                      </p:cBhvr>
                                      <p:rCtr x="-11016" y="3287"/>
                                    </p:animMotion>
                                  </p:childTnLst>
                                </p:cTn>
                              </p:par>
                              <p:par>
                                <p:cTn id="9" presetID="42" presetClass="path" presetSubtype="0" repeatCount="indefinite" autoRev="1" fill="remove" nodeType="withEffect">
                                  <p:stCondLst>
                                    <p:cond delay="0"/>
                                  </p:stCondLst>
                                  <p:childTnLst>
                                    <p:animMotion origin="layout" path="M 2.70833E-6 1.48148E-6 L -0.33907 1.48148E-6 " pathEditMode="relative" rAng="0" ptsTypes="AA">
                                      <p:cBhvr>
                                        <p:cTn id="10" dur="25000" fill="hold"/>
                                        <p:tgtEl>
                                          <p:spTgt spid="5"/>
                                        </p:tgtEl>
                                        <p:attrNameLst>
                                          <p:attrName>ppt_x</p:attrName>
                                          <p:attrName>ppt_y</p:attrName>
                                        </p:attrNameLst>
                                      </p:cBhvr>
                                      <p:rCtr x="-16953" y="0"/>
                                    </p:animMotion>
                                  </p:childTnLst>
                                </p:cTn>
                              </p:par>
                              <p:par>
                                <p:cTn id="11" presetID="42" presetClass="path" presetSubtype="0" repeatCount="indefinite" autoRev="1" fill="remove" nodeType="withEffect">
                                  <p:stCondLst>
                                    <p:cond delay="0"/>
                                  </p:stCondLst>
                                  <p:childTnLst>
                                    <p:animMotion origin="layout" path="M 5E-6 2.22222E-6 L -0.1612 -0.0007 " pathEditMode="relative" rAng="0" ptsTypes="AA">
                                      <p:cBhvr>
                                        <p:cTn id="12" dur="25000" fill="hold"/>
                                        <p:tgtEl>
                                          <p:spTgt spid="17"/>
                                        </p:tgtEl>
                                        <p:attrNameLst>
                                          <p:attrName>ppt_x</p:attrName>
                                          <p:attrName>ppt_y</p:attrName>
                                        </p:attrNameLst>
                                      </p:cBhvr>
                                      <p:rCtr x="-8060" y="-46"/>
                                    </p:animMotion>
                                  </p:childTnLst>
                                </p:cTn>
                              </p:par>
                              <p:par>
                                <p:cTn id="13" presetID="42" presetClass="path" presetSubtype="0" repeatCount="indefinite" autoRev="1" fill="remove" nodeType="withEffect">
                                  <p:stCondLst>
                                    <p:cond delay="0"/>
                                  </p:stCondLst>
                                  <p:childTnLst>
                                    <p:animMotion origin="layout" path="M 1.45833E-6 -2.96296E-6 L -0.21341 0.00255 " pathEditMode="relative" rAng="0" ptsTypes="AA">
                                      <p:cBhvr>
                                        <p:cTn id="14" dur="25000" fill="hold"/>
                                        <p:tgtEl>
                                          <p:spTgt spid="3"/>
                                        </p:tgtEl>
                                        <p:attrNameLst>
                                          <p:attrName>ppt_x</p:attrName>
                                          <p:attrName>ppt_y</p:attrName>
                                        </p:attrNameLst>
                                      </p:cBhvr>
                                      <p:rCtr x="-10677" y="116"/>
                                    </p:animMotion>
                                  </p:childTnLst>
                                </p:cTn>
                              </p:par>
                              <p:par>
                                <p:cTn id="15" presetID="42" presetClass="path" presetSubtype="0" repeatCount="indefinite" autoRev="1" fill="remove" nodeType="withEffect">
                                  <p:stCondLst>
                                    <p:cond delay="0"/>
                                  </p:stCondLst>
                                  <p:childTnLst>
                                    <p:animMotion origin="layout" path="M 4.79167E-6 1.11111E-6 L -0.39883 1.11111E-6 " pathEditMode="relative" rAng="0" ptsTypes="AA">
                                      <p:cBhvr>
                                        <p:cTn id="16" dur="25000" fill="hold"/>
                                        <p:tgtEl>
                                          <p:spTgt spid="22"/>
                                        </p:tgtEl>
                                        <p:attrNameLst>
                                          <p:attrName>ppt_x</p:attrName>
                                          <p:attrName>ppt_y</p:attrName>
                                        </p:attrNameLst>
                                      </p:cBhvr>
                                      <p:rCtr x="-19948" y="0"/>
                                    </p:animMotion>
                                  </p:childTnLst>
                                </p:cTn>
                              </p:par>
                              <p:par>
                                <p:cTn id="17" presetID="42" presetClass="path" presetSubtype="0" repeatCount="indefinite" autoRev="1" fill="remove" nodeType="withEffect">
                                  <p:stCondLst>
                                    <p:cond delay="0"/>
                                  </p:stCondLst>
                                  <p:childTnLst>
                                    <p:animMotion origin="layout" path="M -2.5E-6 1.11111E-6 L -0.33906 1.11111E-6 " pathEditMode="relative" rAng="0" ptsTypes="AA">
                                      <p:cBhvr>
                                        <p:cTn id="18" dur="25000" fill="hold"/>
                                        <p:tgtEl>
                                          <p:spTgt spid="21"/>
                                        </p:tgtEl>
                                        <p:attrNameLst>
                                          <p:attrName>ppt_x</p:attrName>
                                          <p:attrName>ppt_y</p:attrName>
                                        </p:attrNameLst>
                                      </p:cBhvr>
                                      <p:rCtr x="-16953" y="0"/>
                                    </p:animMotion>
                                  </p:childTnLst>
                                </p:cTn>
                              </p:par>
                              <p:par>
                                <p:cTn id="19" presetID="42" presetClass="path" presetSubtype="0" repeatCount="indefinite" autoRev="1" fill="remove" nodeType="withEffect">
                                  <p:stCondLst>
                                    <p:cond delay="0"/>
                                  </p:stCondLst>
                                  <p:childTnLst>
                                    <p:animMotion origin="layout" path="M 3.125E-6 7.40741E-7 L -0.30091 0.01412 " pathEditMode="relative" rAng="0" ptsTypes="AA">
                                      <p:cBhvr>
                                        <p:cTn id="20" dur="25000" fill="hold"/>
                                        <p:tgtEl>
                                          <p:spTgt spid="18"/>
                                        </p:tgtEl>
                                        <p:attrNameLst>
                                          <p:attrName>ppt_x</p:attrName>
                                          <p:attrName>ppt_y</p:attrName>
                                        </p:attrNameLst>
                                      </p:cBhvr>
                                      <p:rCtr x="-15039" y="694"/>
                                    </p:animMotion>
                                  </p:childTnLst>
                                </p:cTn>
                              </p:par>
                              <p:par>
                                <p:cTn id="21" presetID="6" presetClass="entr" presetSubtype="16" fill="hold" nodeType="withEffect">
                                  <p:stCondLst>
                                    <p:cond delay="1000"/>
                                  </p:stCondLst>
                                  <p:childTnLst>
                                    <p:set>
                                      <p:cBhvr>
                                        <p:cTn id="22" dur="1" fill="hold">
                                          <p:stCondLst>
                                            <p:cond delay="0"/>
                                          </p:stCondLst>
                                        </p:cTn>
                                        <p:tgtEl>
                                          <p:spTgt spid="26"/>
                                        </p:tgtEl>
                                        <p:attrNameLst>
                                          <p:attrName>style.visibility</p:attrName>
                                        </p:attrNameLst>
                                      </p:cBhvr>
                                      <p:to>
                                        <p:strVal val="visible"/>
                                      </p:to>
                                    </p:set>
                                    <p:animEffect transition="in" filter="circle(in)">
                                      <p:cBhvr>
                                        <p:cTn id="23" dur="2000"/>
                                        <p:tgtEl>
                                          <p:spTgt spid="26"/>
                                        </p:tgtEl>
                                      </p:cBhvr>
                                    </p:animEffect>
                                  </p:childTnLst>
                                </p:cTn>
                              </p:par>
                              <p:par>
                                <p:cTn id="24" presetID="10" presetClass="entr" presetSubtype="0" fill="hold" grpId="0" nodeType="withEffect">
                                  <p:stCondLst>
                                    <p:cond delay="15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3000"/>
                                        <p:tgtEl>
                                          <p:spTgt spid="11"/>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fade">
                                      <p:cBhvr>
                                        <p:cTn id="29" dur="3000"/>
                                        <p:tgtEl>
                                          <p:spTgt spid="10">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xit" presetSubtype="32" fill="hold" nodeType="clickEffect">
                                  <p:stCondLst>
                                    <p:cond delay="500"/>
                                  </p:stCondLst>
                                  <p:childTnLst>
                                    <p:animEffect transition="out" filter="circle(out)">
                                      <p:cBhvr>
                                        <p:cTn id="33" dur="2000"/>
                                        <p:tgtEl>
                                          <p:spTgt spid="26"/>
                                        </p:tgtEl>
                                      </p:cBhvr>
                                    </p:animEffect>
                                    <p:set>
                                      <p:cBhvr>
                                        <p:cTn id="34" dur="1" fill="hold">
                                          <p:stCondLst>
                                            <p:cond delay="1999"/>
                                          </p:stCondLst>
                                        </p:cTn>
                                        <p:tgtEl>
                                          <p:spTgt spid="26"/>
                                        </p:tgtEl>
                                        <p:attrNameLst>
                                          <p:attrName>style.visibility</p:attrName>
                                        </p:attrNameLst>
                                      </p:cBhvr>
                                      <p:to>
                                        <p:strVal val="hidden"/>
                                      </p:to>
                                    </p:set>
                                  </p:childTnLst>
                                </p:cTn>
                              </p:par>
                              <p:par>
                                <p:cTn id="35" presetID="10" presetClass="exit" presetSubtype="0" fill="hold" grpId="1" nodeType="withEffect">
                                  <p:stCondLst>
                                    <p:cond delay="500"/>
                                  </p:stCondLst>
                                  <p:childTnLst>
                                    <p:animEffect transition="out" filter="fade">
                                      <p:cBhvr>
                                        <p:cTn id="36" dur="2000"/>
                                        <p:tgtEl>
                                          <p:spTgt spid="11"/>
                                        </p:tgtEl>
                                      </p:cBhvr>
                                    </p:animEffect>
                                    <p:set>
                                      <p:cBhvr>
                                        <p:cTn id="37" dur="1" fill="hold">
                                          <p:stCondLst>
                                            <p:cond delay="1999"/>
                                          </p:stCondLst>
                                        </p:cTn>
                                        <p:tgtEl>
                                          <p:spTgt spid="11"/>
                                        </p:tgtEl>
                                        <p:attrNameLst>
                                          <p:attrName>style.visibility</p:attrName>
                                        </p:attrNameLst>
                                      </p:cBhvr>
                                      <p:to>
                                        <p:strVal val="hidden"/>
                                      </p:to>
                                    </p:set>
                                  </p:childTnLst>
                                </p:cTn>
                              </p:par>
                              <p:par>
                                <p:cTn id="38" presetID="10" presetClass="exit" presetSubtype="0" fill="hold" grpId="1" nodeType="withEffect">
                                  <p:stCondLst>
                                    <p:cond delay="1000"/>
                                  </p:stCondLst>
                                  <p:childTnLst>
                                    <p:animEffect transition="out" filter="fade">
                                      <p:cBhvr>
                                        <p:cTn id="39" dur="2000"/>
                                        <p:tgtEl>
                                          <p:spTgt spid="10">
                                            <p:txEl>
                                              <p:pRg st="0" end="0"/>
                                            </p:txEl>
                                          </p:spTgt>
                                        </p:tgtEl>
                                      </p:cBhvr>
                                    </p:animEffect>
                                    <p:set>
                                      <p:cBhvr>
                                        <p:cTn id="40" dur="1" fill="hold">
                                          <p:stCondLst>
                                            <p:cond delay="1999"/>
                                          </p:stCondLst>
                                        </p:cTn>
                                        <p:tgtEl>
                                          <p:spTgt spid="10">
                                            <p:txEl>
                                              <p:pRg st="0" end="0"/>
                                            </p:txEl>
                                          </p:spTgt>
                                        </p:tgtEl>
                                        <p:attrNameLst>
                                          <p:attrName>style.visibility</p:attrName>
                                        </p:attrNameLst>
                                      </p:cBhvr>
                                      <p:to>
                                        <p:strVal val="hidden"/>
                                      </p:to>
                                    </p:set>
                                  </p:childTnLst>
                                </p:cTn>
                              </p:par>
                              <p:par>
                                <p:cTn id="41" presetID="10" presetClass="exit" presetSubtype="0" fill="hold" grpId="0" nodeType="withEffect">
                                  <p:stCondLst>
                                    <p:cond delay="500"/>
                                  </p:stCondLst>
                                  <p:childTnLst>
                                    <p:animEffect transition="out" filter="fade">
                                      <p:cBhvr>
                                        <p:cTn id="42" dur="1000"/>
                                        <p:tgtEl>
                                          <p:spTgt spid="12"/>
                                        </p:tgtEl>
                                      </p:cBhvr>
                                    </p:animEffect>
                                    <p:set>
                                      <p:cBhvr>
                                        <p:cTn id="43" dur="1" fill="hold">
                                          <p:stCondLst>
                                            <p:cond delay="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0" grpId="0" build="p">
        <p:tmplLst>
          <p:tmpl lvl="1">
            <p:tnLst>
              <p:par>
                <p:cTn presetID="10" presetClass="entr" presetSubtype="0" fill="hold" nodeType="withEffect">
                  <p:stCondLst>
                    <p:cond delay="2000"/>
                  </p:stCondLst>
                  <p:childTnLst>
                    <p:set>
                      <p:cBhvr>
                        <p:cTn dur="1" fill="hold">
                          <p:stCondLst>
                            <p:cond delay="0"/>
                          </p:stCondLst>
                        </p:cTn>
                        <p:tgtEl>
                          <p:spTgt spid="10"/>
                        </p:tgtEl>
                        <p:attrNameLst>
                          <p:attrName>style.visibility</p:attrName>
                        </p:attrNameLst>
                      </p:cBhvr>
                      <p:to>
                        <p:strVal val="visible"/>
                      </p:to>
                    </p:set>
                    <p:animEffect transition="in" filter="fade">
                      <p:cBhvr>
                        <p:cTn dur="3000"/>
                        <p:tgtEl>
                          <p:spTgt spid="10"/>
                        </p:tgtEl>
                      </p:cBhvr>
                    </p:animEffect>
                  </p:childTnLst>
                </p:cTn>
              </p:par>
            </p:tnLst>
          </p:tmpl>
        </p:tmplLst>
      </p:bldP>
      <p:bldP spid="10" grpId="1" build="p">
        <p:tmplLst>
          <p:tmpl lvl="1">
            <p:tnLst>
              <p:par>
                <p:cTn presetID="10" presetClass="exit" presetSubtype="0" fill="hold" nodeType="withEffect">
                  <p:stCondLst>
                    <p:cond delay="1000"/>
                  </p:stCondLst>
                  <p:childTnLst>
                    <p:animEffect transition="out" filter="fade">
                      <p:cBhvr>
                        <p:cTn dur="2000"/>
                        <p:tgtEl>
                          <p:spTgt spid="10"/>
                        </p:tgtEl>
                      </p:cBhvr>
                    </p:animEffect>
                    <p:set>
                      <p:cBhvr>
                        <p:cTn dur="1" fill="hold">
                          <p:stCondLst>
                            <p:cond delay="1999"/>
                          </p:stCondLst>
                        </p:cTn>
                        <p:tgtEl>
                          <p:spTgt spid="10"/>
                        </p:tgtEl>
                        <p:attrNameLst>
                          <p:attrName>style.visibility</p:attrName>
                        </p:attrNameLst>
                      </p:cBhvr>
                      <p:to>
                        <p:strVal val="hidden"/>
                      </p:to>
                    </p:set>
                  </p:childTnLst>
                </p:cTn>
              </p:par>
            </p:tnLst>
          </p:tmpl>
        </p:tmplLst>
      </p:bldP>
      <p:bldP spid="11" grpId="0"/>
      <p:bldP spid="11" grpId="1"/>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865183"/>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 xmlns:a16="http://schemas.microsoft.com/office/drawing/2014/main" id="{D3E6B0CD-B834-EF4F-AFA1-83526B4B7E7F}"/>
              </a:ext>
            </a:extLst>
          </p:cNvPr>
          <p:cNvSpPr>
            <a:spLocks noGrp="1"/>
          </p:cNvSpPr>
          <p:nvPr>
            <p:ph type="title"/>
          </p:nvPr>
        </p:nvSpPr>
        <p:spPr>
          <a:xfrm>
            <a:off x="1283970" y="0"/>
            <a:ext cx="9712580" cy="2906537"/>
          </a:xfrm>
          <a:effectLst>
            <a:outerShdw blurRad="50800" dist="38100" dir="8100000" algn="tr" rotWithShape="0">
              <a:prstClr val="black">
                <a:alpha val="40000"/>
              </a:prstClr>
            </a:outerShdw>
          </a:effectLst>
        </p:spPr>
        <p:txBody>
          <a:bodyPr rtlCol="0"/>
          <a:lstStyle/>
          <a:p>
            <a:r>
              <a:rPr lang="fr-FR" b="1" dirty="0">
                <a:solidFill>
                  <a:schemeClr val="tx1"/>
                </a:solidFill>
                <a:effectLst/>
              </a:rPr>
              <a:t>Présentation de l'Infrastructure </a:t>
            </a:r>
            <a:r>
              <a:rPr lang="fr-FR" b="1" dirty="0" err="1">
                <a:solidFill>
                  <a:schemeClr val="tx1"/>
                </a:solidFill>
                <a:effectLst/>
              </a:rPr>
              <a:t>DevOps</a:t>
            </a:r>
            <a:r>
              <a:rPr lang="fr-FR" b="1" dirty="0">
                <a:solidFill>
                  <a:schemeClr val="tx1"/>
                </a:solidFill>
                <a:effectLst/>
              </a:rPr>
              <a:t> pour l'Application Python Django</a:t>
            </a:r>
            <a:r>
              <a:rPr lang="fr-FR" b="1" dirty="0">
                <a:effectLst/>
              </a:rPr>
              <a:t/>
            </a:r>
            <a:br>
              <a:rPr lang="fr-FR" b="1" dirty="0">
                <a:effectLst/>
              </a:rPr>
            </a:br>
            <a:endParaRPr lang="fr-FR"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7432" y="2084120"/>
            <a:ext cx="2185657" cy="3871356"/>
          </a:xfrm>
          <a:prstGeom prst="rect">
            <a:avLst/>
          </a:prstGeom>
        </p:spPr>
      </p:pic>
      <p:sp>
        <p:nvSpPr>
          <p:cNvPr id="3" name="Espace réservé du texte 2"/>
          <p:cNvSpPr>
            <a:spLocks noGrp="1"/>
          </p:cNvSpPr>
          <p:nvPr>
            <p:ph type="body" sz="quarter" idx="10"/>
          </p:nvPr>
        </p:nvSpPr>
        <p:spPr>
          <a:xfrm>
            <a:off x="2032165" y="5685312"/>
            <a:ext cx="9220200" cy="1017588"/>
          </a:xfrm>
        </p:spPr>
        <p:txBody>
          <a:bodyPr/>
          <a:lstStyle/>
          <a:p>
            <a:r>
              <a:rPr lang="fr-FR" dirty="0" smtClean="0"/>
              <a:t>No non c’est pas la mort…</a:t>
            </a:r>
            <a:endParaRPr lang="fr-FR" dirty="0"/>
          </a:p>
        </p:txBody>
      </p:sp>
    </p:spTree>
    <p:extLst>
      <p:ext uri="{BB962C8B-B14F-4D97-AF65-F5344CB8AC3E}">
        <p14:creationId xmlns:p14="http://schemas.microsoft.com/office/powerpoint/2010/main" val="182356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8250" fill="hold"/>
                                        <p:tgtEl>
                                          <p:spTgt spid="4"/>
                                        </p:tgtEl>
                                        <p:attrNameLst>
                                          <p:attrName>ppt_w</p:attrName>
                                        </p:attrNameLst>
                                      </p:cBhvr>
                                      <p:tavLst>
                                        <p:tav tm="0">
                                          <p:val>
                                            <p:fltVal val="0"/>
                                          </p:val>
                                        </p:tav>
                                        <p:tav tm="100000">
                                          <p:val>
                                            <p:strVal val="#ppt_w"/>
                                          </p:val>
                                        </p:tav>
                                      </p:tavLst>
                                    </p:anim>
                                    <p:anim calcmode="lin" valueType="num">
                                      <p:cBhvr>
                                        <p:cTn id="8" dur="8250" fill="hold"/>
                                        <p:tgtEl>
                                          <p:spTgt spid="4"/>
                                        </p:tgtEl>
                                        <p:attrNameLst>
                                          <p:attrName>ppt_h</p:attrName>
                                        </p:attrNameLst>
                                      </p:cBhvr>
                                      <p:tavLst>
                                        <p:tav tm="0">
                                          <p:val>
                                            <p:fltVal val="0"/>
                                          </p:val>
                                        </p:tav>
                                        <p:tav tm="100000">
                                          <p:val>
                                            <p:strVal val="#ppt_h"/>
                                          </p:val>
                                        </p:tav>
                                      </p:tavLst>
                                    </p:anim>
                                    <p:animEffect transition="in" filter="fade">
                                      <p:cBhvr>
                                        <p:cTn id="9" dur="825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2000"/>
                                        <p:tgtEl>
                                          <p:spTgt spid="2"/>
                                        </p:tgtEl>
                                      </p:cBhvr>
                                    </p:animEffect>
                                    <p:anim calcmode="lin" valueType="num">
                                      <p:cBhvr>
                                        <p:cTn id="15" dur="2000" fill="hold"/>
                                        <p:tgtEl>
                                          <p:spTgt spid="2"/>
                                        </p:tgtEl>
                                        <p:attrNameLst>
                                          <p:attrName>ppt_w</p:attrName>
                                        </p:attrNameLst>
                                      </p:cBhvr>
                                      <p:tavLst>
                                        <p:tav tm="0" fmla="#ppt_w*sin(2.5*pi*$)">
                                          <p:val>
                                            <p:fltVal val="0"/>
                                          </p:val>
                                        </p:tav>
                                        <p:tav tm="100000">
                                          <p:val>
                                            <p:fltVal val="1"/>
                                          </p:val>
                                        </p:tav>
                                      </p:tavLst>
                                    </p:anim>
                                    <p:anim calcmode="lin" valueType="num">
                                      <p:cBhvr>
                                        <p:cTn id="16" dur="2000" fill="hold"/>
                                        <p:tgtEl>
                                          <p:spTgt spid="2"/>
                                        </p:tgtEl>
                                        <p:attrNameLst>
                                          <p:attrName>ppt_h</p:attrName>
                                        </p:attrNameLst>
                                      </p:cBhvr>
                                      <p:tavLst>
                                        <p:tav tm="0">
                                          <p:val>
                                            <p:strVal val="#ppt_h"/>
                                          </p:val>
                                        </p:tav>
                                        <p:tav tm="100000">
                                          <p:val>
                                            <p:strVal val="#ppt_h"/>
                                          </p:val>
                                        </p:tav>
                                      </p:tavLst>
                                    </p:anim>
                                  </p:childTnLst>
                                </p:cTn>
                              </p:par>
                            </p:childTnLst>
                          </p:cTn>
                        </p:par>
                        <p:par>
                          <p:cTn id="17" fill="hold">
                            <p:stCondLst>
                              <p:cond delay="2000"/>
                            </p:stCondLst>
                            <p:childTnLst>
                              <p:par>
                                <p:cTn id="18" presetID="53" presetClass="entr" presetSubtype="528" fill="hold"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p:cTn id="20" dur="8250" fill="hold"/>
                                        <p:tgtEl>
                                          <p:spTgt spid="3">
                                            <p:txEl>
                                              <p:pRg st="0" end="0"/>
                                            </p:txEl>
                                          </p:spTgt>
                                        </p:tgtEl>
                                        <p:attrNameLst>
                                          <p:attrName>ppt_w</p:attrName>
                                        </p:attrNameLst>
                                      </p:cBhvr>
                                      <p:tavLst>
                                        <p:tav tm="0">
                                          <p:val>
                                            <p:fltVal val="0"/>
                                          </p:val>
                                        </p:tav>
                                        <p:tav tm="100000">
                                          <p:val>
                                            <p:strVal val="#ppt_w"/>
                                          </p:val>
                                        </p:tav>
                                      </p:tavLst>
                                    </p:anim>
                                    <p:anim calcmode="lin" valueType="num">
                                      <p:cBhvr>
                                        <p:cTn id="21" dur="825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2" dur="8250"/>
                                        <p:tgtEl>
                                          <p:spTgt spid="3">
                                            <p:txEl>
                                              <p:pRg st="0" end="0"/>
                                            </p:txEl>
                                          </p:spTgt>
                                        </p:tgtEl>
                                      </p:cBhvr>
                                    </p:animEffect>
                                    <p:anim calcmode="lin" valueType="num">
                                      <p:cBhvr>
                                        <p:cTn id="23" dur="8250" fill="hold"/>
                                        <p:tgtEl>
                                          <p:spTgt spid="3">
                                            <p:txEl>
                                              <p:pRg st="0" end="0"/>
                                            </p:txEl>
                                          </p:spTgt>
                                        </p:tgtEl>
                                        <p:attrNameLst>
                                          <p:attrName>ppt_x</p:attrName>
                                        </p:attrNameLst>
                                      </p:cBhvr>
                                      <p:tavLst>
                                        <p:tav tm="0">
                                          <p:val>
                                            <p:fltVal val="0.5"/>
                                          </p:val>
                                        </p:tav>
                                        <p:tav tm="100000">
                                          <p:val>
                                            <p:strVal val="#ppt_x"/>
                                          </p:val>
                                        </p:tav>
                                      </p:tavLst>
                                    </p:anim>
                                    <p:anim calcmode="lin" valueType="num">
                                      <p:cBhvr>
                                        <p:cTn id="24" dur="8250" fill="hold"/>
                                        <p:tgtEl>
                                          <p:spTgt spid="3">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338445" y="643484"/>
            <a:ext cx="11656175" cy="5147953"/>
          </a:xfrm>
          <a:effectLst>
            <a:outerShdw blurRad="50800" dist="38100" dir="2700000" algn="tl" rotWithShape="0">
              <a:prstClr val="black">
                <a:alpha val="40000"/>
              </a:prstClr>
            </a:outerShdw>
          </a:effectLst>
        </p:spPr>
        <p:txBody>
          <a:bodyPr/>
          <a:lstStyle/>
          <a:p>
            <a:r>
              <a:rPr lang="fr-FR" dirty="0" smtClean="0">
                <a:effectLst/>
              </a:rPr>
              <a:t>Contrôle </a:t>
            </a:r>
            <a:r>
              <a:rPr lang="fr-FR" dirty="0">
                <a:effectLst/>
              </a:rPr>
              <a:t>qualité avec </a:t>
            </a:r>
            <a:r>
              <a:rPr lang="fr-FR" dirty="0" err="1">
                <a:effectLst/>
              </a:rPr>
              <a:t>Quodana</a:t>
            </a:r>
            <a:r>
              <a:rPr lang="fr-FR" dirty="0">
                <a:effectLst/>
              </a:rPr>
              <a:t> :</a:t>
            </a:r>
          </a:p>
          <a:p>
            <a:pPr lvl="1"/>
            <a:r>
              <a:rPr lang="fr-FR" dirty="0"/>
              <a:t>Utilisation de </a:t>
            </a:r>
            <a:r>
              <a:rPr lang="fr-FR" dirty="0" err="1"/>
              <a:t>Quodana</a:t>
            </a:r>
            <a:r>
              <a:rPr lang="fr-FR" dirty="0"/>
              <a:t> pour effectuer des analyses statiques de code et identifier les problèmes potentiels de qualité.</a:t>
            </a:r>
          </a:p>
          <a:p>
            <a:r>
              <a:rPr lang="fr-FR" dirty="0">
                <a:effectLst/>
              </a:rPr>
              <a:t>Construction des images Docker :</a:t>
            </a:r>
          </a:p>
          <a:p>
            <a:pPr lvl="1"/>
            <a:r>
              <a:rPr lang="fr-FR" dirty="0"/>
              <a:t>Automatisation de la construction des images Docker à chaque modification du code.</a:t>
            </a:r>
          </a:p>
          <a:p>
            <a:pPr lvl="1"/>
            <a:r>
              <a:rPr lang="fr-FR" dirty="0"/>
              <a:t>Push des images Docker construites sur le </a:t>
            </a:r>
            <a:r>
              <a:rPr lang="fr-FR" dirty="0" err="1"/>
              <a:t>repository</a:t>
            </a:r>
            <a:r>
              <a:rPr lang="fr-FR" dirty="0"/>
              <a:t> </a:t>
            </a:r>
            <a:r>
              <a:rPr lang="fr-FR" dirty="0" err="1"/>
              <a:t>GitHub</a:t>
            </a:r>
            <a:r>
              <a:rPr lang="fr-FR" dirty="0"/>
              <a:t> pour un accès facile lors du déploiement.</a:t>
            </a:r>
          </a:p>
        </p:txBody>
      </p:sp>
      <p:sp>
        <p:nvSpPr>
          <p:cNvPr id="4" name="Titre 3"/>
          <p:cNvSpPr>
            <a:spLocks noGrp="1"/>
          </p:cNvSpPr>
          <p:nvPr>
            <p:ph type="title"/>
          </p:nvPr>
        </p:nvSpPr>
        <p:spPr>
          <a:xfrm>
            <a:off x="1143357" y="149549"/>
            <a:ext cx="10046350" cy="652403"/>
          </a:xfrm>
          <a:effectLst>
            <a:outerShdw blurRad="50800" dist="38100" dir="5400000" algn="t" rotWithShape="0">
              <a:prstClr val="black">
                <a:alpha val="40000"/>
              </a:prstClr>
            </a:outerShdw>
          </a:effectLst>
        </p:spPr>
        <p:txBody>
          <a:bodyPr/>
          <a:lstStyle/>
          <a:p>
            <a:r>
              <a:rPr lang="fr-FR" b="1" dirty="0">
                <a:solidFill>
                  <a:schemeClr val="tx1"/>
                </a:solidFill>
                <a:effectLst/>
              </a:rPr>
              <a:t>Infrastructure de </a:t>
            </a:r>
            <a:r>
              <a:rPr lang="fr-FR" b="1" dirty="0" smtClean="0">
                <a:solidFill>
                  <a:schemeClr val="tx1"/>
                </a:solidFill>
                <a:effectLst/>
              </a:rPr>
              <a:t>Développement 2/2</a:t>
            </a:r>
            <a:endParaRPr lang="fr-FR" dirty="0">
              <a:solidFill>
                <a:schemeClr val="tx1"/>
              </a:solidFill>
            </a:endParaRPr>
          </a:p>
        </p:txBody>
      </p:sp>
    </p:spTree>
    <p:extLst>
      <p:ext uri="{BB962C8B-B14F-4D97-AF65-F5344CB8AC3E}">
        <p14:creationId xmlns:p14="http://schemas.microsoft.com/office/powerpoint/2010/main" val="29900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2000"/>
                                        <p:tgtEl>
                                          <p:spTgt spid="5">
                                            <p:txEl>
                                              <p:pRg st="0" end="0"/>
                                            </p:txEl>
                                          </p:spTgt>
                                        </p:tgtEl>
                                      </p:cBhvr>
                                    </p:animEffect>
                                    <p:anim calcmode="lin" valueType="num">
                                      <p:cBhvr>
                                        <p:cTn id="15"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5">
                                            <p:txEl>
                                              <p:pRg st="0" end="0"/>
                                            </p:txEl>
                                          </p:spTgt>
                                        </p:tgtEl>
                                        <p:attrNameLst>
                                          <p:attrName>ppt_h</p:attrName>
                                        </p:attrNameLst>
                                      </p:cBhvr>
                                      <p:tavLst>
                                        <p:tav tm="0">
                                          <p:val>
                                            <p:strVal val="#ppt_h"/>
                                          </p:val>
                                        </p:tav>
                                        <p:tav tm="100000">
                                          <p:val>
                                            <p:strVal val="#ppt_h"/>
                                          </p:val>
                                        </p:tav>
                                      </p:tavLst>
                                    </p:anim>
                                  </p:childTnLst>
                                </p:cTn>
                              </p:par>
                              <p:par>
                                <p:cTn id="17" presetID="45" presetClass="entr" presetSubtype="0" fill="hold" grpId="0"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2000"/>
                                        <p:tgtEl>
                                          <p:spTgt spid="5">
                                            <p:txEl>
                                              <p:pRg st="1" end="1"/>
                                            </p:txEl>
                                          </p:spTgt>
                                        </p:tgtEl>
                                      </p:cBhvr>
                                    </p:animEffect>
                                    <p:anim calcmode="lin" valueType="num">
                                      <p:cBhvr>
                                        <p:cTn id="20" dur="2000" fill="hold"/>
                                        <p:tgtEl>
                                          <p:spTgt spid="5">
                                            <p:txEl>
                                              <p:pRg st="1" end="1"/>
                                            </p:txEl>
                                          </p:spTgt>
                                        </p:tgtEl>
                                        <p:attrNameLst>
                                          <p:attrName>ppt_w</p:attrName>
                                        </p:attrNameLst>
                                      </p:cBhvr>
                                      <p:tavLst>
                                        <p:tav tm="0" fmla="#ppt_w*sin(2.5*pi*$)">
                                          <p:val>
                                            <p:fltVal val="0"/>
                                          </p:val>
                                        </p:tav>
                                        <p:tav tm="100000">
                                          <p:val>
                                            <p:fltVal val="1"/>
                                          </p:val>
                                        </p:tav>
                                      </p:tavLst>
                                    </p:anim>
                                    <p:anim calcmode="lin" valueType="num">
                                      <p:cBhvr>
                                        <p:cTn id="21" dur="2000" fill="hold"/>
                                        <p:tgtEl>
                                          <p:spTgt spid="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45" presetClass="entr" presetSubtype="0"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2000"/>
                                        <p:tgtEl>
                                          <p:spTgt spid="5">
                                            <p:txEl>
                                              <p:pRg st="2" end="2"/>
                                            </p:txEl>
                                          </p:spTgt>
                                        </p:tgtEl>
                                      </p:cBhvr>
                                    </p:animEffect>
                                    <p:anim calcmode="lin" valueType="num">
                                      <p:cBhvr>
                                        <p:cTn id="27" dur="2000" fill="hold"/>
                                        <p:tgtEl>
                                          <p:spTgt spid="5">
                                            <p:txEl>
                                              <p:pRg st="2" end="2"/>
                                            </p:txEl>
                                          </p:spTgt>
                                        </p:tgtEl>
                                        <p:attrNameLst>
                                          <p:attrName>ppt_w</p:attrName>
                                        </p:attrNameLst>
                                      </p:cBhvr>
                                      <p:tavLst>
                                        <p:tav tm="0" fmla="#ppt_w*sin(2.5*pi*$)">
                                          <p:val>
                                            <p:fltVal val="0"/>
                                          </p:val>
                                        </p:tav>
                                        <p:tav tm="100000">
                                          <p:val>
                                            <p:fltVal val="1"/>
                                          </p:val>
                                        </p:tav>
                                      </p:tavLst>
                                    </p:anim>
                                    <p:anim calcmode="lin" valueType="num">
                                      <p:cBhvr>
                                        <p:cTn id="28" dur="2000" fill="hold"/>
                                        <p:tgtEl>
                                          <p:spTgt spid="5">
                                            <p:txEl>
                                              <p:pRg st="2" end="2"/>
                                            </p:txEl>
                                          </p:spTgt>
                                        </p:tgtEl>
                                        <p:attrNameLst>
                                          <p:attrName>ppt_h</p:attrName>
                                        </p:attrNameLst>
                                      </p:cBhvr>
                                      <p:tavLst>
                                        <p:tav tm="0">
                                          <p:val>
                                            <p:strVal val="#ppt_h"/>
                                          </p:val>
                                        </p:tav>
                                        <p:tav tm="100000">
                                          <p:val>
                                            <p:strVal val="#ppt_h"/>
                                          </p:val>
                                        </p:tav>
                                      </p:tavLst>
                                    </p:anim>
                                  </p:childTnLst>
                                </p:cTn>
                              </p:par>
                              <p:par>
                                <p:cTn id="29" presetID="45" presetClass="entr" presetSubtype="0" fill="hold" grpId="0" nodeType="with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fade">
                                      <p:cBhvr>
                                        <p:cTn id="31" dur="2000"/>
                                        <p:tgtEl>
                                          <p:spTgt spid="5">
                                            <p:txEl>
                                              <p:pRg st="3" end="3"/>
                                            </p:txEl>
                                          </p:spTgt>
                                        </p:tgtEl>
                                      </p:cBhvr>
                                    </p:animEffect>
                                    <p:anim calcmode="lin" valueType="num">
                                      <p:cBhvr>
                                        <p:cTn id="32" dur="2000" fill="hold"/>
                                        <p:tgtEl>
                                          <p:spTgt spid="5">
                                            <p:txEl>
                                              <p:pRg st="3" end="3"/>
                                            </p:txEl>
                                          </p:spTgt>
                                        </p:tgtEl>
                                        <p:attrNameLst>
                                          <p:attrName>ppt_w</p:attrName>
                                        </p:attrNameLst>
                                      </p:cBhvr>
                                      <p:tavLst>
                                        <p:tav tm="0" fmla="#ppt_w*sin(2.5*pi*$)">
                                          <p:val>
                                            <p:fltVal val="0"/>
                                          </p:val>
                                        </p:tav>
                                        <p:tav tm="100000">
                                          <p:val>
                                            <p:fltVal val="1"/>
                                          </p:val>
                                        </p:tav>
                                      </p:tavLst>
                                    </p:anim>
                                    <p:anim calcmode="lin" valueType="num">
                                      <p:cBhvr>
                                        <p:cTn id="33" dur="2000" fill="hold"/>
                                        <p:tgtEl>
                                          <p:spTgt spid="5">
                                            <p:txEl>
                                              <p:pRg st="3" end="3"/>
                                            </p:txEl>
                                          </p:spTgt>
                                        </p:tgtEl>
                                        <p:attrNameLst>
                                          <p:attrName>ppt_h</p:attrName>
                                        </p:attrNameLst>
                                      </p:cBhvr>
                                      <p:tavLst>
                                        <p:tav tm="0">
                                          <p:val>
                                            <p:strVal val="#ppt_h"/>
                                          </p:val>
                                        </p:tav>
                                        <p:tav tm="100000">
                                          <p:val>
                                            <p:strVal val="#ppt_h"/>
                                          </p:val>
                                        </p:tav>
                                      </p:tavLst>
                                    </p:anim>
                                  </p:childTnLst>
                                </p:cTn>
                              </p:par>
                              <p:par>
                                <p:cTn id="34" presetID="45" presetClass="entr" presetSubtype="0" fill="hold" grpId="0" nodeType="with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fade">
                                      <p:cBhvr>
                                        <p:cTn id="36" dur="2000"/>
                                        <p:tgtEl>
                                          <p:spTgt spid="5">
                                            <p:txEl>
                                              <p:pRg st="4" end="4"/>
                                            </p:txEl>
                                          </p:spTgt>
                                        </p:tgtEl>
                                      </p:cBhvr>
                                    </p:animEffect>
                                    <p:anim calcmode="lin" valueType="num">
                                      <p:cBhvr>
                                        <p:cTn id="37" dur="2000" fill="hold"/>
                                        <p:tgtEl>
                                          <p:spTgt spid="5">
                                            <p:txEl>
                                              <p:pRg st="4" end="4"/>
                                            </p:txEl>
                                          </p:spTgt>
                                        </p:tgtEl>
                                        <p:attrNameLst>
                                          <p:attrName>ppt_w</p:attrName>
                                        </p:attrNameLst>
                                      </p:cBhvr>
                                      <p:tavLst>
                                        <p:tav tm="0" fmla="#ppt_w*sin(2.5*pi*$)">
                                          <p:val>
                                            <p:fltVal val="0"/>
                                          </p:val>
                                        </p:tav>
                                        <p:tav tm="100000">
                                          <p:val>
                                            <p:fltVal val="1"/>
                                          </p:val>
                                        </p:tav>
                                      </p:tavLst>
                                    </p:anim>
                                    <p:anim calcmode="lin" valueType="num">
                                      <p:cBhvr>
                                        <p:cTn id="38" dur="2000" fill="hold"/>
                                        <p:tgtEl>
                                          <p:spTgt spid="5">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338445" y="643484"/>
            <a:ext cx="11656175" cy="5147953"/>
          </a:xfrm>
          <a:effectLst>
            <a:outerShdw blurRad="50800" dist="38100" dir="2700000" algn="tl" rotWithShape="0">
              <a:prstClr val="black">
                <a:alpha val="40000"/>
              </a:prstClr>
            </a:outerShdw>
          </a:effectLst>
        </p:spPr>
        <p:txBody>
          <a:bodyPr/>
          <a:lstStyle/>
          <a:p>
            <a:r>
              <a:rPr lang="fr-FR" dirty="0">
                <a:effectLst/>
              </a:rPr>
              <a:t>Architecture déployée sur AWS EKS :</a:t>
            </a:r>
          </a:p>
          <a:p>
            <a:pPr lvl="1"/>
            <a:r>
              <a:rPr lang="fr-FR" dirty="0"/>
              <a:t>Utilisation d'Amazon EKS pour orchestrer les conteneurs de l'application et de la base de données PostgreSQL.</a:t>
            </a:r>
          </a:p>
          <a:p>
            <a:pPr lvl="1"/>
            <a:r>
              <a:rPr lang="fr-FR" dirty="0"/>
              <a:t>Configuration d'</a:t>
            </a:r>
            <a:r>
              <a:rPr lang="fr-FR" dirty="0" err="1"/>
              <a:t>ArgoCD</a:t>
            </a:r>
            <a:r>
              <a:rPr lang="fr-FR" dirty="0"/>
              <a:t> pour le déploiement </a:t>
            </a:r>
            <a:r>
              <a:rPr lang="fr-FR" dirty="0" err="1"/>
              <a:t>GitOps</a:t>
            </a:r>
            <a:r>
              <a:rPr lang="fr-FR" dirty="0"/>
              <a:t>, assurant un déploiement automatisé et cohérent à partir des dépôts Git.</a:t>
            </a:r>
          </a:p>
          <a:p>
            <a:r>
              <a:rPr lang="fr-FR" dirty="0">
                <a:effectLst/>
              </a:rPr>
              <a:t>Gestion des secrets et des </a:t>
            </a:r>
            <a:r>
              <a:rPr lang="fr-FR" dirty="0" err="1">
                <a:effectLst/>
              </a:rPr>
              <a:t>configmaps</a:t>
            </a:r>
            <a:r>
              <a:rPr lang="fr-FR" dirty="0">
                <a:effectLst/>
              </a:rPr>
              <a:t> :</a:t>
            </a:r>
          </a:p>
          <a:p>
            <a:pPr lvl="1"/>
            <a:r>
              <a:rPr lang="fr-FR" dirty="0"/>
              <a:t>Utilisation de secrets </a:t>
            </a:r>
            <a:r>
              <a:rPr lang="fr-FR" dirty="0" err="1"/>
              <a:t>Kubernetes</a:t>
            </a:r>
            <a:r>
              <a:rPr lang="fr-FR" dirty="0"/>
              <a:t> pour stocker les informations sensibles, telles que les clés d'API et les mots de passe.</a:t>
            </a:r>
          </a:p>
          <a:p>
            <a:pPr lvl="1"/>
            <a:r>
              <a:rPr lang="fr-FR" dirty="0"/>
              <a:t>Configuration de </a:t>
            </a:r>
            <a:r>
              <a:rPr lang="fr-FR" dirty="0" err="1"/>
              <a:t>configmaps</a:t>
            </a:r>
            <a:r>
              <a:rPr lang="fr-FR" dirty="0"/>
              <a:t> pour partager des données de configuration avec les déploiements d'application.</a:t>
            </a:r>
          </a:p>
        </p:txBody>
      </p:sp>
      <p:sp>
        <p:nvSpPr>
          <p:cNvPr id="4" name="Titre 3"/>
          <p:cNvSpPr>
            <a:spLocks noGrp="1"/>
          </p:cNvSpPr>
          <p:nvPr>
            <p:ph type="title"/>
          </p:nvPr>
        </p:nvSpPr>
        <p:spPr>
          <a:xfrm>
            <a:off x="1143357" y="149549"/>
            <a:ext cx="10046350" cy="652403"/>
          </a:xfrm>
          <a:effectLst>
            <a:outerShdw blurRad="50800" dist="38100" dir="5400000" algn="t" rotWithShape="0">
              <a:prstClr val="black">
                <a:alpha val="40000"/>
              </a:prstClr>
            </a:outerShdw>
          </a:effectLst>
        </p:spPr>
        <p:txBody>
          <a:bodyPr/>
          <a:lstStyle/>
          <a:p>
            <a:r>
              <a:rPr lang="fr-FR" b="1" dirty="0">
                <a:solidFill>
                  <a:schemeClr val="tx1"/>
                </a:solidFill>
                <a:effectLst/>
              </a:rPr>
              <a:t>Infrastructure de Production</a:t>
            </a:r>
            <a:endParaRPr lang="fr-FR" dirty="0">
              <a:solidFill>
                <a:schemeClr val="tx1"/>
              </a:solidFill>
            </a:endParaRPr>
          </a:p>
        </p:txBody>
      </p:sp>
    </p:spTree>
    <p:extLst>
      <p:ext uri="{BB962C8B-B14F-4D97-AF65-F5344CB8AC3E}">
        <p14:creationId xmlns:p14="http://schemas.microsoft.com/office/powerpoint/2010/main" val="25367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2000"/>
                                        <p:tgtEl>
                                          <p:spTgt spid="5">
                                            <p:txEl>
                                              <p:pRg st="0" end="0"/>
                                            </p:txEl>
                                          </p:spTgt>
                                        </p:tgtEl>
                                      </p:cBhvr>
                                    </p:animEffect>
                                    <p:anim calcmode="lin" valueType="num">
                                      <p:cBhvr>
                                        <p:cTn id="15"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5">
                                            <p:txEl>
                                              <p:pRg st="0" end="0"/>
                                            </p:txEl>
                                          </p:spTgt>
                                        </p:tgtEl>
                                        <p:attrNameLst>
                                          <p:attrName>ppt_h</p:attrName>
                                        </p:attrNameLst>
                                      </p:cBhvr>
                                      <p:tavLst>
                                        <p:tav tm="0">
                                          <p:val>
                                            <p:strVal val="#ppt_h"/>
                                          </p:val>
                                        </p:tav>
                                        <p:tav tm="100000">
                                          <p:val>
                                            <p:strVal val="#ppt_h"/>
                                          </p:val>
                                        </p:tav>
                                      </p:tavLst>
                                    </p:anim>
                                  </p:childTnLst>
                                </p:cTn>
                              </p:par>
                              <p:par>
                                <p:cTn id="17" presetID="45" presetClass="entr" presetSubtype="0" fill="hold" grpId="0"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2000"/>
                                        <p:tgtEl>
                                          <p:spTgt spid="5">
                                            <p:txEl>
                                              <p:pRg st="1" end="1"/>
                                            </p:txEl>
                                          </p:spTgt>
                                        </p:tgtEl>
                                      </p:cBhvr>
                                    </p:animEffect>
                                    <p:anim calcmode="lin" valueType="num">
                                      <p:cBhvr>
                                        <p:cTn id="20" dur="2000" fill="hold"/>
                                        <p:tgtEl>
                                          <p:spTgt spid="5">
                                            <p:txEl>
                                              <p:pRg st="1" end="1"/>
                                            </p:txEl>
                                          </p:spTgt>
                                        </p:tgtEl>
                                        <p:attrNameLst>
                                          <p:attrName>ppt_w</p:attrName>
                                        </p:attrNameLst>
                                      </p:cBhvr>
                                      <p:tavLst>
                                        <p:tav tm="0" fmla="#ppt_w*sin(2.5*pi*$)">
                                          <p:val>
                                            <p:fltVal val="0"/>
                                          </p:val>
                                        </p:tav>
                                        <p:tav tm="100000">
                                          <p:val>
                                            <p:fltVal val="1"/>
                                          </p:val>
                                        </p:tav>
                                      </p:tavLst>
                                    </p:anim>
                                    <p:anim calcmode="lin" valueType="num">
                                      <p:cBhvr>
                                        <p:cTn id="21" dur="2000" fill="hold"/>
                                        <p:tgtEl>
                                          <p:spTgt spid="5">
                                            <p:txEl>
                                              <p:pRg st="1" end="1"/>
                                            </p:txEl>
                                          </p:spTgt>
                                        </p:tgtEl>
                                        <p:attrNameLst>
                                          <p:attrName>ppt_h</p:attrName>
                                        </p:attrNameLst>
                                      </p:cBhvr>
                                      <p:tavLst>
                                        <p:tav tm="0">
                                          <p:val>
                                            <p:strVal val="#ppt_h"/>
                                          </p:val>
                                        </p:tav>
                                        <p:tav tm="100000">
                                          <p:val>
                                            <p:strVal val="#ppt_h"/>
                                          </p:val>
                                        </p:tav>
                                      </p:tavLst>
                                    </p:anim>
                                  </p:childTnLst>
                                </p:cTn>
                              </p:par>
                              <p:par>
                                <p:cTn id="22" presetID="45"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2000"/>
                                        <p:tgtEl>
                                          <p:spTgt spid="5">
                                            <p:txEl>
                                              <p:pRg st="2" end="2"/>
                                            </p:txEl>
                                          </p:spTgt>
                                        </p:tgtEl>
                                      </p:cBhvr>
                                    </p:animEffect>
                                    <p:anim calcmode="lin" valueType="num">
                                      <p:cBhvr>
                                        <p:cTn id="25" dur="2000" fill="hold"/>
                                        <p:tgtEl>
                                          <p:spTgt spid="5">
                                            <p:txEl>
                                              <p:pRg st="2" end="2"/>
                                            </p:txEl>
                                          </p:spTgt>
                                        </p:tgtEl>
                                        <p:attrNameLst>
                                          <p:attrName>ppt_w</p:attrName>
                                        </p:attrNameLst>
                                      </p:cBhvr>
                                      <p:tavLst>
                                        <p:tav tm="0" fmla="#ppt_w*sin(2.5*pi*$)">
                                          <p:val>
                                            <p:fltVal val="0"/>
                                          </p:val>
                                        </p:tav>
                                        <p:tav tm="100000">
                                          <p:val>
                                            <p:fltVal val="1"/>
                                          </p:val>
                                        </p:tav>
                                      </p:tavLst>
                                    </p:anim>
                                    <p:anim calcmode="lin" valueType="num">
                                      <p:cBhvr>
                                        <p:cTn id="26" dur="200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fade">
                                      <p:cBhvr>
                                        <p:cTn id="31" dur="2000"/>
                                        <p:tgtEl>
                                          <p:spTgt spid="5">
                                            <p:txEl>
                                              <p:pRg st="3" end="3"/>
                                            </p:txEl>
                                          </p:spTgt>
                                        </p:tgtEl>
                                      </p:cBhvr>
                                    </p:animEffect>
                                    <p:anim calcmode="lin" valueType="num">
                                      <p:cBhvr>
                                        <p:cTn id="32" dur="2000" fill="hold"/>
                                        <p:tgtEl>
                                          <p:spTgt spid="5">
                                            <p:txEl>
                                              <p:pRg st="3" end="3"/>
                                            </p:txEl>
                                          </p:spTgt>
                                        </p:tgtEl>
                                        <p:attrNameLst>
                                          <p:attrName>ppt_w</p:attrName>
                                        </p:attrNameLst>
                                      </p:cBhvr>
                                      <p:tavLst>
                                        <p:tav tm="0" fmla="#ppt_w*sin(2.5*pi*$)">
                                          <p:val>
                                            <p:fltVal val="0"/>
                                          </p:val>
                                        </p:tav>
                                        <p:tav tm="100000">
                                          <p:val>
                                            <p:fltVal val="1"/>
                                          </p:val>
                                        </p:tav>
                                      </p:tavLst>
                                    </p:anim>
                                    <p:anim calcmode="lin" valueType="num">
                                      <p:cBhvr>
                                        <p:cTn id="33" dur="2000" fill="hold"/>
                                        <p:tgtEl>
                                          <p:spTgt spid="5">
                                            <p:txEl>
                                              <p:pRg st="3" end="3"/>
                                            </p:txEl>
                                          </p:spTgt>
                                        </p:tgtEl>
                                        <p:attrNameLst>
                                          <p:attrName>ppt_h</p:attrName>
                                        </p:attrNameLst>
                                      </p:cBhvr>
                                      <p:tavLst>
                                        <p:tav tm="0">
                                          <p:val>
                                            <p:strVal val="#ppt_h"/>
                                          </p:val>
                                        </p:tav>
                                        <p:tav tm="100000">
                                          <p:val>
                                            <p:strVal val="#ppt_h"/>
                                          </p:val>
                                        </p:tav>
                                      </p:tavLst>
                                    </p:anim>
                                  </p:childTnLst>
                                </p:cTn>
                              </p:par>
                              <p:par>
                                <p:cTn id="34" presetID="45" presetClass="entr" presetSubtype="0" fill="hold" grpId="0" nodeType="with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fade">
                                      <p:cBhvr>
                                        <p:cTn id="36" dur="2000"/>
                                        <p:tgtEl>
                                          <p:spTgt spid="5">
                                            <p:txEl>
                                              <p:pRg st="4" end="4"/>
                                            </p:txEl>
                                          </p:spTgt>
                                        </p:tgtEl>
                                      </p:cBhvr>
                                    </p:animEffect>
                                    <p:anim calcmode="lin" valueType="num">
                                      <p:cBhvr>
                                        <p:cTn id="37" dur="2000" fill="hold"/>
                                        <p:tgtEl>
                                          <p:spTgt spid="5">
                                            <p:txEl>
                                              <p:pRg st="4" end="4"/>
                                            </p:txEl>
                                          </p:spTgt>
                                        </p:tgtEl>
                                        <p:attrNameLst>
                                          <p:attrName>ppt_w</p:attrName>
                                        </p:attrNameLst>
                                      </p:cBhvr>
                                      <p:tavLst>
                                        <p:tav tm="0" fmla="#ppt_w*sin(2.5*pi*$)">
                                          <p:val>
                                            <p:fltVal val="0"/>
                                          </p:val>
                                        </p:tav>
                                        <p:tav tm="100000">
                                          <p:val>
                                            <p:fltVal val="1"/>
                                          </p:val>
                                        </p:tav>
                                      </p:tavLst>
                                    </p:anim>
                                    <p:anim calcmode="lin" valueType="num">
                                      <p:cBhvr>
                                        <p:cTn id="38" dur="2000" fill="hold"/>
                                        <p:tgtEl>
                                          <p:spTgt spid="5">
                                            <p:txEl>
                                              <p:pRg st="4" end="4"/>
                                            </p:txEl>
                                          </p:spTgt>
                                        </p:tgtEl>
                                        <p:attrNameLst>
                                          <p:attrName>ppt_h</p:attrName>
                                        </p:attrNameLst>
                                      </p:cBhvr>
                                      <p:tavLst>
                                        <p:tav tm="0">
                                          <p:val>
                                            <p:strVal val="#ppt_h"/>
                                          </p:val>
                                        </p:tav>
                                        <p:tav tm="100000">
                                          <p:val>
                                            <p:strVal val="#ppt_h"/>
                                          </p:val>
                                        </p:tav>
                                      </p:tavLst>
                                    </p:anim>
                                  </p:childTnLst>
                                </p:cTn>
                              </p:par>
                              <p:par>
                                <p:cTn id="39" presetID="45" presetClass="entr" presetSubtype="0" fill="hold" grpId="0"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fade">
                                      <p:cBhvr>
                                        <p:cTn id="41" dur="2000"/>
                                        <p:tgtEl>
                                          <p:spTgt spid="5">
                                            <p:txEl>
                                              <p:pRg st="5" end="5"/>
                                            </p:txEl>
                                          </p:spTgt>
                                        </p:tgtEl>
                                      </p:cBhvr>
                                    </p:animEffect>
                                    <p:anim calcmode="lin" valueType="num">
                                      <p:cBhvr>
                                        <p:cTn id="42" dur="2000" fill="hold"/>
                                        <p:tgtEl>
                                          <p:spTgt spid="5">
                                            <p:txEl>
                                              <p:pRg st="5" end="5"/>
                                            </p:txEl>
                                          </p:spTgt>
                                        </p:tgtEl>
                                        <p:attrNameLst>
                                          <p:attrName>ppt_w</p:attrName>
                                        </p:attrNameLst>
                                      </p:cBhvr>
                                      <p:tavLst>
                                        <p:tav tm="0" fmla="#ppt_w*sin(2.5*pi*$)">
                                          <p:val>
                                            <p:fltVal val="0"/>
                                          </p:val>
                                        </p:tav>
                                        <p:tav tm="100000">
                                          <p:val>
                                            <p:fltVal val="1"/>
                                          </p:val>
                                        </p:tav>
                                      </p:tavLst>
                                    </p:anim>
                                    <p:anim calcmode="lin" valueType="num">
                                      <p:cBhvr>
                                        <p:cTn id="43" dur="2000" fill="hold"/>
                                        <p:tgtEl>
                                          <p:spTgt spid="5">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338445" y="643484"/>
            <a:ext cx="11656175" cy="5147953"/>
          </a:xfrm>
          <a:effectLst>
            <a:outerShdw blurRad="50800" dist="38100" dir="2700000" algn="tl" rotWithShape="0">
              <a:prstClr val="black">
                <a:alpha val="40000"/>
              </a:prstClr>
            </a:outerShdw>
          </a:effectLst>
        </p:spPr>
        <p:txBody>
          <a:bodyPr/>
          <a:lstStyle/>
          <a:p>
            <a:r>
              <a:rPr lang="fr-FR" dirty="0">
                <a:effectLst/>
              </a:rPr>
              <a:t>Gestion sécurisée des secrets :</a:t>
            </a:r>
          </a:p>
          <a:p>
            <a:pPr lvl="1"/>
            <a:r>
              <a:rPr lang="fr-FR" dirty="0"/>
              <a:t>Utilisation de solutions telles que AWS Secrets Manager pour la gestion des secrets et leur rotation automatique.</a:t>
            </a:r>
          </a:p>
          <a:p>
            <a:r>
              <a:rPr lang="fr-FR" dirty="0">
                <a:effectLst/>
              </a:rPr>
              <a:t>Contrôle d'accès avec AWS IAM :</a:t>
            </a:r>
          </a:p>
          <a:p>
            <a:pPr lvl="1"/>
            <a:r>
              <a:rPr lang="fr-FR" dirty="0"/>
              <a:t>Attribution de rôles IAM spécifiques aux services et aux utilisateurs pour limiter les privilèges d'accès aux ressources AWS.</a:t>
            </a:r>
          </a:p>
          <a:p>
            <a:r>
              <a:rPr lang="fr-FR" dirty="0">
                <a:effectLst/>
              </a:rPr>
              <a:t>Configuration des groupes de sécurité AWS :</a:t>
            </a:r>
          </a:p>
          <a:p>
            <a:pPr lvl="1"/>
            <a:r>
              <a:rPr lang="fr-FR" dirty="0"/>
              <a:t>Restriction de l'accès aux ressources en configurant des groupes de sécurité pour autoriser uniquement les connexions entrantes sur les ports 80 (HTTP) et 443 (HTTPS), limitant ainsi les attaques potentielles</a:t>
            </a:r>
            <a:r>
              <a:rPr lang="fr-FR" dirty="0" smtClean="0"/>
              <a:t>.</a:t>
            </a:r>
            <a:endParaRPr lang="fr-FR" dirty="0"/>
          </a:p>
        </p:txBody>
      </p:sp>
      <p:sp>
        <p:nvSpPr>
          <p:cNvPr id="4" name="Titre 3"/>
          <p:cNvSpPr>
            <a:spLocks noGrp="1"/>
          </p:cNvSpPr>
          <p:nvPr>
            <p:ph type="title"/>
          </p:nvPr>
        </p:nvSpPr>
        <p:spPr>
          <a:xfrm>
            <a:off x="1143357" y="149549"/>
            <a:ext cx="10046350" cy="652403"/>
          </a:xfrm>
          <a:effectLst>
            <a:outerShdw blurRad="50800" dist="38100" dir="5400000" algn="t" rotWithShape="0">
              <a:prstClr val="black">
                <a:alpha val="40000"/>
              </a:prstClr>
            </a:outerShdw>
          </a:effectLst>
        </p:spPr>
        <p:txBody>
          <a:bodyPr/>
          <a:lstStyle/>
          <a:p>
            <a:r>
              <a:rPr lang="fr-FR" dirty="0" smtClean="0">
                <a:solidFill>
                  <a:schemeClr val="tx1"/>
                </a:solidFill>
                <a:effectLst/>
              </a:rPr>
              <a:t>Sécurité 1/2</a:t>
            </a:r>
            <a:endParaRPr lang="fr-FR" dirty="0">
              <a:solidFill>
                <a:schemeClr val="tx1"/>
              </a:solidFill>
            </a:endParaRPr>
          </a:p>
        </p:txBody>
      </p:sp>
    </p:spTree>
    <p:extLst>
      <p:ext uri="{BB962C8B-B14F-4D97-AF65-F5344CB8AC3E}">
        <p14:creationId xmlns:p14="http://schemas.microsoft.com/office/powerpoint/2010/main" val="289389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2000"/>
                                        <p:tgtEl>
                                          <p:spTgt spid="5">
                                            <p:txEl>
                                              <p:pRg st="0" end="0"/>
                                            </p:txEl>
                                          </p:spTgt>
                                        </p:tgtEl>
                                      </p:cBhvr>
                                    </p:animEffect>
                                    <p:anim calcmode="lin" valueType="num">
                                      <p:cBhvr>
                                        <p:cTn id="15"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5">
                                            <p:txEl>
                                              <p:pRg st="0" end="0"/>
                                            </p:txEl>
                                          </p:spTgt>
                                        </p:tgtEl>
                                        <p:attrNameLst>
                                          <p:attrName>ppt_h</p:attrName>
                                        </p:attrNameLst>
                                      </p:cBhvr>
                                      <p:tavLst>
                                        <p:tav tm="0">
                                          <p:val>
                                            <p:strVal val="#ppt_h"/>
                                          </p:val>
                                        </p:tav>
                                        <p:tav tm="100000">
                                          <p:val>
                                            <p:strVal val="#ppt_h"/>
                                          </p:val>
                                        </p:tav>
                                      </p:tavLst>
                                    </p:anim>
                                  </p:childTnLst>
                                </p:cTn>
                              </p:par>
                              <p:par>
                                <p:cTn id="17" presetID="45" presetClass="entr" presetSubtype="0" fill="hold" grpId="0"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2000"/>
                                        <p:tgtEl>
                                          <p:spTgt spid="5">
                                            <p:txEl>
                                              <p:pRg st="1" end="1"/>
                                            </p:txEl>
                                          </p:spTgt>
                                        </p:tgtEl>
                                      </p:cBhvr>
                                    </p:animEffect>
                                    <p:anim calcmode="lin" valueType="num">
                                      <p:cBhvr>
                                        <p:cTn id="20" dur="2000" fill="hold"/>
                                        <p:tgtEl>
                                          <p:spTgt spid="5">
                                            <p:txEl>
                                              <p:pRg st="1" end="1"/>
                                            </p:txEl>
                                          </p:spTgt>
                                        </p:tgtEl>
                                        <p:attrNameLst>
                                          <p:attrName>ppt_w</p:attrName>
                                        </p:attrNameLst>
                                      </p:cBhvr>
                                      <p:tavLst>
                                        <p:tav tm="0" fmla="#ppt_w*sin(2.5*pi*$)">
                                          <p:val>
                                            <p:fltVal val="0"/>
                                          </p:val>
                                        </p:tav>
                                        <p:tav tm="100000">
                                          <p:val>
                                            <p:fltVal val="1"/>
                                          </p:val>
                                        </p:tav>
                                      </p:tavLst>
                                    </p:anim>
                                    <p:anim calcmode="lin" valueType="num">
                                      <p:cBhvr>
                                        <p:cTn id="21" dur="2000" fill="hold"/>
                                        <p:tgtEl>
                                          <p:spTgt spid="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45" presetClass="entr" presetSubtype="0"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2000"/>
                                        <p:tgtEl>
                                          <p:spTgt spid="5">
                                            <p:txEl>
                                              <p:pRg st="2" end="2"/>
                                            </p:txEl>
                                          </p:spTgt>
                                        </p:tgtEl>
                                      </p:cBhvr>
                                    </p:animEffect>
                                    <p:anim calcmode="lin" valueType="num">
                                      <p:cBhvr>
                                        <p:cTn id="27" dur="2000" fill="hold"/>
                                        <p:tgtEl>
                                          <p:spTgt spid="5">
                                            <p:txEl>
                                              <p:pRg st="2" end="2"/>
                                            </p:txEl>
                                          </p:spTgt>
                                        </p:tgtEl>
                                        <p:attrNameLst>
                                          <p:attrName>ppt_w</p:attrName>
                                        </p:attrNameLst>
                                      </p:cBhvr>
                                      <p:tavLst>
                                        <p:tav tm="0" fmla="#ppt_w*sin(2.5*pi*$)">
                                          <p:val>
                                            <p:fltVal val="0"/>
                                          </p:val>
                                        </p:tav>
                                        <p:tav tm="100000">
                                          <p:val>
                                            <p:fltVal val="1"/>
                                          </p:val>
                                        </p:tav>
                                      </p:tavLst>
                                    </p:anim>
                                    <p:anim calcmode="lin" valueType="num">
                                      <p:cBhvr>
                                        <p:cTn id="28" dur="2000" fill="hold"/>
                                        <p:tgtEl>
                                          <p:spTgt spid="5">
                                            <p:txEl>
                                              <p:pRg st="2" end="2"/>
                                            </p:txEl>
                                          </p:spTgt>
                                        </p:tgtEl>
                                        <p:attrNameLst>
                                          <p:attrName>ppt_h</p:attrName>
                                        </p:attrNameLst>
                                      </p:cBhvr>
                                      <p:tavLst>
                                        <p:tav tm="0">
                                          <p:val>
                                            <p:strVal val="#ppt_h"/>
                                          </p:val>
                                        </p:tav>
                                        <p:tav tm="100000">
                                          <p:val>
                                            <p:strVal val="#ppt_h"/>
                                          </p:val>
                                        </p:tav>
                                      </p:tavLst>
                                    </p:anim>
                                  </p:childTnLst>
                                </p:cTn>
                              </p:par>
                              <p:par>
                                <p:cTn id="29" presetID="45" presetClass="entr" presetSubtype="0" fill="hold" grpId="0" nodeType="with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fade">
                                      <p:cBhvr>
                                        <p:cTn id="31" dur="2000"/>
                                        <p:tgtEl>
                                          <p:spTgt spid="5">
                                            <p:txEl>
                                              <p:pRg st="3" end="3"/>
                                            </p:txEl>
                                          </p:spTgt>
                                        </p:tgtEl>
                                      </p:cBhvr>
                                    </p:animEffect>
                                    <p:anim calcmode="lin" valueType="num">
                                      <p:cBhvr>
                                        <p:cTn id="32" dur="2000" fill="hold"/>
                                        <p:tgtEl>
                                          <p:spTgt spid="5">
                                            <p:txEl>
                                              <p:pRg st="3" end="3"/>
                                            </p:txEl>
                                          </p:spTgt>
                                        </p:tgtEl>
                                        <p:attrNameLst>
                                          <p:attrName>ppt_w</p:attrName>
                                        </p:attrNameLst>
                                      </p:cBhvr>
                                      <p:tavLst>
                                        <p:tav tm="0" fmla="#ppt_w*sin(2.5*pi*$)">
                                          <p:val>
                                            <p:fltVal val="0"/>
                                          </p:val>
                                        </p:tav>
                                        <p:tav tm="100000">
                                          <p:val>
                                            <p:fltVal val="1"/>
                                          </p:val>
                                        </p:tav>
                                      </p:tavLst>
                                    </p:anim>
                                    <p:anim calcmode="lin" valueType="num">
                                      <p:cBhvr>
                                        <p:cTn id="33" dur="2000" fill="hold"/>
                                        <p:tgtEl>
                                          <p:spTgt spid="5">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45" presetClass="entr" presetSubtype="0" fill="hold" grpId="0"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Effect transition="in" filter="fade">
                                      <p:cBhvr>
                                        <p:cTn id="38" dur="2000"/>
                                        <p:tgtEl>
                                          <p:spTgt spid="5">
                                            <p:txEl>
                                              <p:pRg st="4" end="4"/>
                                            </p:txEl>
                                          </p:spTgt>
                                        </p:tgtEl>
                                      </p:cBhvr>
                                    </p:animEffect>
                                    <p:anim calcmode="lin" valueType="num">
                                      <p:cBhvr>
                                        <p:cTn id="39" dur="2000" fill="hold"/>
                                        <p:tgtEl>
                                          <p:spTgt spid="5">
                                            <p:txEl>
                                              <p:pRg st="4" end="4"/>
                                            </p:txEl>
                                          </p:spTgt>
                                        </p:tgtEl>
                                        <p:attrNameLst>
                                          <p:attrName>ppt_w</p:attrName>
                                        </p:attrNameLst>
                                      </p:cBhvr>
                                      <p:tavLst>
                                        <p:tav tm="0" fmla="#ppt_w*sin(2.5*pi*$)">
                                          <p:val>
                                            <p:fltVal val="0"/>
                                          </p:val>
                                        </p:tav>
                                        <p:tav tm="100000">
                                          <p:val>
                                            <p:fltVal val="1"/>
                                          </p:val>
                                        </p:tav>
                                      </p:tavLst>
                                    </p:anim>
                                    <p:anim calcmode="lin" valueType="num">
                                      <p:cBhvr>
                                        <p:cTn id="40" dur="2000" fill="hold"/>
                                        <p:tgtEl>
                                          <p:spTgt spid="5">
                                            <p:txEl>
                                              <p:pRg st="4" end="4"/>
                                            </p:txEl>
                                          </p:spTgt>
                                        </p:tgtEl>
                                        <p:attrNameLst>
                                          <p:attrName>ppt_h</p:attrName>
                                        </p:attrNameLst>
                                      </p:cBhvr>
                                      <p:tavLst>
                                        <p:tav tm="0">
                                          <p:val>
                                            <p:strVal val="#ppt_h"/>
                                          </p:val>
                                        </p:tav>
                                        <p:tav tm="100000">
                                          <p:val>
                                            <p:strVal val="#ppt_h"/>
                                          </p:val>
                                        </p:tav>
                                      </p:tavLst>
                                    </p:anim>
                                  </p:childTnLst>
                                </p:cTn>
                              </p:par>
                              <p:par>
                                <p:cTn id="41" presetID="45" presetClass="entr" presetSubtype="0" fill="hold" grpId="0" nodeType="with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Effect transition="in" filter="fade">
                                      <p:cBhvr>
                                        <p:cTn id="43" dur="2000"/>
                                        <p:tgtEl>
                                          <p:spTgt spid="5">
                                            <p:txEl>
                                              <p:pRg st="5" end="5"/>
                                            </p:txEl>
                                          </p:spTgt>
                                        </p:tgtEl>
                                      </p:cBhvr>
                                    </p:animEffect>
                                    <p:anim calcmode="lin" valueType="num">
                                      <p:cBhvr>
                                        <p:cTn id="44" dur="2000" fill="hold"/>
                                        <p:tgtEl>
                                          <p:spTgt spid="5">
                                            <p:txEl>
                                              <p:pRg st="5" end="5"/>
                                            </p:txEl>
                                          </p:spTgt>
                                        </p:tgtEl>
                                        <p:attrNameLst>
                                          <p:attrName>ppt_w</p:attrName>
                                        </p:attrNameLst>
                                      </p:cBhvr>
                                      <p:tavLst>
                                        <p:tav tm="0" fmla="#ppt_w*sin(2.5*pi*$)">
                                          <p:val>
                                            <p:fltVal val="0"/>
                                          </p:val>
                                        </p:tav>
                                        <p:tav tm="100000">
                                          <p:val>
                                            <p:fltVal val="1"/>
                                          </p:val>
                                        </p:tav>
                                      </p:tavLst>
                                    </p:anim>
                                    <p:anim calcmode="lin" valueType="num">
                                      <p:cBhvr>
                                        <p:cTn id="45" dur="2000" fill="hold"/>
                                        <p:tgtEl>
                                          <p:spTgt spid="5">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338445" y="643484"/>
            <a:ext cx="11656175" cy="5147953"/>
          </a:xfrm>
          <a:effectLst>
            <a:outerShdw blurRad="50800" dist="38100" dir="2700000" algn="tl" rotWithShape="0">
              <a:prstClr val="black">
                <a:alpha val="40000"/>
              </a:prstClr>
            </a:outerShdw>
          </a:effectLst>
        </p:spPr>
        <p:txBody>
          <a:bodyPr/>
          <a:lstStyle/>
          <a:p>
            <a:r>
              <a:rPr lang="fr-FR" dirty="0" smtClean="0">
                <a:effectLst/>
              </a:rPr>
              <a:t>Mesures </a:t>
            </a:r>
            <a:r>
              <a:rPr lang="fr-FR" dirty="0">
                <a:effectLst/>
              </a:rPr>
              <a:t>de sécurité pour protéger l'infrastructure :</a:t>
            </a:r>
          </a:p>
          <a:p>
            <a:pPr lvl="1"/>
            <a:r>
              <a:rPr lang="fr-FR" dirty="0"/>
              <a:t>Configuration des règles de pare-feu pour contrôler le trafic réseau entrant et sortant, y compris la mise en œuvre de listes de contrôle d'accès réseau (NACL) au niveau du sous-réseau.</a:t>
            </a:r>
          </a:p>
          <a:p>
            <a:r>
              <a:rPr lang="fr-FR" dirty="0">
                <a:effectLst/>
              </a:rPr>
              <a:t>Mise en œuvre de bonnes pratiques de sécurité </a:t>
            </a:r>
            <a:r>
              <a:rPr lang="fr-FR" dirty="0" err="1">
                <a:effectLst/>
              </a:rPr>
              <a:t>Kubernetes</a:t>
            </a:r>
            <a:r>
              <a:rPr lang="fr-FR" dirty="0">
                <a:effectLst/>
              </a:rPr>
              <a:t> pour sécuriser les </a:t>
            </a:r>
            <a:r>
              <a:rPr lang="fr-FR" dirty="0" err="1">
                <a:effectLst/>
              </a:rPr>
              <a:t>pods</a:t>
            </a:r>
            <a:r>
              <a:rPr lang="fr-FR" dirty="0">
                <a:effectLst/>
              </a:rPr>
              <a:t> et les services :</a:t>
            </a:r>
          </a:p>
          <a:p>
            <a:pPr lvl="1"/>
            <a:r>
              <a:rPr lang="fr-FR" dirty="0"/>
              <a:t>Utilisation de Network </a:t>
            </a:r>
            <a:r>
              <a:rPr lang="fr-FR" dirty="0" err="1"/>
              <a:t>Policies</a:t>
            </a:r>
            <a:r>
              <a:rPr lang="fr-FR" dirty="0"/>
              <a:t> pour restreindre le trafic réseau entre les </a:t>
            </a:r>
            <a:r>
              <a:rPr lang="fr-FR" dirty="0" err="1"/>
              <a:t>pods</a:t>
            </a:r>
            <a:r>
              <a:rPr lang="fr-FR" dirty="0"/>
              <a:t>.</a:t>
            </a:r>
          </a:p>
          <a:p>
            <a:pPr lvl="1"/>
            <a:r>
              <a:rPr lang="fr-FR" dirty="0"/>
              <a:t>Configuration de RBAC (</a:t>
            </a:r>
            <a:r>
              <a:rPr lang="fr-FR" dirty="0" err="1"/>
              <a:t>Role-Based</a:t>
            </a:r>
            <a:r>
              <a:rPr lang="fr-FR" dirty="0"/>
              <a:t> Access Control) pour contrôler l'accès aux ressources </a:t>
            </a:r>
            <a:r>
              <a:rPr lang="fr-FR" dirty="0" err="1"/>
              <a:t>Kubernetes</a:t>
            </a:r>
            <a:r>
              <a:rPr lang="fr-FR" dirty="0"/>
              <a:t>.</a:t>
            </a:r>
          </a:p>
        </p:txBody>
      </p:sp>
      <p:sp>
        <p:nvSpPr>
          <p:cNvPr id="4" name="Titre 3"/>
          <p:cNvSpPr>
            <a:spLocks noGrp="1"/>
          </p:cNvSpPr>
          <p:nvPr>
            <p:ph type="title"/>
          </p:nvPr>
        </p:nvSpPr>
        <p:spPr>
          <a:xfrm>
            <a:off x="1143357" y="149549"/>
            <a:ext cx="10046350" cy="652403"/>
          </a:xfrm>
          <a:effectLst>
            <a:outerShdw blurRad="50800" dist="38100" dir="5400000" algn="t" rotWithShape="0">
              <a:prstClr val="black">
                <a:alpha val="40000"/>
              </a:prstClr>
            </a:outerShdw>
          </a:effectLst>
        </p:spPr>
        <p:txBody>
          <a:bodyPr/>
          <a:lstStyle/>
          <a:p>
            <a:r>
              <a:rPr lang="fr-FR" dirty="0" smtClean="0">
                <a:solidFill>
                  <a:schemeClr val="tx1"/>
                </a:solidFill>
                <a:effectLst/>
              </a:rPr>
              <a:t>Sécurité 2/2</a:t>
            </a:r>
            <a:endParaRPr lang="fr-FR" dirty="0">
              <a:solidFill>
                <a:schemeClr val="tx1"/>
              </a:solidFill>
            </a:endParaRPr>
          </a:p>
        </p:txBody>
      </p:sp>
    </p:spTree>
    <p:extLst>
      <p:ext uri="{BB962C8B-B14F-4D97-AF65-F5344CB8AC3E}">
        <p14:creationId xmlns:p14="http://schemas.microsoft.com/office/powerpoint/2010/main" val="285787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2000"/>
                                        <p:tgtEl>
                                          <p:spTgt spid="5">
                                            <p:txEl>
                                              <p:pRg st="0" end="0"/>
                                            </p:txEl>
                                          </p:spTgt>
                                        </p:tgtEl>
                                      </p:cBhvr>
                                    </p:animEffect>
                                    <p:anim calcmode="lin" valueType="num">
                                      <p:cBhvr>
                                        <p:cTn id="15"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5">
                                            <p:txEl>
                                              <p:pRg st="0" end="0"/>
                                            </p:txEl>
                                          </p:spTgt>
                                        </p:tgtEl>
                                        <p:attrNameLst>
                                          <p:attrName>ppt_h</p:attrName>
                                        </p:attrNameLst>
                                      </p:cBhvr>
                                      <p:tavLst>
                                        <p:tav tm="0">
                                          <p:val>
                                            <p:strVal val="#ppt_h"/>
                                          </p:val>
                                        </p:tav>
                                        <p:tav tm="100000">
                                          <p:val>
                                            <p:strVal val="#ppt_h"/>
                                          </p:val>
                                        </p:tav>
                                      </p:tavLst>
                                    </p:anim>
                                  </p:childTnLst>
                                </p:cTn>
                              </p:par>
                              <p:par>
                                <p:cTn id="17" presetID="45" presetClass="entr" presetSubtype="0" fill="hold" grpId="0"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2000"/>
                                        <p:tgtEl>
                                          <p:spTgt spid="5">
                                            <p:txEl>
                                              <p:pRg st="1" end="1"/>
                                            </p:txEl>
                                          </p:spTgt>
                                        </p:tgtEl>
                                      </p:cBhvr>
                                    </p:animEffect>
                                    <p:anim calcmode="lin" valueType="num">
                                      <p:cBhvr>
                                        <p:cTn id="20" dur="2000" fill="hold"/>
                                        <p:tgtEl>
                                          <p:spTgt spid="5">
                                            <p:txEl>
                                              <p:pRg st="1" end="1"/>
                                            </p:txEl>
                                          </p:spTgt>
                                        </p:tgtEl>
                                        <p:attrNameLst>
                                          <p:attrName>ppt_w</p:attrName>
                                        </p:attrNameLst>
                                      </p:cBhvr>
                                      <p:tavLst>
                                        <p:tav tm="0" fmla="#ppt_w*sin(2.5*pi*$)">
                                          <p:val>
                                            <p:fltVal val="0"/>
                                          </p:val>
                                        </p:tav>
                                        <p:tav tm="100000">
                                          <p:val>
                                            <p:fltVal val="1"/>
                                          </p:val>
                                        </p:tav>
                                      </p:tavLst>
                                    </p:anim>
                                    <p:anim calcmode="lin" valueType="num">
                                      <p:cBhvr>
                                        <p:cTn id="21" dur="2000" fill="hold"/>
                                        <p:tgtEl>
                                          <p:spTgt spid="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45" presetClass="entr" presetSubtype="0"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2000"/>
                                        <p:tgtEl>
                                          <p:spTgt spid="5">
                                            <p:txEl>
                                              <p:pRg st="2" end="2"/>
                                            </p:txEl>
                                          </p:spTgt>
                                        </p:tgtEl>
                                      </p:cBhvr>
                                    </p:animEffect>
                                    <p:anim calcmode="lin" valueType="num">
                                      <p:cBhvr>
                                        <p:cTn id="27" dur="2000" fill="hold"/>
                                        <p:tgtEl>
                                          <p:spTgt spid="5">
                                            <p:txEl>
                                              <p:pRg st="2" end="2"/>
                                            </p:txEl>
                                          </p:spTgt>
                                        </p:tgtEl>
                                        <p:attrNameLst>
                                          <p:attrName>ppt_w</p:attrName>
                                        </p:attrNameLst>
                                      </p:cBhvr>
                                      <p:tavLst>
                                        <p:tav tm="0" fmla="#ppt_w*sin(2.5*pi*$)">
                                          <p:val>
                                            <p:fltVal val="0"/>
                                          </p:val>
                                        </p:tav>
                                        <p:tav tm="100000">
                                          <p:val>
                                            <p:fltVal val="1"/>
                                          </p:val>
                                        </p:tav>
                                      </p:tavLst>
                                    </p:anim>
                                    <p:anim calcmode="lin" valueType="num">
                                      <p:cBhvr>
                                        <p:cTn id="28" dur="2000" fill="hold"/>
                                        <p:tgtEl>
                                          <p:spTgt spid="5">
                                            <p:txEl>
                                              <p:pRg st="2" end="2"/>
                                            </p:txEl>
                                          </p:spTgt>
                                        </p:tgtEl>
                                        <p:attrNameLst>
                                          <p:attrName>ppt_h</p:attrName>
                                        </p:attrNameLst>
                                      </p:cBhvr>
                                      <p:tavLst>
                                        <p:tav tm="0">
                                          <p:val>
                                            <p:strVal val="#ppt_h"/>
                                          </p:val>
                                        </p:tav>
                                        <p:tav tm="100000">
                                          <p:val>
                                            <p:strVal val="#ppt_h"/>
                                          </p:val>
                                        </p:tav>
                                      </p:tavLst>
                                    </p:anim>
                                  </p:childTnLst>
                                </p:cTn>
                              </p:par>
                              <p:par>
                                <p:cTn id="29" presetID="45" presetClass="entr" presetSubtype="0" fill="hold" grpId="0" nodeType="with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fade">
                                      <p:cBhvr>
                                        <p:cTn id="31" dur="2000"/>
                                        <p:tgtEl>
                                          <p:spTgt spid="5">
                                            <p:txEl>
                                              <p:pRg st="3" end="3"/>
                                            </p:txEl>
                                          </p:spTgt>
                                        </p:tgtEl>
                                      </p:cBhvr>
                                    </p:animEffect>
                                    <p:anim calcmode="lin" valueType="num">
                                      <p:cBhvr>
                                        <p:cTn id="32" dur="2000" fill="hold"/>
                                        <p:tgtEl>
                                          <p:spTgt spid="5">
                                            <p:txEl>
                                              <p:pRg st="3" end="3"/>
                                            </p:txEl>
                                          </p:spTgt>
                                        </p:tgtEl>
                                        <p:attrNameLst>
                                          <p:attrName>ppt_w</p:attrName>
                                        </p:attrNameLst>
                                      </p:cBhvr>
                                      <p:tavLst>
                                        <p:tav tm="0" fmla="#ppt_w*sin(2.5*pi*$)">
                                          <p:val>
                                            <p:fltVal val="0"/>
                                          </p:val>
                                        </p:tav>
                                        <p:tav tm="100000">
                                          <p:val>
                                            <p:fltVal val="1"/>
                                          </p:val>
                                        </p:tav>
                                      </p:tavLst>
                                    </p:anim>
                                    <p:anim calcmode="lin" valueType="num">
                                      <p:cBhvr>
                                        <p:cTn id="33" dur="2000" fill="hold"/>
                                        <p:tgtEl>
                                          <p:spTgt spid="5">
                                            <p:txEl>
                                              <p:pRg st="3" end="3"/>
                                            </p:txEl>
                                          </p:spTgt>
                                        </p:tgtEl>
                                        <p:attrNameLst>
                                          <p:attrName>ppt_h</p:attrName>
                                        </p:attrNameLst>
                                      </p:cBhvr>
                                      <p:tavLst>
                                        <p:tav tm="0">
                                          <p:val>
                                            <p:strVal val="#ppt_h"/>
                                          </p:val>
                                        </p:tav>
                                        <p:tav tm="100000">
                                          <p:val>
                                            <p:strVal val="#ppt_h"/>
                                          </p:val>
                                        </p:tav>
                                      </p:tavLst>
                                    </p:anim>
                                  </p:childTnLst>
                                </p:cTn>
                              </p:par>
                              <p:par>
                                <p:cTn id="34" presetID="45" presetClass="entr" presetSubtype="0" fill="hold" grpId="0" nodeType="with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fade">
                                      <p:cBhvr>
                                        <p:cTn id="36" dur="2000"/>
                                        <p:tgtEl>
                                          <p:spTgt spid="5">
                                            <p:txEl>
                                              <p:pRg st="4" end="4"/>
                                            </p:txEl>
                                          </p:spTgt>
                                        </p:tgtEl>
                                      </p:cBhvr>
                                    </p:animEffect>
                                    <p:anim calcmode="lin" valueType="num">
                                      <p:cBhvr>
                                        <p:cTn id="37" dur="2000" fill="hold"/>
                                        <p:tgtEl>
                                          <p:spTgt spid="5">
                                            <p:txEl>
                                              <p:pRg st="4" end="4"/>
                                            </p:txEl>
                                          </p:spTgt>
                                        </p:tgtEl>
                                        <p:attrNameLst>
                                          <p:attrName>ppt_w</p:attrName>
                                        </p:attrNameLst>
                                      </p:cBhvr>
                                      <p:tavLst>
                                        <p:tav tm="0" fmla="#ppt_w*sin(2.5*pi*$)">
                                          <p:val>
                                            <p:fltVal val="0"/>
                                          </p:val>
                                        </p:tav>
                                        <p:tav tm="100000">
                                          <p:val>
                                            <p:fltVal val="1"/>
                                          </p:val>
                                        </p:tav>
                                      </p:tavLst>
                                    </p:anim>
                                    <p:anim calcmode="lin" valueType="num">
                                      <p:cBhvr>
                                        <p:cTn id="38" dur="2000" fill="hold"/>
                                        <p:tgtEl>
                                          <p:spTgt spid="5">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338445" y="643484"/>
            <a:ext cx="11656175" cy="5147953"/>
          </a:xfrm>
          <a:effectLst>
            <a:outerShdw blurRad="50800" dist="38100" dir="2700000" algn="tl" rotWithShape="0">
              <a:prstClr val="black">
                <a:alpha val="40000"/>
              </a:prstClr>
            </a:outerShdw>
          </a:effectLst>
        </p:spPr>
        <p:txBody>
          <a:bodyPr/>
          <a:lstStyle/>
          <a:p>
            <a:r>
              <a:rPr lang="fr-FR" dirty="0">
                <a:effectLst/>
              </a:rPr>
              <a:t>Outils de surveillance et de journalisation </a:t>
            </a:r>
            <a:r>
              <a:rPr lang="fr-FR" dirty="0" smtClean="0">
                <a:effectLst/>
              </a:rPr>
              <a:t>:</a:t>
            </a:r>
          </a:p>
          <a:p>
            <a:endParaRPr lang="fr-FR" dirty="0" smtClean="0">
              <a:effectLst/>
            </a:endParaRPr>
          </a:p>
          <a:p>
            <a:pPr marL="457200" indent="-457200">
              <a:buFont typeface="Arial" panose="020B0604020202020204" pitchFamily="34" charset="0"/>
              <a:buChar char="•"/>
            </a:pPr>
            <a:r>
              <a:rPr lang="fr-FR" sz="2400" dirty="0" smtClean="0">
                <a:solidFill>
                  <a:schemeClr val="tx1"/>
                </a:solidFill>
                <a:effectLst/>
              </a:rPr>
              <a:t>Utilisation </a:t>
            </a:r>
            <a:r>
              <a:rPr lang="fr-FR" sz="2400" dirty="0">
                <a:solidFill>
                  <a:schemeClr val="tx1"/>
                </a:solidFill>
                <a:effectLst/>
              </a:rPr>
              <a:t>de </a:t>
            </a:r>
            <a:r>
              <a:rPr lang="fr-FR" sz="2400" dirty="0" err="1" smtClean="0">
                <a:solidFill>
                  <a:schemeClr val="tx1"/>
                </a:solidFill>
                <a:effectLst/>
              </a:rPr>
              <a:t>Prometheus</a:t>
            </a:r>
            <a:r>
              <a:rPr lang="fr-FR" sz="2400" dirty="0">
                <a:solidFill>
                  <a:schemeClr val="tx1"/>
                </a:solidFill>
                <a:effectLst/>
              </a:rPr>
              <a:t>,</a:t>
            </a:r>
            <a:r>
              <a:rPr lang="fr-FR" sz="2400" dirty="0" smtClean="0">
                <a:solidFill>
                  <a:schemeClr val="tx1"/>
                </a:solidFill>
                <a:effectLst/>
              </a:rPr>
              <a:t> </a:t>
            </a:r>
            <a:r>
              <a:rPr lang="fr-FR" sz="2400" dirty="0" err="1" smtClean="0">
                <a:solidFill>
                  <a:schemeClr val="tx1"/>
                </a:solidFill>
                <a:effectLst/>
              </a:rPr>
              <a:t>Grafana</a:t>
            </a:r>
            <a:r>
              <a:rPr lang="fr-FR" sz="2400" dirty="0" smtClean="0">
                <a:solidFill>
                  <a:schemeClr val="tx1"/>
                </a:solidFill>
                <a:effectLst/>
              </a:rPr>
              <a:t>, </a:t>
            </a:r>
            <a:r>
              <a:rPr lang="fr-FR" sz="2400" dirty="0" err="1" smtClean="0">
                <a:solidFill>
                  <a:schemeClr val="tx1"/>
                </a:solidFill>
                <a:effectLst/>
              </a:rPr>
              <a:t>Jeager</a:t>
            </a:r>
            <a:r>
              <a:rPr lang="fr-FR" sz="2400" dirty="0" smtClean="0">
                <a:solidFill>
                  <a:schemeClr val="tx1"/>
                </a:solidFill>
                <a:effectLst/>
              </a:rPr>
              <a:t> et </a:t>
            </a:r>
            <a:r>
              <a:rPr lang="fr-FR" sz="2400" dirty="0" err="1" smtClean="0">
                <a:solidFill>
                  <a:schemeClr val="tx1"/>
                </a:solidFill>
                <a:effectLst/>
              </a:rPr>
              <a:t>Alertmanager</a:t>
            </a:r>
            <a:r>
              <a:rPr lang="fr-FR" sz="2400" dirty="0" smtClean="0">
                <a:solidFill>
                  <a:schemeClr val="tx1"/>
                </a:solidFill>
                <a:effectLst/>
              </a:rPr>
              <a:t> </a:t>
            </a:r>
            <a:r>
              <a:rPr lang="fr-FR" sz="2400" dirty="0">
                <a:solidFill>
                  <a:schemeClr val="tx1"/>
                </a:solidFill>
                <a:effectLst/>
              </a:rPr>
              <a:t>pour surveiller les </a:t>
            </a:r>
            <a:r>
              <a:rPr lang="fr-FR" sz="2400" dirty="0" smtClean="0">
                <a:solidFill>
                  <a:schemeClr val="tx1"/>
                </a:solidFill>
                <a:effectLst/>
              </a:rPr>
              <a:t>métriques et performance </a:t>
            </a:r>
            <a:r>
              <a:rPr lang="fr-FR" sz="2400" dirty="0">
                <a:solidFill>
                  <a:schemeClr val="tx1"/>
                </a:solidFill>
                <a:effectLst/>
              </a:rPr>
              <a:t>de l'application et de l'infrastructure</a:t>
            </a:r>
            <a:r>
              <a:rPr lang="fr-FR" sz="2400" dirty="0" smtClean="0">
                <a:solidFill>
                  <a:schemeClr val="tx1"/>
                </a:solidFill>
                <a:effectLst/>
              </a:rPr>
              <a:t>.</a:t>
            </a:r>
            <a:endParaRPr lang="fr-FR" sz="2400" dirty="0">
              <a:solidFill>
                <a:schemeClr val="tx1"/>
              </a:solidFill>
              <a:effectLst/>
            </a:endParaRPr>
          </a:p>
        </p:txBody>
      </p:sp>
      <p:sp>
        <p:nvSpPr>
          <p:cNvPr id="4" name="Titre 3"/>
          <p:cNvSpPr>
            <a:spLocks noGrp="1"/>
          </p:cNvSpPr>
          <p:nvPr>
            <p:ph type="title"/>
          </p:nvPr>
        </p:nvSpPr>
        <p:spPr>
          <a:xfrm>
            <a:off x="1143357" y="149549"/>
            <a:ext cx="10046350" cy="652403"/>
          </a:xfrm>
          <a:effectLst>
            <a:outerShdw blurRad="50800" dist="38100" dir="5400000" algn="t" rotWithShape="0">
              <a:prstClr val="black">
                <a:alpha val="40000"/>
              </a:prstClr>
            </a:outerShdw>
          </a:effectLst>
        </p:spPr>
        <p:txBody>
          <a:bodyPr/>
          <a:lstStyle/>
          <a:p>
            <a:r>
              <a:rPr lang="fr-FR" b="1" dirty="0">
                <a:solidFill>
                  <a:schemeClr val="tx1"/>
                </a:solidFill>
                <a:effectLst/>
              </a:rPr>
              <a:t>Surveillance et Journalisation</a:t>
            </a:r>
            <a:endParaRPr lang="fr-FR" dirty="0">
              <a:solidFill>
                <a:schemeClr val="tx1"/>
              </a:solidFill>
            </a:endParaRPr>
          </a:p>
        </p:txBody>
      </p:sp>
    </p:spTree>
    <p:extLst>
      <p:ext uri="{BB962C8B-B14F-4D97-AF65-F5344CB8AC3E}">
        <p14:creationId xmlns:p14="http://schemas.microsoft.com/office/powerpoint/2010/main" val="135086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2000"/>
                                        <p:tgtEl>
                                          <p:spTgt spid="5">
                                            <p:txEl>
                                              <p:pRg st="0" end="0"/>
                                            </p:txEl>
                                          </p:spTgt>
                                        </p:tgtEl>
                                      </p:cBhvr>
                                    </p:animEffect>
                                    <p:anim calcmode="lin" valueType="num">
                                      <p:cBhvr>
                                        <p:cTn id="15"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2000"/>
                                        <p:tgtEl>
                                          <p:spTgt spid="5">
                                            <p:txEl>
                                              <p:pRg st="2" end="2"/>
                                            </p:txEl>
                                          </p:spTgt>
                                        </p:tgtEl>
                                      </p:cBhvr>
                                    </p:animEffect>
                                    <p:anim calcmode="lin" valueType="num">
                                      <p:cBhvr>
                                        <p:cTn id="22" dur="2000" fill="hold"/>
                                        <p:tgtEl>
                                          <p:spTgt spid="5">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338445" y="643484"/>
            <a:ext cx="11656175" cy="5147953"/>
          </a:xfrm>
          <a:effectLst>
            <a:outerShdw blurRad="50800" dist="38100" dir="2700000" algn="tl" rotWithShape="0">
              <a:prstClr val="black">
                <a:alpha val="40000"/>
              </a:prstClr>
            </a:outerShdw>
          </a:effectLst>
        </p:spPr>
        <p:txBody>
          <a:bodyPr/>
          <a:lstStyle/>
          <a:p>
            <a:r>
              <a:rPr lang="fr-FR" dirty="0">
                <a:effectLst/>
              </a:rPr>
              <a:t>Plan de sauvegarde et de reprise après sinistre </a:t>
            </a:r>
            <a:r>
              <a:rPr lang="fr-FR" dirty="0" smtClean="0">
                <a:effectLst/>
              </a:rPr>
              <a:t>:</a:t>
            </a:r>
          </a:p>
          <a:p>
            <a:endParaRPr lang="fr-FR" dirty="0" smtClean="0">
              <a:effectLst/>
            </a:endParaRPr>
          </a:p>
          <a:p>
            <a:pPr marL="457200" indent="-457200" algn="l">
              <a:buFont typeface="Arial" panose="020B0604020202020204" pitchFamily="34" charset="0"/>
              <a:buChar char="•"/>
            </a:pPr>
            <a:r>
              <a:rPr lang="fr-FR" sz="2400" dirty="0" smtClean="0">
                <a:solidFill>
                  <a:schemeClr val="tx1"/>
                </a:solidFill>
                <a:effectLst/>
              </a:rPr>
              <a:t>Configuration </a:t>
            </a:r>
            <a:r>
              <a:rPr lang="fr-FR" sz="2400" dirty="0">
                <a:solidFill>
                  <a:schemeClr val="tx1"/>
                </a:solidFill>
                <a:effectLst/>
              </a:rPr>
              <a:t>de sauvegardes régulières de la base de données PostgreSQL vers Amazon S3.</a:t>
            </a:r>
          </a:p>
          <a:p>
            <a:pPr marL="457200" indent="-457200" algn="l">
              <a:buFont typeface="Arial" panose="020B0604020202020204" pitchFamily="34" charset="0"/>
              <a:buChar char="•"/>
            </a:pPr>
            <a:r>
              <a:rPr lang="fr-FR" sz="2400" dirty="0">
                <a:solidFill>
                  <a:schemeClr val="tx1"/>
                </a:solidFill>
                <a:effectLst/>
              </a:rPr>
              <a:t>Mise en place de politiques de rétention pour garantir la disponibilité des données en cas de sinistre.</a:t>
            </a:r>
          </a:p>
        </p:txBody>
      </p:sp>
      <p:sp>
        <p:nvSpPr>
          <p:cNvPr id="4" name="Titre 3"/>
          <p:cNvSpPr>
            <a:spLocks noGrp="1"/>
          </p:cNvSpPr>
          <p:nvPr>
            <p:ph type="title"/>
          </p:nvPr>
        </p:nvSpPr>
        <p:spPr>
          <a:xfrm>
            <a:off x="922000" y="149549"/>
            <a:ext cx="10489063" cy="652403"/>
          </a:xfrm>
          <a:effectLst>
            <a:outerShdw blurRad="50800" dist="38100" dir="5400000" algn="t" rotWithShape="0">
              <a:prstClr val="black">
                <a:alpha val="40000"/>
              </a:prstClr>
            </a:outerShdw>
          </a:effectLst>
        </p:spPr>
        <p:txBody>
          <a:bodyPr/>
          <a:lstStyle/>
          <a:p>
            <a:r>
              <a:rPr lang="fr-FR" b="1" dirty="0">
                <a:solidFill>
                  <a:schemeClr val="tx1"/>
                </a:solidFill>
                <a:effectLst/>
              </a:rPr>
              <a:t>Sauvegardes et Reprise après Sinistre</a:t>
            </a:r>
            <a:endParaRPr lang="fr-FR" dirty="0">
              <a:solidFill>
                <a:schemeClr val="tx1"/>
              </a:solidFill>
            </a:endParaRPr>
          </a:p>
        </p:txBody>
      </p:sp>
    </p:spTree>
    <p:extLst>
      <p:ext uri="{BB962C8B-B14F-4D97-AF65-F5344CB8AC3E}">
        <p14:creationId xmlns:p14="http://schemas.microsoft.com/office/powerpoint/2010/main" val="317132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2000"/>
                                        <p:tgtEl>
                                          <p:spTgt spid="5">
                                            <p:txEl>
                                              <p:pRg st="0" end="0"/>
                                            </p:txEl>
                                          </p:spTgt>
                                        </p:tgtEl>
                                      </p:cBhvr>
                                    </p:animEffect>
                                    <p:anim calcmode="lin" valueType="num">
                                      <p:cBhvr>
                                        <p:cTn id="15"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2000"/>
                                        <p:tgtEl>
                                          <p:spTgt spid="5">
                                            <p:txEl>
                                              <p:pRg st="2" end="2"/>
                                            </p:txEl>
                                          </p:spTgt>
                                        </p:tgtEl>
                                      </p:cBhvr>
                                    </p:animEffect>
                                    <p:anim calcmode="lin" valueType="num">
                                      <p:cBhvr>
                                        <p:cTn id="22" dur="2000" fill="hold"/>
                                        <p:tgtEl>
                                          <p:spTgt spid="5">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2000"/>
                                        <p:tgtEl>
                                          <p:spTgt spid="5">
                                            <p:txEl>
                                              <p:pRg st="3" end="3"/>
                                            </p:txEl>
                                          </p:spTgt>
                                        </p:tgtEl>
                                      </p:cBhvr>
                                    </p:animEffect>
                                    <p:anim calcmode="lin" valueType="num">
                                      <p:cBhvr>
                                        <p:cTn id="29" dur="2000" fill="hold"/>
                                        <p:tgtEl>
                                          <p:spTgt spid="5">
                                            <p:txEl>
                                              <p:pRg st="3" end="3"/>
                                            </p:txEl>
                                          </p:spTgt>
                                        </p:tgtEl>
                                        <p:attrNameLst>
                                          <p:attrName>ppt_w</p:attrName>
                                        </p:attrNameLst>
                                      </p:cBhvr>
                                      <p:tavLst>
                                        <p:tav tm="0" fmla="#ppt_w*sin(2.5*pi*$)">
                                          <p:val>
                                            <p:fltVal val="0"/>
                                          </p:val>
                                        </p:tav>
                                        <p:tav tm="100000">
                                          <p:val>
                                            <p:fltVal val="1"/>
                                          </p:val>
                                        </p:tav>
                                      </p:tavLst>
                                    </p:anim>
                                    <p:anim calcmode="lin" valueType="num">
                                      <p:cBhvr>
                                        <p:cTn id="30" dur="2000" fill="hold"/>
                                        <p:tgtEl>
                                          <p:spTgt spid="5">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338445" y="643484"/>
            <a:ext cx="11656175" cy="5147953"/>
          </a:xfrm>
          <a:effectLst>
            <a:outerShdw blurRad="50800" dist="38100" dir="2700000" algn="tl" rotWithShape="0">
              <a:prstClr val="black">
                <a:alpha val="40000"/>
              </a:prstClr>
            </a:outerShdw>
          </a:effectLst>
        </p:spPr>
        <p:txBody>
          <a:bodyPr/>
          <a:lstStyle/>
          <a:p>
            <a:r>
              <a:rPr lang="fr-FR" dirty="0">
                <a:effectLst/>
              </a:rPr>
              <a:t>Stratégies pour maintenir la performance </a:t>
            </a:r>
            <a:r>
              <a:rPr lang="fr-FR" dirty="0" smtClean="0">
                <a:effectLst/>
              </a:rPr>
              <a:t>:</a:t>
            </a:r>
          </a:p>
          <a:p>
            <a:endParaRPr lang="fr-FR" dirty="0" smtClean="0">
              <a:effectLst/>
            </a:endParaRPr>
          </a:p>
          <a:p>
            <a:pPr marL="457200" indent="-457200" algn="l">
              <a:buFont typeface="Arial" panose="020B0604020202020204" pitchFamily="34" charset="0"/>
              <a:buChar char="•"/>
            </a:pPr>
            <a:r>
              <a:rPr lang="fr-FR" sz="2400" dirty="0" smtClean="0">
                <a:solidFill>
                  <a:schemeClr val="tx1"/>
                </a:solidFill>
                <a:effectLst/>
              </a:rPr>
              <a:t>Utilisation </a:t>
            </a:r>
            <a:r>
              <a:rPr lang="fr-FR" sz="2400" dirty="0">
                <a:solidFill>
                  <a:schemeClr val="tx1"/>
                </a:solidFill>
                <a:effectLst/>
              </a:rPr>
              <a:t>d'Amazon EKS pour le dimensionnement automatique des </a:t>
            </a:r>
            <a:r>
              <a:rPr lang="fr-FR" sz="2400" dirty="0" err="1">
                <a:solidFill>
                  <a:schemeClr val="tx1"/>
                </a:solidFill>
                <a:effectLst/>
              </a:rPr>
              <a:t>pods</a:t>
            </a:r>
            <a:r>
              <a:rPr lang="fr-FR" sz="2400" dirty="0">
                <a:solidFill>
                  <a:schemeClr val="tx1"/>
                </a:solidFill>
                <a:effectLst/>
              </a:rPr>
              <a:t> en fonction de la charge.</a:t>
            </a:r>
          </a:p>
          <a:p>
            <a:pPr marL="457200" indent="-457200" algn="l">
              <a:buFont typeface="Arial" panose="020B0604020202020204" pitchFamily="34" charset="0"/>
              <a:buChar char="•"/>
            </a:pPr>
            <a:r>
              <a:rPr lang="fr-FR" sz="2400" dirty="0">
                <a:solidFill>
                  <a:schemeClr val="tx1"/>
                </a:solidFill>
                <a:effectLst/>
              </a:rPr>
              <a:t>Optimisation des requêtes PostgreSQL et indexation appropriée pour améliorer les performances de la base de données.</a:t>
            </a:r>
          </a:p>
        </p:txBody>
      </p:sp>
      <p:sp>
        <p:nvSpPr>
          <p:cNvPr id="4" name="Titre 3"/>
          <p:cNvSpPr>
            <a:spLocks noGrp="1"/>
          </p:cNvSpPr>
          <p:nvPr>
            <p:ph type="title"/>
          </p:nvPr>
        </p:nvSpPr>
        <p:spPr>
          <a:xfrm>
            <a:off x="1181952" y="256797"/>
            <a:ext cx="9969160" cy="652403"/>
          </a:xfrm>
          <a:effectLst>
            <a:outerShdw blurRad="50800" dist="38100" dir="5400000" algn="t" rotWithShape="0">
              <a:prstClr val="black">
                <a:alpha val="40000"/>
              </a:prstClr>
            </a:outerShdw>
          </a:effectLst>
        </p:spPr>
        <p:txBody>
          <a:bodyPr/>
          <a:lstStyle/>
          <a:p>
            <a:r>
              <a:rPr lang="fr-FR" dirty="0">
                <a:solidFill>
                  <a:schemeClr val="tx1"/>
                </a:solidFill>
                <a:effectLst/>
              </a:rPr>
              <a:t>Évolutivité et Performances</a:t>
            </a:r>
            <a:endParaRPr lang="fr-FR" dirty="0">
              <a:solidFill>
                <a:schemeClr val="tx1"/>
              </a:solidFill>
            </a:endParaRPr>
          </a:p>
        </p:txBody>
      </p:sp>
    </p:spTree>
    <p:extLst>
      <p:ext uri="{BB962C8B-B14F-4D97-AF65-F5344CB8AC3E}">
        <p14:creationId xmlns:p14="http://schemas.microsoft.com/office/powerpoint/2010/main" val="422085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2000"/>
                                        <p:tgtEl>
                                          <p:spTgt spid="5">
                                            <p:txEl>
                                              <p:pRg st="0" end="0"/>
                                            </p:txEl>
                                          </p:spTgt>
                                        </p:tgtEl>
                                      </p:cBhvr>
                                    </p:animEffect>
                                    <p:anim calcmode="lin" valueType="num">
                                      <p:cBhvr>
                                        <p:cTn id="15"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2000"/>
                                        <p:tgtEl>
                                          <p:spTgt spid="5">
                                            <p:txEl>
                                              <p:pRg st="2" end="2"/>
                                            </p:txEl>
                                          </p:spTgt>
                                        </p:tgtEl>
                                      </p:cBhvr>
                                    </p:animEffect>
                                    <p:anim calcmode="lin" valueType="num">
                                      <p:cBhvr>
                                        <p:cTn id="22" dur="2000" fill="hold"/>
                                        <p:tgtEl>
                                          <p:spTgt spid="5">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2000"/>
                                        <p:tgtEl>
                                          <p:spTgt spid="5">
                                            <p:txEl>
                                              <p:pRg st="3" end="3"/>
                                            </p:txEl>
                                          </p:spTgt>
                                        </p:tgtEl>
                                      </p:cBhvr>
                                    </p:animEffect>
                                    <p:anim calcmode="lin" valueType="num">
                                      <p:cBhvr>
                                        <p:cTn id="29" dur="2000" fill="hold"/>
                                        <p:tgtEl>
                                          <p:spTgt spid="5">
                                            <p:txEl>
                                              <p:pRg st="3" end="3"/>
                                            </p:txEl>
                                          </p:spTgt>
                                        </p:tgtEl>
                                        <p:attrNameLst>
                                          <p:attrName>ppt_w</p:attrName>
                                        </p:attrNameLst>
                                      </p:cBhvr>
                                      <p:tavLst>
                                        <p:tav tm="0" fmla="#ppt_w*sin(2.5*pi*$)">
                                          <p:val>
                                            <p:fltVal val="0"/>
                                          </p:val>
                                        </p:tav>
                                        <p:tav tm="100000">
                                          <p:val>
                                            <p:fltVal val="1"/>
                                          </p:val>
                                        </p:tav>
                                      </p:tavLst>
                                    </p:anim>
                                    <p:anim calcmode="lin" valueType="num">
                                      <p:cBhvr>
                                        <p:cTn id="30" dur="2000" fill="hold"/>
                                        <p:tgtEl>
                                          <p:spTgt spid="5">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338445" y="643484"/>
            <a:ext cx="11656175" cy="5147953"/>
          </a:xfrm>
          <a:effectLst>
            <a:outerShdw blurRad="50800" dist="38100" dir="2700000" algn="tl" rotWithShape="0">
              <a:prstClr val="black">
                <a:alpha val="40000"/>
              </a:prstClr>
            </a:outerShdw>
          </a:effectLst>
        </p:spPr>
        <p:txBody>
          <a:bodyPr/>
          <a:lstStyle/>
          <a:p>
            <a:r>
              <a:rPr lang="fr-FR" dirty="0">
                <a:effectLst/>
              </a:rPr>
              <a:t>Formation initiale et continue </a:t>
            </a:r>
            <a:r>
              <a:rPr lang="fr-FR" dirty="0" smtClean="0">
                <a:effectLst/>
              </a:rPr>
              <a:t>:</a:t>
            </a:r>
          </a:p>
          <a:p>
            <a:endParaRPr lang="fr-FR" dirty="0">
              <a:effectLst/>
            </a:endParaRPr>
          </a:p>
          <a:p>
            <a:pPr lvl="1"/>
            <a:r>
              <a:rPr lang="fr-FR" dirty="0"/>
              <a:t>Formation sur l'utilisation de l'application et de l'infrastructure pour l'équipe de développement et </a:t>
            </a:r>
            <a:r>
              <a:rPr lang="fr-FR" dirty="0" smtClean="0"/>
              <a:t>d'exploitation, surtout pour la nécessité d'inclure les outils de monitoring.</a:t>
            </a:r>
            <a:endParaRPr lang="fr-FR" dirty="0"/>
          </a:p>
          <a:p>
            <a:r>
              <a:rPr lang="fr-FR" dirty="0">
                <a:effectLst/>
              </a:rPr>
              <a:t>Disponibilité du support </a:t>
            </a:r>
            <a:r>
              <a:rPr lang="fr-FR" dirty="0" smtClean="0">
                <a:effectLst/>
              </a:rPr>
              <a:t>:</a:t>
            </a:r>
          </a:p>
          <a:p>
            <a:endParaRPr lang="fr-FR" dirty="0">
              <a:effectLst/>
            </a:endParaRPr>
          </a:p>
          <a:p>
            <a:pPr lvl="1"/>
            <a:r>
              <a:rPr lang="fr-FR" dirty="0"/>
              <a:t>Mise en place d'une équipe de support pour répondre aux questions et résoudre les problèmes liés à l'application et à l'infrastructure.</a:t>
            </a:r>
          </a:p>
        </p:txBody>
      </p:sp>
      <p:sp>
        <p:nvSpPr>
          <p:cNvPr id="4" name="Titre 3"/>
          <p:cNvSpPr>
            <a:spLocks noGrp="1"/>
          </p:cNvSpPr>
          <p:nvPr>
            <p:ph type="title"/>
          </p:nvPr>
        </p:nvSpPr>
        <p:spPr>
          <a:xfrm>
            <a:off x="1181952" y="256797"/>
            <a:ext cx="9969160" cy="652403"/>
          </a:xfrm>
          <a:effectLst>
            <a:outerShdw blurRad="50800" dist="38100" dir="5400000" algn="t" rotWithShape="0">
              <a:prstClr val="black">
                <a:alpha val="40000"/>
              </a:prstClr>
            </a:outerShdw>
          </a:effectLst>
        </p:spPr>
        <p:txBody>
          <a:bodyPr/>
          <a:lstStyle/>
          <a:p>
            <a:r>
              <a:rPr lang="fr-FR" b="1" dirty="0">
                <a:solidFill>
                  <a:schemeClr val="tx1"/>
                </a:solidFill>
                <a:effectLst/>
              </a:rPr>
              <a:t>Formation et Support</a:t>
            </a:r>
            <a:endParaRPr lang="fr-FR" dirty="0">
              <a:solidFill>
                <a:schemeClr val="tx1"/>
              </a:solidFill>
            </a:endParaRPr>
          </a:p>
        </p:txBody>
      </p:sp>
    </p:spTree>
    <p:extLst>
      <p:ext uri="{BB962C8B-B14F-4D97-AF65-F5344CB8AC3E}">
        <p14:creationId xmlns:p14="http://schemas.microsoft.com/office/powerpoint/2010/main" val="381506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2000"/>
                                        <p:tgtEl>
                                          <p:spTgt spid="5">
                                            <p:txEl>
                                              <p:pRg st="0" end="0"/>
                                            </p:txEl>
                                          </p:spTgt>
                                        </p:tgtEl>
                                      </p:cBhvr>
                                    </p:animEffect>
                                    <p:anim calcmode="lin" valueType="num">
                                      <p:cBhvr>
                                        <p:cTn id="15"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5">
                                            <p:txEl>
                                              <p:pRg st="0" end="0"/>
                                            </p:txEl>
                                          </p:spTgt>
                                        </p:tgtEl>
                                        <p:attrNameLst>
                                          <p:attrName>ppt_h</p:attrName>
                                        </p:attrNameLst>
                                      </p:cBhvr>
                                      <p:tavLst>
                                        <p:tav tm="0">
                                          <p:val>
                                            <p:strVal val="#ppt_h"/>
                                          </p:val>
                                        </p:tav>
                                        <p:tav tm="100000">
                                          <p:val>
                                            <p:strVal val="#ppt_h"/>
                                          </p:val>
                                        </p:tav>
                                      </p:tavLst>
                                    </p:anim>
                                  </p:childTnLst>
                                </p:cTn>
                              </p:par>
                              <p:par>
                                <p:cTn id="17" presetID="45"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2000"/>
                                        <p:tgtEl>
                                          <p:spTgt spid="5">
                                            <p:txEl>
                                              <p:pRg st="2" end="2"/>
                                            </p:txEl>
                                          </p:spTgt>
                                        </p:tgtEl>
                                      </p:cBhvr>
                                    </p:animEffect>
                                    <p:anim calcmode="lin" valueType="num">
                                      <p:cBhvr>
                                        <p:cTn id="20" dur="2000" fill="hold"/>
                                        <p:tgtEl>
                                          <p:spTgt spid="5">
                                            <p:txEl>
                                              <p:pRg st="2" end="2"/>
                                            </p:txEl>
                                          </p:spTgt>
                                        </p:tgtEl>
                                        <p:attrNameLst>
                                          <p:attrName>ppt_w</p:attrName>
                                        </p:attrNameLst>
                                      </p:cBhvr>
                                      <p:tavLst>
                                        <p:tav tm="0" fmla="#ppt_w*sin(2.5*pi*$)">
                                          <p:val>
                                            <p:fltVal val="0"/>
                                          </p:val>
                                        </p:tav>
                                        <p:tav tm="100000">
                                          <p:val>
                                            <p:fltVal val="1"/>
                                          </p:val>
                                        </p:tav>
                                      </p:tavLst>
                                    </p:anim>
                                    <p:anim calcmode="lin" valueType="num">
                                      <p:cBhvr>
                                        <p:cTn id="21" dur="200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45" presetClass="entr" presetSubtype="0" fill="hold" grpId="0"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2000"/>
                                        <p:tgtEl>
                                          <p:spTgt spid="5">
                                            <p:txEl>
                                              <p:pRg st="3" end="3"/>
                                            </p:txEl>
                                          </p:spTgt>
                                        </p:tgtEl>
                                      </p:cBhvr>
                                    </p:animEffect>
                                    <p:anim calcmode="lin" valueType="num">
                                      <p:cBhvr>
                                        <p:cTn id="27" dur="2000" fill="hold"/>
                                        <p:tgtEl>
                                          <p:spTgt spid="5">
                                            <p:txEl>
                                              <p:pRg st="3" end="3"/>
                                            </p:txEl>
                                          </p:spTgt>
                                        </p:tgtEl>
                                        <p:attrNameLst>
                                          <p:attrName>ppt_w</p:attrName>
                                        </p:attrNameLst>
                                      </p:cBhvr>
                                      <p:tavLst>
                                        <p:tav tm="0" fmla="#ppt_w*sin(2.5*pi*$)">
                                          <p:val>
                                            <p:fltVal val="0"/>
                                          </p:val>
                                        </p:tav>
                                        <p:tav tm="100000">
                                          <p:val>
                                            <p:fltVal val="1"/>
                                          </p:val>
                                        </p:tav>
                                      </p:tavLst>
                                    </p:anim>
                                    <p:anim calcmode="lin" valueType="num">
                                      <p:cBhvr>
                                        <p:cTn id="28" dur="2000" fill="hold"/>
                                        <p:tgtEl>
                                          <p:spTgt spid="5">
                                            <p:txEl>
                                              <p:pRg st="3" end="3"/>
                                            </p:txEl>
                                          </p:spTgt>
                                        </p:tgtEl>
                                        <p:attrNameLst>
                                          <p:attrName>ppt_h</p:attrName>
                                        </p:attrNameLst>
                                      </p:cBhvr>
                                      <p:tavLst>
                                        <p:tav tm="0">
                                          <p:val>
                                            <p:strVal val="#ppt_h"/>
                                          </p:val>
                                        </p:tav>
                                        <p:tav tm="100000">
                                          <p:val>
                                            <p:strVal val="#ppt_h"/>
                                          </p:val>
                                        </p:tav>
                                      </p:tavLst>
                                    </p:anim>
                                  </p:childTnLst>
                                </p:cTn>
                              </p:par>
                              <p:par>
                                <p:cTn id="29" presetID="45" presetClass="entr" presetSubtype="0" fill="hold" grpId="0"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2000"/>
                                        <p:tgtEl>
                                          <p:spTgt spid="5">
                                            <p:txEl>
                                              <p:pRg st="5" end="5"/>
                                            </p:txEl>
                                          </p:spTgt>
                                        </p:tgtEl>
                                      </p:cBhvr>
                                    </p:animEffect>
                                    <p:anim calcmode="lin" valueType="num">
                                      <p:cBhvr>
                                        <p:cTn id="32" dur="2000" fill="hold"/>
                                        <p:tgtEl>
                                          <p:spTgt spid="5">
                                            <p:txEl>
                                              <p:pRg st="5" end="5"/>
                                            </p:txEl>
                                          </p:spTgt>
                                        </p:tgtEl>
                                        <p:attrNameLst>
                                          <p:attrName>ppt_w</p:attrName>
                                        </p:attrNameLst>
                                      </p:cBhvr>
                                      <p:tavLst>
                                        <p:tav tm="0" fmla="#ppt_w*sin(2.5*pi*$)">
                                          <p:val>
                                            <p:fltVal val="0"/>
                                          </p:val>
                                        </p:tav>
                                        <p:tav tm="100000">
                                          <p:val>
                                            <p:fltVal val="1"/>
                                          </p:val>
                                        </p:tav>
                                      </p:tavLst>
                                    </p:anim>
                                    <p:anim calcmode="lin" valueType="num">
                                      <p:cBhvr>
                                        <p:cTn id="33" dur="2000" fill="hold"/>
                                        <p:tgtEl>
                                          <p:spTgt spid="5">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338445" y="643484"/>
            <a:ext cx="11656175" cy="5147953"/>
          </a:xfrm>
          <a:effectLst>
            <a:outerShdw blurRad="50800" dist="38100" dir="2700000" algn="tl" rotWithShape="0">
              <a:prstClr val="black">
                <a:alpha val="40000"/>
              </a:prstClr>
            </a:outerShdw>
          </a:effectLst>
        </p:spPr>
        <p:txBody>
          <a:bodyPr/>
          <a:lstStyle/>
          <a:p>
            <a:r>
              <a:rPr lang="fr-FR" dirty="0">
                <a:effectLst/>
              </a:rPr>
              <a:t>Message de remerciement :</a:t>
            </a:r>
          </a:p>
          <a:p>
            <a:pPr lvl="1"/>
            <a:r>
              <a:rPr lang="fr-FR" dirty="0"/>
              <a:t>Merci infiniment pour votre attention et votre temps précieux accordés à ma présentation.</a:t>
            </a:r>
          </a:p>
          <a:p>
            <a:pPr lvl="1"/>
            <a:r>
              <a:rPr lang="fr-FR" dirty="0"/>
              <a:t>Je suis reconnaissant(e) pour cette opportunité de partager mon projet avec vous et d'avoir eu l'occasion de discuter de mes compétences et de mon expérience dans le domaine de l'administration de systèmes </a:t>
            </a:r>
            <a:r>
              <a:rPr lang="fr-FR" dirty="0" err="1"/>
              <a:t>DevOps</a:t>
            </a:r>
            <a:r>
              <a:rPr lang="fr-FR" dirty="0"/>
              <a:t>.</a:t>
            </a:r>
          </a:p>
          <a:p>
            <a:r>
              <a:rPr lang="fr-FR" dirty="0">
                <a:effectLst/>
              </a:rPr>
              <a:t>Expression de gratitude :</a:t>
            </a:r>
          </a:p>
          <a:p>
            <a:pPr lvl="1"/>
            <a:r>
              <a:rPr lang="fr-FR" dirty="0"/>
              <a:t>Je tiens également à exprimer ma reconnaissance envers le jury pour ses commentaires constructifs et ses précieuses suggestions.</a:t>
            </a:r>
          </a:p>
          <a:p>
            <a:r>
              <a:rPr lang="fr-FR" dirty="0">
                <a:effectLst/>
              </a:rPr>
              <a:t>Conclusion chaleureuse :</a:t>
            </a:r>
          </a:p>
          <a:p>
            <a:pPr lvl="1"/>
            <a:r>
              <a:rPr lang="fr-FR" dirty="0"/>
              <a:t>En espérant que ma présentation ait été informative et intéressante, je reste à votre disposition pour répondre à toute question supplémentaire.</a:t>
            </a:r>
          </a:p>
        </p:txBody>
      </p:sp>
      <p:sp>
        <p:nvSpPr>
          <p:cNvPr id="4" name="Titre 3"/>
          <p:cNvSpPr>
            <a:spLocks noGrp="1"/>
          </p:cNvSpPr>
          <p:nvPr>
            <p:ph type="title"/>
          </p:nvPr>
        </p:nvSpPr>
        <p:spPr>
          <a:xfrm>
            <a:off x="1181952" y="256797"/>
            <a:ext cx="9969160" cy="652403"/>
          </a:xfrm>
          <a:effectLst>
            <a:outerShdw blurRad="50800" dist="38100" dir="5400000" algn="t" rotWithShape="0">
              <a:prstClr val="black">
                <a:alpha val="40000"/>
              </a:prstClr>
            </a:outerShdw>
          </a:effectLst>
        </p:spPr>
        <p:txBody>
          <a:bodyPr/>
          <a:lstStyle/>
          <a:p>
            <a:r>
              <a:rPr lang="fr-FR" b="1" dirty="0" smtClean="0">
                <a:solidFill>
                  <a:schemeClr val="tx1"/>
                </a:solidFill>
                <a:effectLst/>
              </a:rPr>
              <a:t>La meilleure Diapositive MERCI</a:t>
            </a:r>
            <a:endParaRPr lang="fr-FR" dirty="0">
              <a:solidFill>
                <a:schemeClr val="tx1"/>
              </a:solidFill>
            </a:endParaRPr>
          </a:p>
        </p:txBody>
      </p:sp>
    </p:spTree>
    <p:extLst>
      <p:ext uri="{BB962C8B-B14F-4D97-AF65-F5344CB8AC3E}">
        <p14:creationId xmlns:p14="http://schemas.microsoft.com/office/powerpoint/2010/main" val="420808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2000"/>
                                        <p:tgtEl>
                                          <p:spTgt spid="5">
                                            <p:txEl>
                                              <p:pRg st="0" end="0"/>
                                            </p:txEl>
                                          </p:spTgt>
                                        </p:tgtEl>
                                      </p:cBhvr>
                                    </p:animEffect>
                                    <p:anim calcmode="lin" valueType="num">
                                      <p:cBhvr>
                                        <p:cTn id="15"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5">
                                            <p:txEl>
                                              <p:pRg st="0" end="0"/>
                                            </p:txEl>
                                          </p:spTgt>
                                        </p:tgtEl>
                                        <p:attrNameLst>
                                          <p:attrName>ppt_h</p:attrName>
                                        </p:attrNameLst>
                                      </p:cBhvr>
                                      <p:tavLst>
                                        <p:tav tm="0">
                                          <p:val>
                                            <p:strVal val="#ppt_h"/>
                                          </p:val>
                                        </p:tav>
                                        <p:tav tm="100000">
                                          <p:val>
                                            <p:strVal val="#ppt_h"/>
                                          </p:val>
                                        </p:tav>
                                      </p:tavLst>
                                    </p:anim>
                                  </p:childTnLst>
                                </p:cTn>
                              </p:par>
                              <p:par>
                                <p:cTn id="17" presetID="45" presetClass="entr" presetSubtype="0" fill="hold" grpId="0"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2000"/>
                                        <p:tgtEl>
                                          <p:spTgt spid="5">
                                            <p:txEl>
                                              <p:pRg st="1" end="1"/>
                                            </p:txEl>
                                          </p:spTgt>
                                        </p:tgtEl>
                                      </p:cBhvr>
                                    </p:animEffect>
                                    <p:anim calcmode="lin" valueType="num">
                                      <p:cBhvr>
                                        <p:cTn id="20" dur="2000" fill="hold"/>
                                        <p:tgtEl>
                                          <p:spTgt spid="5">
                                            <p:txEl>
                                              <p:pRg st="1" end="1"/>
                                            </p:txEl>
                                          </p:spTgt>
                                        </p:tgtEl>
                                        <p:attrNameLst>
                                          <p:attrName>ppt_w</p:attrName>
                                        </p:attrNameLst>
                                      </p:cBhvr>
                                      <p:tavLst>
                                        <p:tav tm="0" fmla="#ppt_w*sin(2.5*pi*$)">
                                          <p:val>
                                            <p:fltVal val="0"/>
                                          </p:val>
                                        </p:tav>
                                        <p:tav tm="100000">
                                          <p:val>
                                            <p:fltVal val="1"/>
                                          </p:val>
                                        </p:tav>
                                      </p:tavLst>
                                    </p:anim>
                                    <p:anim calcmode="lin" valueType="num">
                                      <p:cBhvr>
                                        <p:cTn id="21" dur="2000" fill="hold"/>
                                        <p:tgtEl>
                                          <p:spTgt spid="5">
                                            <p:txEl>
                                              <p:pRg st="1" end="1"/>
                                            </p:txEl>
                                          </p:spTgt>
                                        </p:tgtEl>
                                        <p:attrNameLst>
                                          <p:attrName>ppt_h</p:attrName>
                                        </p:attrNameLst>
                                      </p:cBhvr>
                                      <p:tavLst>
                                        <p:tav tm="0">
                                          <p:val>
                                            <p:strVal val="#ppt_h"/>
                                          </p:val>
                                        </p:tav>
                                        <p:tav tm="100000">
                                          <p:val>
                                            <p:strVal val="#ppt_h"/>
                                          </p:val>
                                        </p:tav>
                                      </p:tavLst>
                                    </p:anim>
                                  </p:childTnLst>
                                </p:cTn>
                              </p:par>
                              <p:par>
                                <p:cTn id="22" presetID="45"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2000"/>
                                        <p:tgtEl>
                                          <p:spTgt spid="5">
                                            <p:txEl>
                                              <p:pRg st="2" end="2"/>
                                            </p:txEl>
                                          </p:spTgt>
                                        </p:tgtEl>
                                      </p:cBhvr>
                                    </p:animEffect>
                                    <p:anim calcmode="lin" valueType="num">
                                      <p:cBhvr>
                                        <p:cTn id="25" dur="2000" fill="hold"/>
                                        <p:tgtEl>
                                          <p:spTgt spid="5">
                                            <p:txEl>
                                              <p:pRg st="2" end="2"/>
                                            </p:txEl>
                                          </p:spTgt>
                                        </p:tgtEl>
                                        <p:attrNameLst>
                                          <p:attrName>ppt_w</p:attrName>
                                        </p:attrNameLst>
                                      </p:cBhvr>
                                      <p:tavLst>
                                        <p:tav tm="0" fmla="#ppt_w*sin(2.5*pi*$)">
                                          <p:val>
                                            <p:fltVal val="0"/>
                                          </p:val>
                                        </p:tav>
                                        <p:tav tm="100000">
                                          <p:val>
                                            <p:fltVal val="1"/>
                                          </p:val>
                                        </p:tav>
                                      </p:tavLst>
                                    </p:anim>
                                    <p:anim calcmode="lin" valueType="num">
                                      <p:cBhvr>
                                        <p:cTn id="26" dur="200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fade">
                                      <p:cBhvr>
                                        <p:cTn id="31" dur="2000"/>
                                        <p:tgtEl>
                                          <p:spTgt spid="5">
                                            <p:txEl>
                                              <p:pRg st="3" end="3"/>
                                            </p:txEl>
                                          </p:spTgt>
                                        </p:tgtEl>
                                      </p:cBhvr>
                                    </p:animEffect>
                                    <p:anim calcmode="lin" valueType="num">
                                      <p:cBhvr>
                                        <p:cTn id="32" dur="2000" fill="hold"/>
                                        <p:tgtEl>
                                          <p:spTgt spid="5">
                                            <p:txEl>
                                              <p:pRg st="3" end="3"/>
                                            </p:txEl>
                                          </p:spTgt>
                                        </p:tgtEl>
                                        <p:attrNameLst>
                                          <p:attrName>ppt_w</p:attrName>
                                        </p:attrNameLst>
                                      </p:cBhvr>
                                      <p:tavLst>
                                        <p:tav tm="0" fmla="#ppt_w*sin(2.5*pi*$)">
                                          <p:val>
                                            <p:fltVal val="0"/>
                                          </p:val>
                                        </p:tav>
                                        <p:tav tm="100000">
                                          <p:val>
                                            <p:fltVal val="1"/>
                                          </p:val>
                                        </p:tav>
                                      </p:tavLst>
                                    </p:anim>
                                    <p:anim calcmode="lin" valueType="num">
                                      <p:cBhvr>
                                        <p:cTn id="33" dur="2000" fill="hold"/>
                                        <p:tgtEl>
                                          <p:spTgt spid="5">
                                            <p:txEl>
                                              <p:pRg st="3" end="3"/>
                                            </p:txEl>
                                          </p:spTgt>
                                        </p:tgtEl>
                                        <p:attrNameLst>
                                          <p:attrName>ppt_h</p:attrName>
                                        </p:attrNameLst>
                                      </p:cBhvr>
                                      <p:tavLst>
                                        <p:tav tm="0">
                                          <p:val>
                                            <p:strVal val="#ppt_h"/>
                                          </p:val>
                                        </p:tav>
                                        <p:tav tm="100000">
                                          <p:val>
                                            <p:strVal val="#ppt_h"/>
                                          </p:val>
                                        </p:tav>
                                      </p:tavLst>
                                    </p:anim>
                                  </p:childTnLst>
                                </p:cTn>
                              </p:par>
                              <p:par>
                                <p:cTn id="34" presetID="45" presetClass="entr" presetSubtype="0" fill="hold" grpId="0" nodeType="with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fade">
                                      <p:cBhvr>
                                        <p:cTn id="36" dur="2000"/>
                                        <p:tgtEl>
                                          <p:spTgt spid="5">
                                            <p:txEl>
                                              <p:pRg st="4" end="4"/>
                                            </p:txEl>
                                          </p:spTgt>
                                        </p:tgtEl>
                                      </p:cBhvr>
                                    </p:animEffect>
                                    <p:anim calcmode="lin" valueType="num">
                                      <p:cBhvr>
                                        <p:cTn id="37" dur="2000" fill="hold"/>
                                        <p:tgtEl>
                                          <p:spTgt spid="5">
                                            <p:txEl>
                                              <p:pRg st="4" end="4"/>
                                            </p:txEl>
                                          </p:spTgt>
                                        </p:tgtEl>
                                        <p:attrNameLst>
                                          <p:attrName>ppt_w</p:attrName>
                                        </p:attrNameLst>
                                      </p:cBhvr>
                                      <p:tavLst>
                                        <p:tav tm="0" fmla="#ppt_w*sin(2.5*pi*$)">
                                          <p:val>
                                            <p:fltVal val="0"/>
                                          </p:val>
                                        </p:tav>
                                        <p:tav tm="100000">
                                          <p:val>
                                            <p:fltVal val="1"/>
                                          </p:val>
                                        </p:tav>
                                      </p:tavLst>
                                    </p:anim>
                                    <p:anim calcmode="lin" valueType="num">
                                      <p:cBhvr>
                                        <p:cTn id="38" dur="2000" fill="hold"/>
                                        <p:tgtEl>
                                          <p:spTgt spid="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45" presetClass="entr" presetSubtype="0" fill="hold" grpId="0"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Effect transition="in" filter="fade">
                                      <p:cBhvr>
                                        <p:cTn id="43" dur="2000"/>
                                        <p:tgtEl>
                                          <p:spTgt spid="5">
                                            <p:txEl>
                                              <p:pRg st="5" end="5"/>
                                            </p:txEl>
                                          </p:spTgt>
                                        </p:tgtEl>
                                      </p:cBhvr>
                                    </p:animEffect>
                                    <p:anim calcmode="lin" valueType="num">
                                      <p:cBhvr>
                                        <p:cTn id="44" dur="2000" fill="hold"/>
                                        <p:tgtEl>
                                          <p:spTgt spid="5">
                                            <p:txEl>
                                              <p:pRg st="5" end="5"/>
                                            </p:txEl>
                                          </p:spTgt>
                                        </p:tgtEl>
                                        <p:attrNameLst>
                                          <p:attrName>ppt_w</p:attrName>
                                        </p:attrNameLst>
                                      </p:cBhvr>
                                      <p:tavLst>
                                        <p:tav tm="0" fmla="#ppt_w*sin(2.5*pi*$)">
                                          <p:val>
                                            <p:fltVal val="0"/>
                                          </p:val>
                                        </p:tav>
                                        <p:tav tm="100000">
                                          <p:val>
                                            <p:fltVal val="1"/>
                                          </p:val>
                                        </p:tav>
                                      </p:tavLst>
                                    </p:anim>
                                    <p:anim calcmode="lin" valueType="num">
                                      <p:cBhvr>
                                        <p:cTn id="45" dur="2000" fill="hold"/>
                                        <p:tgtEl>
                                          <p:spTgt spid="5">
                                            <p:txEl>
                                              <p:pRg st="5" end="5"/>
                                            </p:txEl>
                                          </p:spTgt>
                                        </p:tgtEl>
                                        <p:attrNameLst>
                                          <p:attrName>ppt_h</p:attrName>
                                        </p:attrNameLst>
                                      </p:cBhvr>
                                      <p:tavLst>
                                        <p:tav tm="0">
                                          <p:val>
                                            <p:strVal val="#ppt_h"/>
                                          </p:val>
                                        </p:tav>
                                        <p:tav tm="100000">
                                          <p:val>
                                            <p:strVal val="#ppt_h"/>
                                          </p:val>
                                        </p:tav>
                                      </p:tavLst>
                                    </p:anim>
                                  </p:childTnLst>
                                </p:cTn>
                              </p:par>
                              <p:par>
                                <p:cTn id="46" presetID="45" presetClass="entr" presetSubtype="0" fill="hold" grpId="0" nodeType="withEffect">
                                  <p:stCondLst>
                                    <p:cond delay="0"/>
                                  </p:stCondLst>
                                  <p:childTnLst>
                                    <p:set>
                                      <p:cBhvr>
                                        <p:cTn id="47" dur="1" fill="hold">
                                          <p:stCondLst>
                                            <p:cond delay="0"/>
                                          </p:stCondLst>
                                        </p:cTn>
                                        <p:tgtEl>
                                          <p:spTgt spid="5">
                                            <p:txEl>
                                              <p:pRg st="6" end="6"/>
                                            </p:txEl>
                                          </p:spTgt>
                                        </p:tgtEl>
                                        <p:attrNameLst>
                                          <p:attrName>style.visibility</p:attrName>
                                        </p:attrNameLst>
                                      </p:cBhvr>
                                      <p:to>
                                        <p:strVal val="visible"/>
                                      </p:to>
                                    </p:set>
                                    <p:animEffect transition="in" filter="fade">
                                      <p:cBhvr>
                                        <p:cTn id="48" dur="2000"/>
                                        <p:tgtEl>
                                          <p:spTgt spid="5">
                                            <p:txEl>
                                              <p:pRg st="6" end="6"/>
                                            </p:txEl>
                                          </p:spTgt>
                                        </p:tgtEl>
                                      </p:cBhvr>
                                    </p:animEffect>
                                    <p:anim calcmode="lin" valueType="num">
                                      <p:cBhvr>
                                        <p:cTn id="49" dur="2000" fill="hold"/>
                                        <p:tgtEl>
                                          <p:spTgt spid="5">
                                            <p:txEl>
                                              <p:pRg st="6" end="6"/>
                                            </p:txEl>
                                          </p:spTgt>
                                        </p:tgtEl>
                                        <p:attrNameLst>
                                          <p:attrName>ppt_w</p:attrName>
                                        </p:attrNameLst>
                                      </p:cBhvr>
                                      <p:tavLst>
                                        <p:tav tm="0" fmla="#ppt_w*sin(2.5*pi*$)">
                                          <p:val>
                                            <p:fltVal val="0"/>
                                          </p:val>
                                        </p:tav>
                                        <p:tav tm="100000">
                                          <p:val>
                                            <p:fltVal val="1"/>
                                          </p:val>
                                        </p:tav>
                                      </p:tavLst>
                                    </p:anim>
                                    <p:anim calcmode="lin" valueType="num">
                                      <p:cBhvr>
                                        <p:cTn id="50" dur="2000" fill="hold"/>
                                        <p:tgtEl>
                                          <p:spTgt spid="5">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1713757" y="1062842"/>
            <a:ext cx="8978240" cy="4713782"/>
          </a:xfrm>
        </p:spPr>
        <p:txBody>
          <a:bodyPr/>
          <a:lstStyle/>
          <a:p>
            <a:r>
              <a:rPr lang="fr-FR" dirty="0" smtClean="0">
                <a:solidFill>
                  <a:schemeClr val="tx1"/>
                </a:solidFill>
              </a:rPr>
              <a:t>Bonjour, avant tout!</a:t>
            </a:r>
          </a:p>
          <a:p>
            <a:r>
              <a:rPr lang="fr-FR" dirty="0" smtClean="0">
                <a:solidFill>
                  <a:schemeClr val="tx1"/>
                </a:solidFill>
              </a:rPr>
              <a:t>Qui suis-je?</a:t>
            </a:r>
          </a:p>
          <a:p>
            <a:r>
              <a:rPr lang="fr-FR" dirty="0" smtClean="0">
                <a:solidFill>
                  <a:schemeClr val="tx1"/>
                </a:solidFill>
              </a:rPr>
              <a:t>Pourquoi je suis ici, devant in si beau jury!</a:t>
            </a:r>
          </a:p>
        </p:txBody>
      </p:sp>
      <p:sp>
        <p:nvSpPr>
          <p:cNvPr id="4" name="Titre 3"/>
          <p:cNvSpPr>
            <a:spLocks noGrp="1"/>
          </p:cNvSpPr>
          <p:nvPr>
            <p:ph type="title"/>
          </p:nvPr>
        </p:nvSpPr>
        <p:spPr>
          <a:xfrm>
            <a:off x="1390848" y="1467446"/>
            <a:ext cx="9624059" cy="652403"/>
          </a:xfrm>
          <a:effectLst>
            <a:outerShdw blurRad="50800" dist="38100" dir="5400000" algn="t" rotWithShape="0">
              <a:prstClr val="black">
                <a:alpha val="40000"/>
              </a:prstClr>
            </a:outerShdw>
          </a:effectLst>
        </p:spPr>
        <p:txBody>
          <a:bodyPr/>
          <a:lstStyle/>
          <a:p>
            <a:r>
              <a:rPr lang="fr-FR" b="1" dirty="0">
                <a:solidFill>
                  <a:schemeClr val="tx1"/>
                </a:solidFill>
                <a:effectLst/>
              </a:rPr>
              <a:t>Introduction</a:t>
            </a:r>
            <a:endParaRPr lang="fr-FR" dirty="0">
              <a:solidFill>
                <a:schemeClr val="tx1"/>
              </a:solidFill>
            </a:endParaRPr>
          </a:p>
        </p:txBody>
      </p:sp>
    </p:spTree>
    <p:extLst>
      <p:ext uri="{BB962C8B-B14F-4D97-AF65-F5344CB8AC3E}">
        <p14:creationId xmlns:p14="http://schemas.microsoft.com/office/powerpoint/2010/main" val="418769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45" presetClass="entr" presetSubtype="0" fill="hold" grpId="0"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2000"/>
                                        <p:tgtEl>
                                          <p:spTgt spid="5">
                                            <p:txEl>
                                              <p:pRg st="0" end="0"/>
                                            </p:txEl>
                                          </p:spTgt>
                                        </p:tgtEl>
                                      </p:cBhvr>
                                    </p:animEffect>
                                    <p:anim calcmode="lin" valueType="num">
                                      <p:cBhvr>
                                        <p:cTn id="15"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par>
                          <p:cTn id="17" fill="hold">
                            <p:stCondLst>
                              <p:cond delay="3000"/>
                            </p:stCondLst>
                            <p:childTnLst>
                              <p:par>
                                <p:cTn id="18" presetID="45" presetClass="entr" presetSubtype="0" fill="hold" grpId="0" nodeType="after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2000"/>
                                        <p:tgtEl>
                                          <p:spTgt spid="5">
                                            <p:txEl>
                                              <p:pRg st="1" end="1"/>
                                            </p:txEl>
                                          </p:spTgt>
                                        </p:tgtEl>
                                      </p:cBhvr>
                                    </p:animEffect>
                                    <p:anim calcmode="lin" valueType="num">
                                      <p:cBhvr>
                                        <p:cTn id="21" dur="2000" fill="hold"/>
                                        <p:tgtEl>
                                          <p:spTgt spid="5">
                                            <p:txEl>
                                              <p:pRg st="1" end="1"/>
                                            </p:txEl>
                                          </p:spTgt>
                                        </p:tgtEl>
                                        <p:attrNameLst>
                                          <p:attrName>ppt_w</p:attrName>
                                        </p:attrNameLst>
                                      </p:cBhvr>
                                      <p:tavLst>
                                        <p:tav tm="0" fmla="#ppt_w*sin(2.5*pi*$)">
                                          <p:val>
                                            <p:fltVal val="0"/>
                                          </p:val>
                                        </p:tav>
                                        <p:tav tm="100000">
                                          <p:val>
                                            <p:fltVal val="1"/>
                                          </p:val>
                                        </p:tav>
                                      </p:tavLst>
                                    </p:anim>
                                    <p:anim calcmode="lin" valueType="num">
                                      <p:cBhvr>
                                        <p:cTn id="22" dur="2000" fill="hold"/>
                                        <p:tgtEl>
                                          <p:spTgt spid="5">
                                            <p:txEl>
                                              <p:pRg st="1" end="1"/>
                                            </p:txEl>
                                          </p:spTgt>
                                        </p:tgtEl>
                                        <p:attrNameLst>
                                          <p:attrName>ppt_h</p:attrName>
                                        </p:attrNameLst>
                                      </p:cBhvr>
                                      <p:tavLst>
                                        <p:tav tm="0">
                                          <p:val>
                                            <p:strVal val="#ppt_h"/>
                                          </p:val>
                                        </p:tav>
                                        <p:tav tm="100000">
                                          <p:val>
                                            <p:strVal val="#ppt_h"/>
                                          </p:val>
                                        </p:tav>
                                      </p:tavLst>
                                    </p:anim>
                                  </p:childTnLst>
                                </p:cTn>
                              </p:par>
                            </p:childTnLst>
                          </p:cTn>
                        </p:par>
                        <p:par>
                          <p:cTn id="23" fill="hold">
                            <p:stCondLst>
                              <p:cond delay="5000"/>
                            </p:stCondLst>
                            <p:childTnLst>
                              <p:par>
                                <p:cTn id="24" presetID="45" presetClass="entr" presetSubtype="0" fill="hold" grpId="0" nodeType="after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2000"/>
                                        <p:tgtEl>
                                          <p:spTgt spid="5">
                                            <p:txEl>
                                              <p:pRg st="2" end="2"/>
                                            </p:txEl>
                                          </p:spTgt>
                                        </p:tgtEl>
                                      </p:cBhvr>
                                    </p:animEffect>
                                    <p:anim calcmode="lin" valueType="num">
                                      <p:cBhvr>
                                        <p:cTn id="27" dur="2000" fill="hold"/>
                                        <p:tgtEl>
                                          <p:spTgt spid="5">
                                            <p:txEl>
                                              <p:pRg st="2" end="2"/>
                                            </p:txEl>
                                          </p:spTgt>
                                        </p:tgtEl>
                                        <p:attrNameLst>
                                          <p:attrName>ppt_w</p:attrName>
                                        </p:attrNameLst>
                                      </p:cBhvr>
                                      <p:tavLst>
                                        <p:tav tm="0" fmla="#ppt_w*sin(2.5*pi*$)">
                                          <p:val>
                                            <p:fltVal val="0"/>
                                          </p:val>
                                        </p:tav>
                                        <p:tav tm="100000">
                                          <p:val>
                                            <p:fltVal val="1"/>
                                          </p:val>
                                        </p:tav>
                                      </p:tavLst>
                                    </p:anim>
                                    <p:anim calcmode="lin" valueType="num">
                                      <p:cBhvr>
                                        <p:cTn id="28" dur="200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1713757" y="65314"/>
            <a:ext cx="9301150" cy="7053943"/>
          </a:xfrm>
          <a:effectLst>
            <a:outerShdw blurRad="50800" dist="38100" dir="2700000" algn="tl" rotWithShape="0">
              <a:prstClr val="black">
                <a:alpha val="40000"/>
              </a:prstClr>
            </a:outerShdw>
          </a:effectLst>
        </p:spPr>
        <p:txBody>
          <a:bodyPr/>
          <a:lstStyle/>
          <a:p>
            <a:r>
              <a:rPr lang="fr-FR" dirty="0">
                <a:effectLst/>
              </a:rPr>
              <a:t>Résumé du cahier des charges :</a:t>
            </a:r>
          </a:p>
          <a:p>
            <a:pPr lvl="1"/>
            <a:r>
              <a:rPr lang="fr-FR" dirty="0"/>
              <a:t>Application Web Python Django avec base de données </a:t>
            </a:r>
            <a:r>
              <a:rPr lang="fr-FR" dirty="0" err="1"/>
              <a:t>PostgreSQL</a:t>
            </a:r>
            <a:r>
              <a:rPr lang="fr-FR" dirty="0"/>
              <a:t> sur AWS utilisant Amazon EKS, gestion du code source sur </a:t>
            </a:r>
            <a:r>
              <a:rPr lang="fr-FR" dirty="0" err="1"/>
              <a:t>GitHub</a:t>
            </a:r>
            <a:r>
              <a:rPr lang="fr-FR" dirty="0"/>
              <a:t> et déploiement avec </a:t>
            </a:r>
            <a:r>
              <a:rPr lang="fr-FR" dirty="0" err="1" smtClean="0"/>
              <a:t>Terraform</a:t>
            </a:r>
            <a:endParaRPr lang="fr-FR" dirty="0" smtClean="0"/>
          </a:p>
          <a:p>
            <a:pPr lvl="1"/>
            <a:endParaRPr lang="fr-FR" dirty="0"/>
          </a:p>
          <a:p>
            <a:r>
              <a:rPr lang="fr-FR" dirty="0">
                <a:effectLst/>
              </a:rPr>
              <a:t>Objectifs et fonctionnalités de l'application :</a:t>
            </a:r>
          </a:p>
          <a:p>
            <a:pPr lvl="1"/>
            <a:r>
              <a:rPr lang="fr-FR" dirty="0"/>
              <a:t>Authentification utilisateur (inscription, connexion, déconnexion)</a:t>
            </a:r>
          </a:p>
          <a:p>
            <a:pPr lvl="1"/>
            <a:r>
              <a:rPr lang="fr-FR" dirty="0"/>
              <a:t>Gestion des utilisateurs (profil utilisateur, modification du mot de passe)</a:t>
            </a:r>
          </a:p>
          <a:p>
            <a:pPr lvl="1"/>
            <a:r>
              <a:rPr lang="fr-FR" dirty="0"/>
              <a:t>Interface utilisateur conviviale</a:t>
            </a:r>
          </a:p>
          <a:p>
            <a:pPr lvl="1"/>
            <a:r>
              <a:rPr lang="fr-FR" dirty="0"/>
              <a:t>Intégration de la base de données </a:t>
            </a:r>
            <a:r>
              <a:rPr lang="fr-FR" dirty="0" err="1"/>
              <a:t>PostgreSQL</a:t>
            </a:r>
            <a:r>
              <a:rPr lang="fr-FR" dirty="0"/>
              <a:t> pour stocker et gérer les données de l'application</a:t>
            </a:r>
          </a:p>
        </p:txBody>
      </p:sp>
      <p:sp>
        <p:nvSpPr>
          <p:cNvPr id="4" name="Titre 3"/>
          <p:cNvSpPr>
            <a:spLocks noGrp="1"/>
          </p:cNvSpPr>
          <p:nvPr>
            <p:ph type="title"/>
          </p:nvPr>
        </p:nvSpPr>
        <p:spPr>
          <a:xfrm>
            <a:off x="1552302" y="309867"/>
            <a:ext cx="9624059" cy="652403"/>
          </a:xfrm>
          <a:effectLst>
            <a:outerShdw blurRad="50800" dist="38100" dir="5400000" algn="t" rotWithShape="0">
              <a:prstClr val="black">
                <a:alpha val="40000"/>
              </a:prstClr>
            </a:outerShdw>
          </a:effectLst>
        </p:spPr>
        <p:txBody>
          <a:bodyPr/>
          <a:lstStyle/>
          <a:p>
            <a:r>
              <a:rPr lang="fr-FR" b="1" dirty="0">
                <a:solidFill>
                  <a:schemeClr val="tx1"/>
                </a:solidFill>
                <a:effectLst/>
              </a:rPr>
              <a:t>Contexte du Projet</a:t>
            </a:r>
            <a:endParaRPr lang="fr-FR" dirty="0">
              <a:solidFill>
                <a:schemeClr val="tx1"/>
              </a:solidFill>
            </a:endParaRPr>
          </a:p>
        </p:txBody>
      </p:sp>
    </p:spTree>
    <p:extLst>
      <p:ext uri="{BB962C8B-B14F-4D97-AF65-F5344CB8AC3E}">
        <p14:creationId xmlns:p14="http://schemas.microsoft.com/office/powerpoint/2010/main" val="156030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2000"/>
                                        <p:tgtEl>
                                          <p:spTgt spid="5">
                                            <p:txEl>
                                              <p:pRg st="0" end="0"/>
                                            </p:txEl>
                                          </p:spTgt>
                                        </p:tgtEl>
                                      </p:cBhvr>
                                    </p:animEffect>
                                    <p:anim calcmode="lin" valueType="num">
                                      <p:cBhvr>
                                        <p:cTn id="16"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17" dur="2000" fill="hold"/>
                                        <p:tgtEl>
                                          <p:spTgt spid="5">
                                            <p:txEl>
                                              <p:pRg st="0" end="0"/>
                                            </p:txEl>
                                          </p:spTgt>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2000"/>
                                        <p:tgtEl>
                                          <p:spTgt spid="5">
                                            <p:txEl>
                                              <p:pRg st="1" end="1"/>
                                            </p:txEl>
                                          </p:spTgt>
                                        </p:tgtEl>
                                      </p:cBhvr>
                                    </p:animEffect>
                                    <p:anim calcmode="lin" valueType="num">
                                      <p:cBhvr>
                                        <p:cTn id="21" dur="2000" fill="hold"/>
                                        <p:tgtEl>
                                          <p:spTgt spid="5">
                                            <p:txEl>
                                              <p:pRg st="1" end="1"/>
                                            </p:txEl>
                                          </p:spTgt>
                                        </p:tgtEl>
                                        <p:attrNameLst>
                                          <p:attrName>ppt_w</p:attrName>
                                        </p:attrNameLst>
                                      </p:cBhvr>
                                      <p:tavLst>
                                        <p:tav tm="0" fmla="#ppt_w*sin(2.5*pi*$)">
                                          <p:val>
                                            <p:fltVal val="0"/>
                                          </p:val>
                                        </p:tav>
                                        <p:tav tm="100000">
                                          <p:val>
                                            <p:fltVal val="1"/>
                                          </p:val>
                                        </p:tav>
                                      </p:tavLst>
                                    </p:anim>
                                    <p:anim calcmode="lin" valueType="num">
                                      <p:cBhvr>
                                        <p:cTn id="22" dur="2000" fill="hold"/>
                                        <p:tgtEl>
                                          <p:spTgt spid="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2000"/>
                                        <p:tgtEl>
                                          <p:spTgt spid="5">
                                            <p:txEl>
                                              <p:pRg st="3" end="3"/>
                                            </p:txEl>
                                          </p:spTgt>
                                        </p:tgtEl>
                                      </p:cBhvr>
                                    </p:animEffect>
                                    <p:anim calcmode="lin" valueType="num">
                                      <p:cBhvr>
                                        <p:cTn id="28" dur="2000" fill="hold"/>
                                        <p:tgtEl>
                                          <p:spTgt spid="5">
                                            <p:txEl>
                                              <p:pRg st="3" end="3"/>
                                            </p:txEl>
                                          </p:spTgt>
                                        </p:tgtEl>
                                        <p:attrNameLst>
                                          <p:attrName>ppt_w</p:attrName>
                                        </p:attrNameLst>
                                      </p:cBhvr>
                                      <p:tavLst>
                                        <p:tav tm="0" fmla="#ppt_w*sin(2.5*pi*$)">
                                          <p:val>
                                            <p:fltVal val="0"/>
                                          </p:val>
                                        </p:tav>
                                        <p:tav tm="100000">
                                          <p:val>
                                            <p:fltVal val="1"/>
                                          </p:val>
                                        </p:tav>
                                      </p:tavLst>
                                    </p:anim>
                                    <p:anim calcmode="lin" valueType="num">
                                      <p:cBhvr>
                                        <p:cTn id="29" dur="2000" fill="hold"/>
                                        <p:tgtEl>
                                          <p:spTgt spid="5">
                                            <p:txEl>
                                              <p:pRg st="3" end="3"/>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0" nodeType="with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2000"/>
                                        <p:tgtEl>
                                          <p:spTgt spid="5">
                                            <p:txEl>
                                              <p:pRg st="4" end="4"/>
                                            </p:txEl>
                                          </p:spTgt>
                                        </p:tgtEl>
                                      </p:cBhvr>
                                    </p:animEffect>
                                    <p:anim calcmode="lin" valueType="num">
                                      <p:cBhvr>
                                        <p:cTn id="33" dur="2000" fill="hold"/>
                                        <p:tgtEl>
                                          <p:spTgt spid="5">
                                            <p:txEl>
                                              <p:pRg st="4" end="4"/>
                                            </p:txEl>
                                          </p:spTgt>
                                        </p:tgtEl>
                                        <p:attrNameLst>
                                          <p:attrName>ppt_w</p:attrName>
                                        </p:attrNameLst>
                                      </p:cBhvr>
                                      <p:tavLst>
                                        <p:tav tm="0" fmla="#ppt_w*sin(2.5*pi*$)">
                                          <p:val>
                                            <p:fltVal val="0"/>
                                          </p:val>
                                        </p:tav>
                                        <p:tav tm="100000">
                                          <p:val>
                                            <p:fltVal val="1"/>
                                          </p:val>
                                        </p:tav>
                                      </p:tavLst>
                                    </p:anim>
                                    <p:anim calcmode="lin" valueType="num">
                                      <p:cBhvr>
                                        <p:cTn id="34" dur="2000" fill="hold"/>
                                        <p:tgtEl>
                                          <p:spTgt spid="5">
                                            <p:txEl>
                                              <p:pRg st="4" end="4"/>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0" nodeType="with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2000"/>
                                        <p:tgtEl>
                                          <p:spTgt spid="5">
                                            <p:txEl>
                                              <p:pRg st="5" end="5"/>
                                            </p:txEl>
                                          </p:spTgt>
                                        </p:tgtEl>
                                      </p:cBhvr>
                                    </p:animEffect>
                                    <p:anim calcmode="lin" valueType="num">
                                      <p:cBhvr>
                                        <p:cTn id="38" dur="2000" fill="hold"/>
                                        <p:tgtEl>
                                          <p:spTgt spid="5">
                                            <p:txEl>
                                              <p:pRg st="5" end="5"/>
                                            </p:txEl>
                                          </p:spTgt>
                                        </p:tgtEl>
                                        <p:attrNameLst>
                                          <p:attrName>ppt_w</p:attrName>
                                        </p:attrNameLst>
                                      </p:cBhvr>
                                      <p:tavLst>
                                        <p:tav tm="0" fmla="#ppt_w*sin(2.5*pi*$)">
                                          <p:val>
                                            <p:fltVal val="0"/>
                                          </p:val>
                                        </p:tav>
                                        <p:tav tm="100000">
                                          <p:val>
                                            <p:fltVal val="1"/>
                                          </p:val>
                                        </p:tav>
                                      </p:tavLst>
                                    </p:anim>
                                    <p:anim calcmode="lin" valueType="num">
                                      <p:cBhvr>
                                        <p:cTn id="39" dur="2000" fill="hold"/>
                                        <p:tgtEl>
                                          <p:spTgt spid="5">
                                            <p:txEl>
                                              <p:pRg st="5" end="5"/>
                                            </p:txEl>
                                          </p:spTgt>
                                        </p:tgtEl>
                                        <p:attrNameLst>
                                          <p:attrName>ppt_h</p:attrName>
                                        </p:attrNameLst>
                                      </p:cBhvr>
                                      <p:tavLst>
                                        <p:tav tm="0">
                                          <p:val>
                                            <p:strVal val="#ppt_h"/>
                                          </p:val>
                                        </p:tav>
                                        <p:tav tm="100000">
                                          <p:val>
                                            <p:strVal val="#ppt_h"/>
                                          </p:val>
                                        </p:tav>
                                      </p:tavLst>
                                    </p:anim>
                                  </p:childTnLst>
                                </p:cTn>
                              </p:par>
                              <p:par>
                                <p:cTn id="40" presetID="45" presetClass="entr" presetSubtype="0" fill="hold" grpId="0" nodeType="with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2000"/>
                                        <p:tgtEl>
                                          <p:spTgt spid="5">
                                            <p:txEl>
                                              <p:pRg st="6" end="6"/>
                                            </p:txEl>
                                          </p:spTgt>
                                        </p:tgtEl>
                                      </p:cBhvr>
                                    </p:animEffect>
                                    <p:anim calcmode="lin" valueType="num">
                                      <p:cBhvr>
                                        <p:cTn id="43" dur="2000" fill="hold"/>
                                        <p:tgtEl>
                                          <p:spTgt spid="5">
                                            <p:txEl>
                                              <p:pRg st="6" end="6"/>
                                            </p:txEl>
                                          </p:spTgt>
                                        </p:tgtEl>
                                        <p:attrNameLst>
                                          <p:attrName>ppt_w</p:attrName>
                                        </p:attrNameLst>
                                      </p:cBhvr>
                                      <p:tavLst>
                                        <p:tav tm="0" fmla="#ppt_w*sin(2.5*pi*$)">
                                          <p:val>
                                            <p:fltVal val="0"/>
                                          </p:val>
                                        </p:tav>
                                        <p:tav tm="100000">
                                          <p:val>
                                            <p:fltVal val="1"/>
                                          </p:val>
                                        </p:tav>
                                      </p:tavLst>
                                    </p:anim>
                                    <p:anim calcmode="lin" valueType="num">
                                      <p:cBhvr>
                                        <p:cTn id="44" dur="2000" fill="hold"/>
                                        <p:tgtEl>
                                          <p:spTgt spid="5">
                                            <p:txEl>
                                              <p:pRg st="6" end="6"/>
                                            </p:txEl>
                                          </p:spTgt>
                                        </p:tgtEl>
                                        <p:attrNameLst>
                                          <p:attrName>ppt_h</p:attrName>
                                        </p:attrNameLst>
                                      </p:cBhvr>
                                      <p:tavLst>
                                        <p:tav tm="0">
                                          <p:val>
                                            <p:strVal val="#ppt_h"/>
                                          </p:val>
                                        </p:tav>
                                        <p:tav tm="100000">
                                          <p:val>
                                            <p:strVal val="#ppt_h"/>
                                          </p:val>
                                        </p:tav>
                                      </p:tavLst>
                                    </p:anim>
                                  </p:childTnLst>
                                </p:cTn>
                              </p:par>
                              <p:par>
                                <p:cTn id="45" presetID="45" presetClass="entr" presetSubtype="0" fill="hold" grpId="0"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fade">
                                      <p:cBhvr>
                                        <p:cTn id="47" dur="2000"/>
                                        <p:tgtEl>
                                          <p:spTgt spid="5">
                                            <p:txEl>
                                              <p:pRg st="7" end="7"/>
                                            </p:txEl>
                                          </p:spTgt>
                                        </p:tgtEl>
                                      </p:cBhvr>
                                    </p:animEffect>
                                    <p:anim calcmode="lin" valueType="num">
                                      <p:cBhvr>
                                        <p:cTn id="48" dur="2000" fill="hold"/>
                                        <p:tgtEl>
                                          <p:spTgt spid="5">
                                            <p:txEl>
                                              <p:pRg st="7" end="7"/>
                                            </p:txEl>
                                          </p:spTgt>
                                        </p:tgtEl>
                                        <p:attrNameLst>
                                          <p:attrName>ppt_w</p:attrName>
                                        </p:attrNameLst>
                                      </p:cBhvr>
                                      <p:tavLst>
                                        <p:tav tm="0" fmla="#ppt_w*sin(2.5*pi*$)">
                                          <p:val>
                                            <p:fltVal val="0"/>
                                          </p:val>
                                        </p:tav>
                                        <p:tav tm="100000">
                                          <p:val>
                                            <p:fltVal val="1"/>
                                          </p:val>
                                        </p:tav>
                                      </p:tavLst>
                                    </p:anim>
                                    <p:anim calcmode="lin" valueType="num">
                                      <p:cBhvr>
                                        <p:cTn id="49" dur="2000" fill="hold"/>
                                        <p:tgtEl>
                                          <p:spTgt spid="5">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829733" y="65314"/>
            <a:ext cx="10185174" cy="7053943"/>
          </a:xfrm>
          <a:effectLst>
            <a:outerShdw blurRad="50800" dist="38100" dir="2700000" algn="tl" rotWithShape="0">
              <a:prstClr val="black">
                <a:alpha val="40000"/>
              </a:prstClr>
            </a:outerShdw>
          </a:effectLst>
        </p:spPr>
        <p:txBody>
          <a:bodyPr/>
          <a:lstStyle/>
          <a:p>
            <a:r>
              <a:rPr lang="fr-FR" dirty="0" smtClean="0">
                <a:effectLst/>
              </a:rPr>
              <a:t>Liste des technologies :</a:t>
            </a:r>
          </a:p>
          <a:p>
            <a:pPr lvl="1"/>
            <a:r>
              <a:rPr lang="fr-FR" dirty="0" smtClean="0"/>
              <a:t>Python</a:t>
            </a:r>
          </a:p>
          <a:p>
            <a:pPr lvl="1"/>
            <a:r>
              <a:rPr lang="fr-FR" dirty="0" smtClean="0"/>
              <a:t>Django</a:t>
            </a:r>
          </a:p>
          <a:p>
            <a:pPr lvl="1"/>
            <a:r>
              <a:rPr lang="fr-FR" dirty="0" smtClean="0"/>
              <a:t>PostgreSQL</a:t>
            </a:r>
          </a:p>
          <a:p>
            <a:pPr lvl="1"/>
            <a:r>
              <a:rPr lang="fr-FR" dirty="0" smtClean="0"/>
              <a:t>AWS (Amazon Web Services, services EKS, Secrets, </a:t>
            </a:r>
            <a:r>
              <a:rPr lang="fr-FR" dirty="0" err="1" smtClean="0"/>
              <a:t>Iam</a:t>
            </a:r>
            <a:r>
              <a:rPr lang="fr-FR" dirty="0" smtClean="0"/>
              <a:t>, S3 )</a:t>
            </a:r>
          </a:p>
          <a:p>
            <a:pPr lvl="1"/>
            <a:r>
              <a:rPr lang="fr-FR" dirty="0" smtClean="0"/>
              <a:t>Docker</a:t>
            </a:r>
          </a:p>
          <a:p>
            <a:pPr lvl="1"/>
            <a:r>
              <a:rPr lang="fr-FR" dirty="0" err="1" smtClean="0"/>
              <a:t>GitHub</a:t>
            </a:r>
            <a:r>
              <a:rPr lang="fr-FR" dirty="0" smtClean="0"/>
              <a:t> (</a:t>
            </a:r>
            <a:r>
              <a:rPr lang="fr-FR" dirty="0" err="1" smtClean="0"/>
              <a:t>registry</a:t>
            </a:r>
            <a:r>
              <a:rPr lang="fr-FR" dirty="0" smtClean="0"/>
              <a:t>, actions)</a:t>
            </a:r>
          </a:p>
          <a:p>
            <a:pPr lvl="1"/>
            <a:r>
              <a:rPr lang="fr-FR" dirty="0" err="1" smtClean="0"/>
              <a:t>Terraform</a:t>
            </a:r>
            <a:endParaRPr lang="fr-FR" dirty="0" smtClean="0"/>
          </a:p>
          <a:p>
            <a:pPr lvl="1"/>
            <a:r>
              <a:rPr lang="fr-FR" dirty="0" err="1" smtClean="0"/>
              <a:t>ArgoCD</a:t>
            </a:r>
            <a:r>
              <a:rPr lang="fr-FR" dirty="0" smtClean="0"/>
              <a:t> (pour le déploiement </a:t>
            </a:r>
            <a:r>
              <a:rPr lang="fr-FR" dirty="0" err="1" smtClean="0"/>
              <a:t>GitOps</a:t>
            </a:r>
            <a:r>
              <a:rPr lang="fr-FR" dirty="0" smtClean="0"/>
              <a:t>)</a:t>
            </a:r>
          </a:p>
          <a:p>
            <a:pPr lvl="1"/>
            <a:r>
              <a:rPr lang="fr-FR" dirty="0" err="1" smtClean="0"/>
              <a:t>Prometheus</a:t>
            </a:r>
            <a:endParaRPr lang="fr-FR" dirty="0" smtClean="0"/>
          </a:p>
          <a:p>
            <a:pPr lvl="1"/>
            <a:r>
              <a:rPr lang="fr-FR" dirty="0" err="1" smtClean="0"/>
              <a:t>Grafana</a:t>
            </a:r>
            <a:endParaRPr lang="fr-FR" dirty="0" smtClean="0"/>
          </a:p>
          <a:p>
            <a:pPr lvl="1"/>
            <a:r>
              <a:rPr lang="fr-FR" dirty="0" err="1" smtClean="0"/>
              <a:t>Jeager</a:t>
            </a:r>
            <a:endParaRPr lang="fr-FR" dirty="0" smtClean="0"/>
          </a:p>
          <a:p>
            <a:pPr lvl="1"/>
            <a:r>
              <a:rPr lang="fr-FR" dirty="0" err="1" smtClean="0"/>
              <a:t>Alertmanager</a:t>
            </a:r>
            <a:endParaRPr lang="fr-FR" dirty="0"/>
          </a:p>
        </p:txBody>
      </p:sp>
      <p:sp>
        <p:nvSpPr>
          <p:cNvPr id="4" name="Titre 3"/>
          <p:cNvSpPr>
            <a:spLocks noGrp="1"/>
          </p:cNvSpPr>
          <p:nvPr>
            <p:ph type="title"/>
          </p:nvPr>
        </p:nvSpPr>
        <p:spPr>
          <a:xfrm>
            <a:off x="1552302" y="309867"/>
            <a:ext cx="9624059" cy="652403"/>
          </a:xfrm>
          <a:effectLst>
            <a:outerShdw blurRad="50800" dist="38100" dir="5400000" algn="t" rotWithShape="0">
              <a:prstClr val="black">
                <a:alpha val="40000"/>
              </a:prstClr>
            </a:outerShdw>
          </a:effectLst>
        </p:spPr>
        <p:txBody>
          <a:bodyPr/>
          <a:lstStyle/>
          <a:p>
            <a:r>
              <a:rPr lang="fr-FR" b="1" dirty="0">
                <a:solidFill>
                  <a:schemeClr val="tx1"/>
                </a:solidFill>
                <a:effectLst/>
              </a:rPr>
              <a:t>Technologies </a:t>
            </a:r>
            <a:r>
              <a:rPr lang="fr-FR" b="1" dirty="0" smtClean="0">
                <a:solidFill>
                  <a:schemeClr val="tx1"/>
                </a:solidFill>
                <a:effectLst/>
              </a:rPr>
              <a:t>Utilisées </a:t>
            </a:r>
            <a:r>
              <a:rPr lang="fr-FR" b="1" dirty="0" smtClean="0">
                <a:solidFill>
                  <a:schemeClr val="tx1"/>
                </a:solidFill>
                <a:effectLst/>
              </a:rPr>
              <a:t>1/5</a:t>
            </a:r>
            <a:endParaRPr lang="fr-FR" dirty="0">
              <a:solidFill>
                <a:schemeClr val="tx1"/>
              </a:solidFill>
            </a:endParaRPr>
          </a:p>
        </p:txBody>
      </p:sp>
    </p:spTree>
    <p:extLst>
      <p:ext uri="{BB962C8B-B14F-4D97-AF65-F5344CB8AC3E}">
        <p14:creationId xmlns:p14="http://schemas.microsoft.com/office/powerpoint/2010/main" val="5562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2000"/>
                                        <p:tgtEl>
                                          <p:spTgt spid="5">
                                            <p:txEl>
                                              <p:pRg st="0" end="0"/>
                                            </p:txEl>
                                          </p:spTgt>
                                        </p:tgtEl>
                                      </p:cBhvr>
                                    </p:animEffect>
                                    <p:anim calcmode="lin" valueType="num">
                                      <p:cBhvr>
                                        <p:cTn id="15"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5">
                                            <p:txEl>
                                              <p:pRg st="0" end="0"/>
                                            </p:txEl>
                                          </p:spTgt>
                                        </p:tgtEl>
                                        <p:attrNameLst>
                                          <p:attrName>ppt_h</p:attrName>
                                        </p:attrNameLst>
                                      </p:cBhvr>
                                      <p:tavLst>
                                        <p:tav tm="0">
                                          <p:val>
                                            <p:strVal val="#ppt_h"/>
                                          </p:val>
                                        </p:tav>
                                        <p:tav tm="100000">
                                          <p:val>
                                            <p:strVal val="#ppt_h"/>
                                          </p:val>
                                        </p:tav>
                                      </p:tavLst>
                                    </p:anim>
                                  </p:childTnLst>
                                </p:cTn>
                              </p:par>
                              <p:par>
                                <p:cTn id="17" presetID="45" presetClass="entr" presetSubtype="0" fill="hold" grpId="0"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2000"/>
                                        <p:tgtEl>
                                          <p:spTgt spid="5">
                                            <p:txEl>
                                              <p:pRg st="1" end="1"/>
                                            </p:txEl>
                                          </p:spTgt>
                                        </p:tgtEl>
                                      </p:cBhvr>
                                    </p:animEffect>
                                    <p:anim calcmode="lin" valueType="num">
                                      <p:cBhvr>
                                        <p:cTn id="20" dur="2000" fill="hold"/>
                                        <p:tgtEl>
                                          <p:spTgt spid="5">
                                            <p:txEl>
                                              <p:pRg st="1" end="1"/>
                                            </p:txEl>
                                          </p:spTgt>
                                        </p:tgtEl>
                                        <p:attrNameLst>
                                          <p:attrName>ppt_w</p:attrName>
                                        </p:attrNameLst>
                                      </p:cBhvr>
                                      <p:tavLst>
                                        <p:tav tm="0" fmla="#ppt_w*sin(2.5*pi*$)">
                                          <p:val>
                                            <p:fltVal val="0"/>
                                          </p:val>
                                        </p:tav>
                                        <p:tav tm="100000">
                                          <p:val>
                                            <p:fltVal val="1"/>
                                          </p:val>
                                        </p:tav>
                                      </p:tavLst>
                                    </p:anim>
                                    <p:anim calcmode="lin" valueType="num">
                                      <p:cBhvr>
                                        <p:cTn id="21" dur="2000" fill="hold"/>
                                        <p:tgtEl>
                                          <p:spTgt spid="5">
                                            <p:txEl>
                                              <p:pRg st="1" end="1"/>
                                            </p:txEl>
                                          </p:spTgt>
                                        </p:tgtEl>
                                        <p:attrNameLst>
                                          <p:attrName>ppt_h</p:attrName>
                                        </p:attrNameLst>
                                      </p:cBhvr>
                                      <p:tavLst>
                                        <p:tav tm="0">
                                          <p:val>
                                            <p:strVal val="#ppt_h"/>
                                          </p:val>
                                        </p:tav>
                                        <p:tav tm="100000">
                                          <p:val>
                                            <p:strVal val="#ppt_h"/>
                                          </p:val>
                                        </p:tav>
                                      </p:tavLst>
                                    </p:anim>
                                  </p:childTnLst>
                                </p:cTn>
                              </p:par>
                              <p:par>
                                <p:cTn id="22" presetID="45"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2000"/>
                                        <p:tgtEl>
                                          <p:spTgt spid="5">
                                            <p:txEl>
                                              <p:pRg st="2" end="2"/>
                                            </p:txEl>
                                          </p:spTgt>
                                        </p:tgtEl>
                                      </p:cBhvr>
                                    </p:animEffect>
                                    <p:anim calcmode="lin" valueType="num">
                                      <p:cBhvr>
                                        <p:cTn id="25" dur="2000" fill="hold"/>
                                        <p:tgtEl>
                                          <p:spTgt spid="5">
                                            <p:txEl>
                                              <p:pRg st="2" end="2"/>
                                            </p:txEl>
                                          </p:spTgt>
                                        </p:tgtEl>
                                        <p:attrNameLst>
                                          <p:attrName>ppt_w</p:attrName>
                                        </p:attrNameLst>
                                      </p:cBhvr>
                                      <p:tavLst>
                                        <p:tav tm="0" fmla="#ppt_w*sin(2.5*pi*$)">
                                          <p:val>
                                            <p:fltVal val="0"/>
                                          </p:val>
                                        </p:tav>
                                        <p:tav tm="100000">
                                          <p:val>
                                            <p:fltVal val="1"/>
                                          </p:val>
                                        </p:tav>
                                      </p:tavLst>
                                    </p:anim>
                                    <p:anim calcmode="lin" valueType="num">
                                      <p:cBhvr>
                                        <p:cTn id="26" dur="2000" fill="hold"/>
                                        <p:tgtEl>
                                          <p:spTgt spid="5">
                                            <p:txEl>
                                              <p:pRg st="2" end="2"/>
                                            </p:txEl>
                                          </p:spTgt>
                                        </p:tgtEl>
                                        <p:attrNameLst>
                                          <p:attrName>ppt_h</p:attrName>
                                        </p:attrNameLst>
                                      </p:cBhvr>
                                      <p:tavLst>
                                        <p:tav tm="0">
                                          <p:val>
                                            <p:strVal val="#ppt_h"/>
                                          </p:val>
                                        </p:tav>
                                        <p:tav tm="100000">
                                          <p:val>
                                            <p:strVal val="#ppt_h"/>
                                          </p:val>
                                        </p:tav>
                                      </p:tavLst>
                                    </p:anim>
                                  </p:childTnLst>
                                </p:cTn>
                              </p:par>
                              <p:par>
                                <p:cTn id="27" presetID="45" presetClass="entr" presetSubtype="0" fill="hold" grpId="0"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2000"/>
                                        <p:tgtEl>
                                          <p:spTgt spid="5">
                                            <p:txEl>
                                              <p:pRg st="3" end="3"/>
                                            </p:txEl>
                                          </p:spTgt>
                                        </p:tgtEl>
                                      </p:cBhvr>
                                    </p:animEffect>
                                    <p:anim calcmode="lin" valueType="num">
                                      <p:cBhvr>
                                        <p:cTn id="30" dur="2000" fill="hold"/>
                                        <p:tgtEl>
                                          <p:spTgt spid="5">
                                            <p:txEl>
                                              <p:pRg st="3" end="3"/>
                                            </p:txEl>
                                          </p:spTgt>
                                        </p:tgtEl>
                                        <p:attrNameLst>
                                          <p:attrName>ppt_w</p:attrName>
                                        </p:attrNameLst>
                                      </p:cBhvr>
                                      <p:tavLst>
                                        <p:tav tm="0" fmla="#ppt_w*sin(2.5*pi*$)">
                                          <p:val>
                                            <p:fltVal val="0"/>
                                          </p:val>
                                        </p:tav>
                                        <p:tav tm="100000">
                                          <p:val>
                                            <p:fltVal val="1"/>
                                          </p:val>
                                        </p:tav>
                                      </p:tavLst>
                                    </p:anim>
                                    <p:anim calcmode="lin" valueType="num">
                                      <p:cBhvr>
                                        <p:cTn id="31" dur="2000" fill="hold"/>
                                        <p:tgtEl>
                                          <p:spTgt spid="5">
                                            <p:txEl>
                                              <p:pRg st="3" end="3"/>
                                            </p:txEl>
                                          </p:spTgt>
                                        </p:tgtEl>
                                        <p:attrNameLst>
                                          <p:attrName>ppt_h</p:attrName>
                                        </p:attrNameLst>
                                      </p:cBhvr>
                                      <p:tavLst>
                                        <p:tav tm="0">
                                          <p:val>
                                            <p:strVal val="#ppt_h"/>
                                          </p:val>
                                        </p:tav>
                                        <p:tav tm="100000">
                                          <p:val>
                                            <p:strVal val="#ppt_h"/>
                                          </p:val>
                                        </p:tav>
                                      </p:tavLst>
                                    </p:anim>
                                  </p:childTnLst>
                                </p:cTn>
                              </p:par>
                              <p:par>
                                <p:cTn id="32" presetID="45" presetClass="entr" presetSubtype="0" fill="hold" grpId="0" nodeType="with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Effect transition="in" filter="fade">
                                      <p:cBhvr>
                                        <p:cTn id="34" dur="2000"/>
                                        <p:tgtEl>
                                          <p:spTgt spid="5">
                                            <p:txEl>
                                              <p:pRg st="4" end="4"/>
                                            </p:txEl>
                                          </p:spTgt>
                                        </p:tgtEl>
                                      </p:cBhvr>
                                    </p:animEffect>
                                    <p:anim calcmode="lin" valueType="num">
                                      <p:cBhvr>
                                        <p:cTn id="35" dur="2000" fill="hold"/>
                                        <p:tgtEl>
                                          <p:spTgt spid="5">
                                            <p:txEl>
                                              <p:pRg st="4" end="4"/>
                                            </p:txEl>
                                          </p:spTgt>
                                        </p:tgtEl>
                                        <p:attrNameLst>
                                          <p:attrName>ppt_w</p:attrName>
                                        </p:attrNameLst>
                                      </p:cBhvr>
                                      <p:tavLst>
                                        <p:tav tm="0" fmla="#ppt_w*sin(2.5*pi*$)">
                                          <p:val>
                                            <p:fltVal val="0"/>
                                          </p:val>
                                        </p:tav>
                                        <p:tav tm="100000">
                                          <p:val>
                                            <p:fltVal val="1"/>
                                          </p:val>
                                        </p:tav>
                                      </p:tavLst>
                                    </p:anim>
                                    <p:anim calcmode="lin" valueType="num">
                                      <p:cBhvr>
                                        <p:cTn id="36" dur="2000" fill="hold"/>
                                        <p:tgtEl>
                                          <p:spTgt spid="5">
                                            <p:txEl>
                                              <p:pRg st="4" end="4"/>
                                            </p:txEl>
                                          </p:spTgt>
                                        </p:tgtEl>
                                        <p:attrNameLst>
                                          <p:attrName>ppt_h</p:attrName>
                                        </p:attrNameLst>
                                      </p:cBhvr>
                                      <p:tavLst>
                                        <p:tav tm="0">
                                          <p:val>
                                            <p:strVal val="#ppt_h"/>
                                          </p:val>
                                        </p:tav>
                                        <p:tav tm="100000">
                                          <p:val>
                                            <p:strVal val="#ppt_h"/>
                                          </p:val>
                                        </p:tav>
                                      </p:tavLst>
                                    </p:anim>
                                  </p:childTnLst>
                                </p:cTn>
                              </p:par>
                              <p:par>
                                <p:cTn id="37" presetID="45" presetClass="entr" presetSubtype="0" fill="hold" grpId="0" nodeType="with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fade">
                                      <p:cBhvr>
                                        <p:cTn id="39" dur="2000"/>
                                        <p:tgtEl>
                                          <p:spTgt spid="5">
                                            <p:txEl>
                                              <p:pRg st="5" end="5"/>
                                            </p:txEl>
                                          </p:spTgt>
                                        </p:tgtEl>
                                      </p:cBhvr>
                                    </p:animEffect>
                                    <p:anim calcmode="lin" valueType="num">
                                      <p:cBhvr>
                                        <p:cTn id="40" dur="2000" fill="hold"/>
                                        <p:tgtEl>
                                          <p:spTgt spid="5">
                                            <p:txEl>
                                              <p:pRg st="5" end="5"/>
                                            </p:txEl>
                                          </p:spTgt>
                                        </p:tgtEl>
                                        <p:attrNameLst>
                                          <p:attrName>ppt_w</p:attrName>
                                        </p:attrNameLst>
                                      </p:cBhvr>
                                      <p:tavLst>
                                        <p:tav tm="0" fmla="#ppt_w*sin(2.5*pi*$)">
                                          <p:val>
                                            <p:fltVal val="0"/>
                                          </p:val>
                                        </p:tav>
                                        <p:tav tm="100000">
                                          <p:val>
                                            <p:fltVal val="1"/>
                                          </p:val>
                                        </p:tav>
                                      </p:tavLst>
                                    </p:anim>
                                    <p:anim calcmode="lin" valueType="num">
                                      <p:cBhvr>
                                        <p:cTn id="41" dur="2000" fill="hold"/>
                                        <p:tgtEl>
                                          <p:spTgt spid="5">
                                            <p:txEl>
                                              <p:pRg st="5" end="5"/>
                                            </p:txEl>
                                          </p:spTgt>
                                        </p:tgtEl>
                                        <p:attrNameLst>
                                          <p:attrName>ppt_h</p:attrName>
                                        </p:attrNameLst>
                                      </p:cBhvr>
                                      <p:tavLst>
                                        <p:tav tm="0">
                                          <p:val>
                                            <p:strVal val="#ppt_h"/>
                                          </p:val>
                                        </p:tav>
                                        <p:tav tm="100000">
                                          <p:val>
                                            <p:strVal val="#ppt_h"/>
                                          </p:val>
                                        </p:tav>
                                      </p:tavLst>
                                    </p:anim>
                                  </p:childTnLst>
                                </p:cTn>
                              </p:par>
                              <p:par>
                                <p:cTn id="42" presetID="45" presetClass="entr" presetSubtype="0" fill="hold" grpId="0" nodeType="withEffect">
                                  <p:stCondLst>
                                    <p:cond delay="0"/>
                                  </p:stCondLst>
                                  <p:childTnLst>
                                    <p:set>
                                      <p:cBhvr>
                                        <p:cTn id="43" dur="1" fill="hold">
                                          <p:stCondLst>
                                            <p:cond delay="0"/>
                                          </p:stCondLst>
                                        </p:cTn>
                                        <p:tgtEl>
                                          <p:spTgt spid="5">
                                            <p:txEl>
                                              <p:pRg st="6" end="6"/>
                                            </p:txEl>
                                          </p:spTgt>
                                        </p:tgtEl>
                                        <p:attrNameLst>
                                          <p:attrName>style.visibility</p:attrName>
                                        </p:attrNameLst>
                                      </p:cBhvr>
                                      <p:to>
                                        <p:strVal val="visible"/>
                                      </p:to>
                                    </p:set>
                                    <p:animEffect transition="in" filter="fade">
                                      <p:cBhvr>
                                        <p:cTn id="44" dur="2000"/>
                                        <p:tgtEl>
                                          <p:spTgt spid="5">
                                            <p:txEl>
                                              <p:pRg st="6" end="6"/>
                                            </p:txEl>
                                          </p:spTgt>
                                        </p:tgtEl>
                                      </p:cBhvr>
                                    </p:animEffect>
                                    <p:anim calcmode="lin" valueType="num">
                                      <p:cBhvr>
                                        <p:cTn id="45" dur="2000" fill="hold"/>
                                        <p:tgtEl>
                                          <p:spTgt spid="5">
                                            <p:txEl>
                                              <p:pRg st="6" end="6"/>
                                            </p:txEl>
                                          </p:spTgt>
                                        </p:tgtEl>
                                        <p:attrNameLst>
                                          <p:attrName>ppt_w</p:attrName>
                                        </p:attrNameLst>
                                      </p:cBhvr>
                                      <p:tavLst>
                                        <p:tav tm="0" fmla="#ppt_w*sin(2.5*pi*$)">
                                          <p:val>
                                            <p:fltVal val="0"/>
                                          </p:val>
                                        </p:tav>
                                        <p:tav tm="100000">
                                          <p:val>
                                            <p:fltVal val="1"/>
                                          </p:val>
                                        </p:tav>
                                      </p:tavLst>
                                    </p:anim>
                                    <p:anim calcmode="lin" valueType="num">
                                      <p:cBhvr>
                                        <p:cTn id="46" dur="2000" fill="hold"/>
                                        <p:tgtEl>
                                          <p:spTgt spid="5">
                                            <p:txEl>
                                              <p:pRg st="6" end="6"/>
                                            </p:txEl>
                                          </p:spTgt>
                                        </p:tgtEl>
                                        <p:attrNameLst>
                                          <p:attrName>ppt_h</p:attrName>
                                        </p:attrNameLst>
                                      </p:cBhvr>
                                      <p:tavLst>
                                        <p:tav tm="0">
                                          <p:val>
                                            <p:strVal val="#ppt_h"/>
                                          </p:val>
                                        </p:tav>
                                        <p:tav tm="100000">
                                          <p:val>
                                            <p:strVal val="#ppt_h"/>
                                          </p:val>
                                        </p:tav>
                                      </p:tavLst>
                                    </p:anim>
                                  </p:childTnLst>
                                </p:cTn>
                              </p:par>
                              <p:par>
                                <p:cTn id="47" presetID="45" presetClass="entr" presetSubtype="0" fill="hold" grpId="0" nodeType="with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Effect transition="in" filter="fade">
                                      <p:cBhvr>
                                        <p:cTn id="49" dur="2000"/>
                                        <p:tgtEl>
                                          <p:spTgt spid="5">
                                            <p:txEl>
                                              <p:pRg st="7" end="7"/>
                                            </p:txEl>
                                          </p:spTgt>
                                        </p:tgtEl>
                                      </p:cBhvr>
                                    </p:animEffect>
                                    <p:anim calcmode="lin" valueType="num">
                                      <p:cBhvr>
                                        <p:cTn id="50" dur="2000" fill="hold"/>
                                        <p:tgtEl>
                                          <p:spTgt spid="5">
                                            <p:txEl>
                                              <p:pRg st="7" end="7"/>
                                            </p:txEl>
                                          </p:spTgt>
                                        </p:tgtEl>
                                        <p:attrNameLst>
                                          <p:attrName>ppt_w</p:attrName>
                                        </p:attrNameLst>
                                      </p:cBhvr>
                                      <p:tavLst>
                                        <p:tav tm="0" fmla="#ppt_w*sin(2.5*pi*$)">
                                          <p:val>
                                            <p:fltVal val="0"/>
                                          </p:val>
                                        </p:tav>
                                        <p:tav tm="100000">
                                          <p:val>
                                            <p:fltVal val="1"/>
                                          </p:val>
                                        </p:tav>
                                      </p:tavLst>
                                    </p:anim>
                                    <p:anim calcmode="lin" valueType="num">
                                      <p:cBhvr>
                                        <p:cTn id="51" dur="2000" fill="hold"/>
                                        <p:tgtEl>
                                          <p:spTgt spid="5">
                                            <p:txEl>
                                              <p:pRg st="7" end="7"/>
                                            </p:txEl>
                                          </p:spTgt>
                                        </p:tgtEl>
                                        <p:attrNameLst>
                                          <p:attrName>ppt_h</p:attrName>
                                        </p:attrNameLst>
                                      </p:cBhvr>
                                      <p:tavLst>
                                        <p:tav tm="0">
                                          <p:val>
                                            <p:strVal val="#ppt_h"/>
                                          </p:val>
                                        </p:tav>
                                        <p:tav tm="100000">
                                          <p:val>
                                            <p:strVal val="#ppt_h"/>
                                          </p:val>
                                        </p:tav>
                                      </p:tavLst>
                                    </p:anim>
                                  </p:childTnLst>
                                </p:cTn>
                              </p:par>
                              <p:par>
                                <p:cTn id="52" presetID="45" presetClass="entr" presetSubtype="0" fill="hold" grpId="0" nodeType="withEffect">
                                  <p:stCondLst>
                                    <p:cond delay="0"/>
                                  </p:stCondLst>
                                  <p:childTnLst>
                                    <p:set>
                                      <p:cBhvr>
                                        <p:cTn id="53" dur="1" fill="hold">
                                          <p:stCondLst>
                                            <p:cond delay="0"/>
                                          </p:stCondLst>
                                        </p:cTn>
                                        <p:tgtEl>
                                          <p:spTgt spid="5">
                                            <p:txEl>
                                              <p:pRg st="8" end="8"/>
                                            </p:txEl>
                                          </p:spTgt>
                                        </p:tgtEl>
                                        <p:attrNameLst>
                                          <p:attrName>style.visibility</p:attrName>
                                        </p:attrNameLst>
                                      </p:cBhvr>
                                      <p:to>
                                        <p:strVal val="visible"/>
                                      </p:to>
                                    </p:set>
                                    <p:animEffect transition="in" filter="fade">
                                      <p:cBhvr>
                                        <p:cTn id="54" dur="2000"/>
                                        <p:tgtEl>
                                          <p:spTgt spid="5">
                                            <p:txEl>
                                              <p:pRg st="8" end="8"/>
                                            </p:txEl>
                                          </p:spTgt>
                                        </p:tgtEl>
                                      </p:cBhvr>
                                    </p:animEffect>
                                    <p:anim calcmode="lin" valueType="num">
                                      <p:cBhvr>
                                        <p:cTn id="55" dur="2000" fill="hold"/>
                                        <p:tgtEl>
                                          <p:spTgt spid="5">
                                            <p:txEl>
                                              <p:pRg st="8" end="8"/>
                                            </p:txEl>
                                          </p:spTgt>
                                        </p:tgtEl>
                                        <p:attrNameLst>
                                          <p:attrName>ppt_w</p:attrName>
                                        </p:attrNameLst>
                                      </p:cBhvr>
                                      <p:tavLst>
                                        <p:tav tm="0" fmla="#ppt_w*sin(2.5*pi*$)">
                                          <p:val>
                                            <p:fltVal val="0"/>
                                          </p:val>
                                        </p:tav>
                                        <p:tav tm="100000">
                                          <p:val>
                                            <p:fltVal val="1"/>
                                          </p:val>
                                        </p:tav>
                                      </p:tavLst>
                                    </p:anim>
                                    <p:anim calcmode="lin" valueType="num">
                                      <p:cBhvr>
                                        <p:cTn id="56" dur="2000" fill="hold"/>
                                        <p:tgtEl>
                                          <p:spTgt spid="5">
                                            <p:txEl>
                                              <p:pRg st="8" end="8"/>
                                            </p:txEl>
                                          </p:spTgt>
                                        </p:tgtEl>
                                        <p:attrNameLst>
                                          <p:attrName>ppt_h</p:attrName>
                                        </p:attrNameLst>
                                      </p:cBhvr>
                                      <p:tavLst>
                                        <p:tav tm="0">
                                          <p:val>
                                            <p:strVal val="#ppt_h"/>
                                          </p:val>
                                        </p:tav>
                                        <p:tav tm="100000">
                                          <p:val>
                                            <p:strVal val="#ppt_h"/>
                                          </p:val>
                                        </p:tav>
                                      </p:tavLst>
                                    </p:anim>
                                  </p:childTnLst>
                                </p:cTn>
                              </p:par>
                              <p:par>
                                <p:cTn id="57" presetID="45" presetClass="entr" presetSubtype="0" fill="hold" grpId="0" nodeType="withEffect">
                                  <p:stCondLst>
                                    <p:cond delay="0"/>
                                  </p:stCondLst>
                                  <p:childTnLst>
                                    <p:set>
                                      <p:cBhvr>
                                        <p:cTn id="58" dur="1" fill="hold">
                                          <p:stCondLst>
                                            <p:cond delay="0"/>
                                          </p:stCondLst>
                                        </p:cTn>
                                        <p:tgtEl>
                                          <p:spTgt spid="5">
                                            <p:txEl>
                                              <p:pRg st="9" end="9"/>
                                            </p:txEl>
                                          </p:spTgt>
                                        </p:tgtEl>
                                        <p:attrNameLst>
                                          <p:attrName>style.visibility</p:attrName>
                                        </p:attrNameLst>
                                      </p:cBhvr>
                                      <p:to>
                                        <p:strVal val="visible"/>
                                      </p:to>
                                    </p:set>
                                    <p:animEffect transition="in" filter="fade">
                                      <p:cBhvr>
                                        <p:cTn id="59" dur="2000"/>
                                        <p:tgtEl>
                                          <p:spTgt spid="5">
                                            <p:txEl>
                                              <p:pRg st="9" end="9"/>
                                            </p:txEl>
                                          </p:spTgt>
                                        </p:tgtEl>
                                      </p:cBhvr>
                                    </p:animEffect>
                                    <p:anim calcmode="lin" valueType="num">
                                      <p:cBhvr>
                                        <p:cTn id="60" dur="2000" fill="hold"/>
                                        <p:tgtEl>
                                          <p:spTgt spid="5">
                                            <p:txEl>
                                              <p:pRg st="9" end="9"/>
                                            </p:txEl>
                                          </p:spTgt>
                                        </p:tgtEl>
                                        <p:attrNameLst>
                                          <p:attrName>ppt_w</p:attrName>
                                        </p:attrNameLst>
                                      </p:cBhvr>
                                      <p:tavLst>
                                        <p:tav tm="0" fmla="#ppt_w*sin(2.5*pi*$)">
                                          <p:val>
                                            <p:fltVal val="0"/>
                                          </p:val>
                                        </p:tav>
                                        <p:tav tm="100000">
                                          <p:val>
                                            <p:fltVal val="1"/>
                                          </p:val>
                                        </p:tav>
                                      </p:tavLst>
                                    </p:anim>
                                    <p:anim calcmode="lin" valueType="num">
                                      <p:cBhvr>
                                        <p:cTn id="61" dur="2000" fill="hold"/>
                                        <p:tgtEl>
                                          <p:spTgt spid="5">
                                            <p:txEl>
                                              <p:pRg st="9" end="9"/>
                                            </p:txEl>
                                          </p:spTgt>
                                        </p:tgtEl>
                                        <p:attrNameLst>
                                          <p:attrName>ppt_h</p:attrName>
                                        </p:attrNameLst>
                                      </p:cBhvr>
                                      <p:tavLst>
                                        <p:tav tm="0">
                                          <p:val>
                                            <p:strVal val="#ppt_h"/>
                                          </p:val>
                                        </p:tav>
                                        <p:tav tm="100000">
                                          <p:val>
                                            <p:strVal val="#ppt_h"/>
                                          </p:val>
                                        </p:tav>
                                      </p:tavLst>
                                    </p:anim>
                                  </p:childTnLst>
                                </p:cTn>
                              </p:par>
                              <p:par>
                                <p:cTn id="62" presetID="45" presetClass="entr" presetSubtype="0" fill="hold" grpId="0" nodeType="withEffect">
                                  <p:stCondLst>
                                    <p:cond delay="0"/>
                                  </p:stCondLst>
                                  <p:childTnLst>
                                    <p:set>
                                      <p:cBhvr>
                                        <p:cTn id="63" dur="1" fill="hold">
                                          <p:stCondLst>
                                            <p:cond delay="0"/>
                                          </p:stCondLst>
                                        </p:cTn>
                                        <p:tgtEl>
                                          <p:spTgt spid="5">
                                            <p:txEl>
                                              <p:pRg st="10" end="10"/>
                                            </p:txEl>
                                          </p:spTgt>
                                        </p:tgtEl>
                                        <p:attrNameLst>
                                          <p:attrName>style.visibility</p:attrName>
                                        </p:attrNameLst>
                                      </p:cBhvr>
                                      <p:to>
                                        <p:strVal val="visible"/>
                                      </p:to>
                                    </p:set>
                                    <p:animEffect transition="in" filter="fade">
                                      <p:cBhvr>
                                        <p:cTn id="64" dur="2000"/>
                                        <p:tgtEl>
                                          <p:spTgt spid="5">
                                            <p:txEl>
                                              <p:pRg st="10" end="10"/>
                                            </p:txEl>
                                          </p:spTgt>
                                        </p:tgtEl>
                                      </p:cBhvr>
                                    </p:animEffect>
                                    <p:anim calcmode="lin" valueType="num">
                                      <p:cBhvr>
                                        <p:cTn id="65" dur="2000" fill="hold"/>
                                        <p:tgtEl>
                                          <p:spTgt spid="5">
                                            <p:txEl>
                                              <p:pRg st="10" end="10"/>
                                            </p:txEl>
                                          </p:spTgt>
                                        </p:tgtEl>
                                        <p:attrNameLst>
                                          <p:attrName>ppt_w</p:attrName>
                                        </p:attrNameLst>
                                      </p:cBhvr>
                                      <p:tavLst>
                                        <p:tav tm="0" fmla="#ppt_w*sin(2.5*pi*$)">
                                          <p:val>
                                            <p:fltVal val="0"/>
                                          </p:val>
                                        </p:tav>
                                        <p:tav tm="100000">
                                          <p:val>
                                            <p:fltVal val="1"/>
                                          </p:val>
                                        </p:tav>
                                      </p:tavLst>
                                    </p:anim>
                                    <p:anim calcmode="lin" valueType="num">
                                      <p:cBhvr>
                                        <p:cTn id="66" dur="2000" fill="hold"/>
                                        <p:tgtEl>
                                          <p:spTgt spid="5">
                                            <p:txEl>
                                              <p:pRg st="10" end="10"/>
                                            </p:txEl>
                                          </p:spTgt>
                                        </p:tgtEl>
                                        <p:attrNameLst>
                                          <p:attrName>ppt_h</p:attrName>
                                        </p:attrNameLst>
                                      </p:cBhvr>
                                      <p:tavLst>
                                        <p:tav tm="0">
                                          <p:val>
                                            <p:strVal val="#ppt_h"/>
                                          </p:val>
                                        </p:tav>
                                        <p:tav tm="100000">
                                          <p:val>
                                            <p:strVal val="#ppt_h"/>
                                          </p:val>
                                        </p:tav>
                                      </p:tavLst>
                                    </p:anim>
                                  </p:childTnLst>
                                </p:cTn>
                              </p:par>
                              <p:par>
                                <p:cTn id="67" presetID="45" presetClass="entr" presetSubtype="0" fill="hold" grpId="0" nodeType="withEffect">
                                  <p:stCondLst>
                                    <p:cond delay="0"/>
                                  </p:stCondLst>
                                  <p:childTnLst>
                                    <p:set>
                                      <p:cBhvr>
                                        <p:cTn id="68" dur="1" fill="hold">
                                          <p:stCondLst>
                                            <p:cond delay="0"/>
                                          </p:stCondLst>
                                        </p:cTn>
                                        <p:tgtEl>
                                          <p:spTgt spid="5">
                                            <p:txEl>
                                              <p:pRg st="11" end="11"/>
                                            </p:txEl>
                                          </p:spTgt>
                                        </p:tgtEl>
                                        <p:attrNameLst>
                                          <p:attrName>style.visibility</p:attrName>
                                        </p:attrNameLst>
                                      </p:cBhvr>
                                      <p:to>
                                        <p:strVal val="visible"/>
                                      </p:to>
                                    </p:set>
                                    <p:animEffect transition="in" filter="fade">
                                      <p:cBhvr>
                                        <p:cTn id="69" dur="2000"/>
                                        <p:tgtEl>
                                          <p:spTgt spid="5">
                                            <p:txEl>
                                              <p:pRg st="11" end="11"/>
                                            </p:txEl>
                                          </p:spTgt>
                                        </p:tgtEl>
                                      </p:cBhvr>
                                    </p:animEffect>
                                    <p:anim calcmode="lin" valueType="num">
                                      <p:cBhvr>
                                        <p:cTn id="70" dur="2000" fill="hold"/>
                                        <p:tgtEl>
                                          <p:spTgt spid="5">
                                            <p:txEl>
                                              <p:pRg st="11" end="11"/>
                                            </p:txEl>
                                          </p:spTgt>
                                        </p:tgtEl>
                                        <p:attrNameLst>
                                          <p:attrName>ppt_w</p:attrName>
                                        </p:attrNameLst>
                                      </p:cBhvr>
                                      <p:tavLst>
                                        <p:tav tm="0" fmla="#ppt_w*sin(2.5*pi*$)">
                                          <p:val>
                                            <p:fltVal val="0"/>
                                          </p:val>
                                        </p:tav>
                                        <p:tav tm="100000">
                                          <p:val>
                                            <p:fltVal val="1"/>
                                          </p:val>
                                        </p:tav>
                                      </p:tavLst>
                                    </p:anim>
                                    <p:anim calcmode="lin" valueType="num">
                                      <p:cBhvr>
                                        <p:cTn id="71" dur="2000" fill="hold"/>
                                        <p:tgtEl>
                                          <p:spTgt spid="5">
                                            <p:txEl>
                                              <p:pRg st="11" end="11"/>
                                            </p:txEl>
                                          </p:spTgt>
                                        </p:tgtEl>
                                        <p:attrNameLst>
                                          <p:attrName>ppt_h</p:attrName>
                                        </p:attrNameLst>
                                      </p:cBhvr>
                                      <p:tavLst>
                                        <p:tav tm="0">
                                          <p:val>
                                            <p:strVal val="#ppt_h"/>
                                          </p:val>
                                        </p:tav>
                                        <p:tav tm="100000">
                                          <p:val>
                                            <p:strVal val="#ppt_h"/>
                                          </p:val>
                                        </p:tav>
                                      </p:tavLst>
                                    </p:anim>
                                  </p:childTnLst>
                                </p:cTn>
                              </p:par>
                              <p:par>
                                <p:cTn id="72" presetID="45" presetClass="entr" presetSubtype="0" fill="hold" grpId="0" nodeType="withEffect">
                                  <p:stCondLst>
                                    <p:cond delay="0"/>
                                  </p:stCondLst>
                                  <p:childTnLst>
                                    <p:set>
                                      <p:cBhvr>
                                        <p:cTn id="73" dur="1" fill="hold">
                                          <p:stCondLst>
                                            <p:cond delay="0"/>
                                          </p:stCondLst>
                                        </p:cTn>
                                        <p:tgtEl>
                                          <p:spTgt spid="5">
                                            <p:txEl>
                                              <p:pRg st="12" end="12"/>
                                            </p:txEl>
                                          </p:spTgt>
                                        </p:tgtEl>
                                        <p:attrNameLst>
                                          <p:attrName>style.visibility</p:attrName>
                                        </p:attrNameLst>
                                      </p:cBhvr>
                                      <p:to>
                                        <p:strVal val="visible"/>
                                      </p:to>
                                    </p:set>
                                    <p:animEffect transition="in" filter="fade">
                                      <p:cBhvr>
                                        <p:cTn id="74" dur="2000"/>
                                        <p:tgtEl>
                                          <p:spTgt spid="5">
                                            <p:txEl>
                                              <p:pRg st="12" end="12"/>
                                            </p:txEl>
                                          </p:spTgt>
                                        </p:tgtEl>
                                      </p:cBhvr>
                                    </p:animEffect>
                                    <p:anim calcmode="lin" valueType="num">
                                      <p:cBhvr>
                                        <p:cTn id="75" dur="2000" fill="hold"/>
                                        <p:tgtEl>
                                          <p:spTgt spid="5">
                                            <p:txEl>
                                              <p:pRg st="12" end="12"/>
                                            </p:txEl>
                                          </p:spTgt>
                                        </p:tgtEl>
                                        <p:attrNameLst>
                                          <p:attrName>ppt_w</p:attrName>
                                        </p:attrNameLst>
                                      </p:cBhvr>
                                      <p:tavLst>
                                        <p:tav tm="0" fmla="#ppt_w*sin(2.5*pi*$)">
                                          <p:val>
                                            <p:fltVal val="0"/>
                                          </p:val>
                                        </p:tav>
                                        <p:tav tm="100000">
                                          <p:val>
                                            <p:fltVal val="1"/>
                                          </p:val>
                                        </p:tav>
                                      </p:tavLst>
                                    </p:anim>
                                    <p:anim calcmode="lin" valueType="num">
                                      <p:cBhvr>
                                        <p:cTn id="76" dur="2000" fill="hold"/>
                                        <p:tgtEl>
                                          <p:spTgt spid="5">
                                            <p:txEl>
                                              <p:pRg st="12" end="1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338447" y="0"/>
            <a:ext cx="11656175" cy="7053943"/>
          </a:xfrm>
          <a:effectLst>
            <a:outerShdw blurRad="50800" dist="38100" dir="2700000" algn="tl" rotWithShape="0">
              <a:prstClr val="black">
                <a:alpha val="40000"/>
              </a:prstClr>
            </a:outerShdw>
          </a:effectLst>
        </p:spPr>
        <p:txBody>
          <a:bodyPr/>
          <a:lstStyle/>
          <a:p>
            <a:r>
              <a:rPr lang="fr-FR" dirty="0" smtClean="0">
                <a:effectLst/>
              </a:rPr>
              <a:t>Raisons </a:t>
            </a:r>
            <a:r>
              <a:rPr lang="fr-FR" dirty="0">
                <a:effectLst/>
              </a:rPr>
              <a:t>du choix de chaque technologie </a:t>
            </a:r>
            <a:r>
              <a:rPr lang="fr-FR" dirty="0" smtClean="0">
                <a:effectLst/>
              </a:rPr>
              <a:t>1/4:</a:t>
            </a:r>
            <a:endParaRPr lang="fr-FR" dirty="0" smtClean="0">
              <a:effectLst/>
            </a:endParaRPr>
          </a:p>
          <a:p>
            <a:endParaRPr lang="fr-FR" dirty="0">
              <a:effectLst/>
            </a:endParaRPr>
          </a:p>
          <a:p>
            <a:pPr lvl="1"/>
            <a:r>
              <a:rPr lang="fr-FR" dirty="0"/>
              <a:t>Python et Django : Choisis pour le développement de l'application en raison de leur robustesse, de leur communauté active et de leur facilité d'utilisation pour la création d'applications web.</a:t>
            </a:r>
          </a:p>
          <a:p>
            <a:pPr lvl="1"/>
            <a:r>
              <a:rPr lang="fr-FR" dirty="0"/>
              <a:t>PostgreSQL : Sélectionné comme système de gestion de base de données en raison de ses performances élevées, de sa fiabilité et de sa compatibilité avec AWS</a:t>
            </a:r>
            <a:r>
              <a:rPr lang="fr-FR" dirty="0" smtClean="0"/>
              <a:t>.</a:t>
            </a:r>
          </a:p>
          <a:p>
            <a:pPr lvl="1"/>
            <a:r>
              <a:rPr lang="fr-FR" dirty="0" smtClean="0"/>
              <a:t>Une </a:t>
            </a:r>
            <a:r>
              <a:rPr lang="fr-FR" dirty="0" err="1" smtClean="0"/>
              <a:t>crontask</a:t>
            </a:r>
            <a:r>
              <a:rPr lang="fr-FR" dirty="0" smtClean="0"/>
              <a:t>, pour effectuer une sauvegarde de la base de données sur un S3 AWS</a:t>
            </a:r>
            <a:endParaRPr lang="fr-FR" dirty="0"/>
          </a:p>
        </p:txBody>
      </p:sp>
      <p:sp>
        <p:nvSpPr>
          <p:cNvPr id="4" name="Titre 3"/>
          <p:cNvSpPr>
            <a:spLocks noGrp="1"/>
          </p:cNvSpPr>
          <p:nvPr>
            <p:ph type="title"/>
          </p:nvPr>
        </p:nvSpPr>
        <p:spPr>
          <a:xfrm>
            <a:off x="1552302" y="309867"/>
            <a:ext cx="9624059" cy="652403"/>
          </a:xfrm>
          <a:effectLst>
            <a:outerShdw blurRad="50800" dist="38100" dir="5400000" algn="t" rotWithShape="0">
              <a:prstClr val="black">
                <a:alpha val="40000"/>
              </a:prstClr>
            </a:outerShdw>
          </a:effectLst>
        </p:spPr>
        <p:txBody>
          <a:bodyPr/>
          <a:lstStyle/>
          <a:p>
            <a:r>
              <a:rPr lang="fr-FR" b="1" dirty="0">
                <a:solidFill>
                  <a:schemeClr val="tx1"/>
                </a:solidFill>
                <a:effectLst/>
              </a:rPr>
              <a:t>Technologies </a:t>
            </a:r>
            <a:r>
              <a:rPr lang="fr-FR" b="1" dirty="0" smtClean="0">
                <a:solidFill>
                  <a:schemeClr val="tx1"/>
                </a:solidFill>
                <a:effectLst/>
              </a:rPr>
              <a:t>Utilisées </a:t>
            </a:r>
            <a:r>
              <a:rPr lang="fr-FR" b="1" dirty="0" smtClean="0">
                <a:solidFill>
                  <a:schemeClr val="tx1"/>
                </a:solidFill>
                <a:effectLst/>
              </a:rPr>
              <a:t>2/5</a:t>
            </a:r>
            <a:endParaRPr lang="fr-FR" dirty="0">
              <a:solidFill>
                <a:schemeClr val="tx1"/>
              </a:solidFill>
            </a:endParaRPr>
          </a:p>
        </p:txBody>
      </p:sp>
    </p:spTree>
    <p:extLst>
      <p:ext uri="{BB962C8B-B14F-4D97-AF65-F5344CB8AC3E}">
        <p14:creationId xmlns:p14="http://schemas.microsoft.com/office/powerpoint/2010/main" val="344486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2000"/>
                                        <p:tgtEl>
                                          <p:spTgt spid="5">
                                            <p:txEl>
                                              <p:pRg st="0" end="0"/>
                                            </p:txEl>
                                          </p:spTgt>
                                        </p:tgtEl>
                                      </p:cBhvr>
                                    </p:animEffect>
                                    <p:anim calcmode="lin" valueType="num">
                                      <p:cBhvr>
                                        <p:cTn id="15"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5">
                                            <p:txEl>
                                              <p:pRg st="0" end="0"/>
                                            </p:txEl>
                                          </p:spTgt>
                                        </p:tgtEl>
                                        <p:attrNameLst>
                                          <p:attrName>ppt_h</p:attrName>
                                        </p:attrNameLst>
                                      </p:cBhvr>
                                      <p:tavLst>
                                        <p:tav tm="0">
                                          <p:val>
                                            <p:strVal val="#ppt_h"/>
                                          </p:val>
                                        </p:tav>
                                        <p:tav tm="100000">
                                          <p:val>
                                            <p:strVal val="#ppt_h"/>
                                          </p:val>
                                        </p:tav>
                                      </p:tavLst>
                                    </p:anim>
                                  </p:childTnLst>
                                </p:cTn>
                              </p:par>
                              <p:par>
                                <p:cTn id="17" presetID="45"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2000"/>
                                        <p:tgtEl>
                                          <p:spTgt spid="5">
                                            <p:txEl>
                                              <p:pRg st="2" end="2"/>
                                            </p:txEl>
                                          </p:spTgt>
                                        </p:tgtEl>
                                      </p:cBhvr>
                                    </p:animEffect>
                                    <p:anim calcmode="lin" valueType="num">
                                      <p:cBhvr>
                                        <p:cTn id="20" dur="2000" fill="hold"/>
                                        <p:tgtEl>
                                          <p:spTgt spid="5">
                                            <p:txEl>
                                              <p:pRg st="2" end="2"/>
                                            </p:txEl>
                                          </p:spTgt>
                                        </p:tgtEl>
                                        <p:attrNameLst>
                                          <p:attrName>ppt_w</p:attrName>
                                        </p:attrNameLst>
                                      </p:cBhvr>
                                      <p:tavLst>
                                        <p:tav tm="0" fmla="#ppt_w*sin(2.5*pi*$)">
                                          <p:val>
                                            <p:fltVal val="0"/>
                                          </p:val>
                                        </p:tav>
                                        <p:tav tm="100000">
                                          <p:val>
                                            <p:fltVal val="1"/>
                                          </p:val>
                                        </p:tav>
                                      </p:tavLst>
                                    </p:anim>
                                    <p:anim calcmode="lin" valueType="num">
                                      <p:cBhvr>
                                        <p:cTn id="21" dur="2000" fill="hold"/>
                                        <p:tgtEl>
                                          <p:spTgt spid="5">
                                            <p:txEl>
                                              <p:pRg st="2" end="2"/>
                                            </p:txEl>
                                          </p:spTgt>
                                        </p:tgtEl>
                                        <p:attrNameLst>
                                          <p:attrName>ppt_h</p:attrName>
                                        </p:attrNameLst>
                                      </p:cBhvr>
                                      <p:tavLst>
                                        <p:tav tm="0">
                                          <p:val>
                                            <p:strVal val="#ppt_h"/>
                                          </p:val>
                                        </p:tav>
                                        <p:tav tm="100000">
                                          <p:val>
                                            <p:strVal val="#ppt_h"/>
                                          </p:val>
                                        </p:tav>
                                      </p:tavLst>
                                    </p:anim>
                                  </p:childTnLst>
                                </p:cTn>
                              </p:par>
                              <p:par>
                                <p:cTn id="22" presetID="45" presetClass="entr" presetSubtype="0" fill="hold" grpId="0"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2000"/>
                                        <p:tgtEl>
                                          <p:spTgt spid="5">
                                            <p:txEl>
                                              <p:pRg st="3" end="3"/>
                                            </p:txEl>
                                          </p:spTgt>
                                        </p:tgtEl>
                                      </p:cBhvr>
                                    </p:animEffect>
                                    <p:anim calcmode="lin" valueType="num">
                                      <p:cBhvr>
                                        <p:cTn id="25" dur="2000" fill="hold"/>
                                        <p:tgtEl>
                                          <p:spTgt spid="5">
                                            <p:txEl>
                                              <p:pRg st="3" end="3"/>
                                            </p:txEl>
                                          </p:spTgt>
                                        </p:tgtEl>
                                        <p:attrNameLst>
                                          <p:attrName>ppt_w</p:attrName>
                                        </p:attrNameLst>
                                      </p:cBhvr>
                                      <p:tavLst>
                                        <p:tav tm="0" fmla="#ppt_w*sin(2.5*pi*$)">
                                          <p:val>
                                            <p:fltVal val="0"/>
                                          </p:val>
                                        </p:tav>
                                        <p:tav tm="100000">
                                          <p:val>
                                            <p:fltVal val="1"/>
                                          </p:val>
                                        </p:tav>
                                      </p:tavLst>
                                    </p:anim>
                                    <p:anim calcmode="lin" valueType="num">
                                      <p:cBhvr>
                                        <p:cTn id="26" dur="2000" fill="hold"/>
                                        <p:tgtEl>
                                          <p:spTgt spid="5">
                                            <p:txEl>
                                              <p:pRg st="3" end="3"/>
                                            </p:txEl>
                                          </p:spTgt>
                                        </p:tgtEl>
                                        <p:attrNameLst>
                                          <p:attrName>ppt_h</p:attrName>
                                        </p:attrNameLst>
                                      </p:cBhvr>
                                      <p:tavLst>
                                        <p:tav tm="0">
                                          <p:val>
                                            <p:strVal val="#ppt_h"/>
                                          </p:val>
                                        </p:tav>
                                        <p:tav tm="100000">
                                          <p:val>
                                            <p:strVal val="#ppt_h"/>
                                          </p:val>
                                        </p:tav>
                                      </p:tavLst>
                                    </p:anim>
                                  </p:childTnLst>
                                </p:cTn>
                              </p:par>
                              <p:par>
                                <p:cTn id="27" presetID="45" presetClass="entr" presetSubtype="0" fill="hold" grpId="0"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2000"/>
                                        <p:tgtEl>
                                          <p:spTgt spid="5">
                                            <p:txEl>
                                              <p:pRg st="4" end="4"/>
                                            </p:txEl>
                                          </p:spTgt>
                                        </p:tgtEl>
                                      </p:cBhvr>
                                    </p:animEffect>
                                    <p:anim calcmode="lin" valueType="num">
                                      <p:cBhvr>
                                        <p:cTn id="30" dur="2000" fill="hold"/>
                                        <p:tgtEl>
                                          <p:spTgt spid="5">
                                            <p:txEl>
                                              <p:pRg st="4" end="4"/>
                                            </p:txEl>
                                          </p:spTgt>
                                        </p:tgtEl>
                                        <p:attrNameLst>
                                          <p:attrName>ppt_w</p:attrName>
                                        </p:attrNameLst>
                                      </p:cBhvr>
                                      <p:tavLst>
                                        <p:tav tm="0" fmla="#ppt_w*sin(2.5*pi*$)">
                                          <p:val>
                                            <p:fltVal val="0"/>
                                          </p:val>
                                        </p:tav>
                                        <p:tav tm="100000">
                                          <p:val>
                                            <p:fltVal val="1"/>
                                          </p:val>
                                        </p:tav>
                                      </p:tavLst>
                                    </p:anim>
                                    <p:anim calcmode="lin" valueType="num">
                                      <p:cBhvr>
                                        <p:cTn id="31" dur="2000" fill="hold"/>
                                        <p:tgtEl>
                                          <p:spTgt spid="5">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338447" y="0"/>
            <a:ext cx="11656175" cy="7053943"/>
          </a:xfrm>
          <a:effectLst>
            <a:outerShdw blurRad="50800" dist="38100" dir="2700000" algn="tl" rotWithShape="0">
              <a:prstClr val="black">
                <a:alpha val="40000"/>
              </a:prstClr>
            </a:outerShdw>
          </a:effectLst>
        </p:spPr>
        <p:txBody>
          <a:bodyPr/>
          <a:lstStyle/>
          <a:p>
            <a:r>
              <a:rPr lang="fr-FR" dirty="0" smtClean="0">
                <a:effectLst/>
              </a:rPr>
              <a:t>Raisons </a:t>
            </a:r>
            <a:r>
              <a:rPr lang="fr-FR" dirty="0">
                <a:effectLst/>
              </a:rPr>
              <a:t>du choix de chaque </a:t>
            </a:r>
            <a:r>
              <a:rPr lang="fr-FR" dirty="0" smtClean="0">
                <a:effectLst/>
              </a:rPr>
              <a:t>technologie </a:t>
            </a:r>
            <a:r>
              <a:rPr lang="fr-FR" dirty="0" smtClean="0">
                <a:effectLst/>
              </a:rPr>
              <a:t>2/4:</a:t>
            </a:r>
          </a:p>
          <a:p>
            <a:endParaRPr lang="fr-FR" dirty="0">
              <a:effectLst/>
            </a:endParaRPr>
          </a:p>
          <a:p>
            <a:pPr lvl="1"/>
            <a:r>
              <a:rPr lang="fr-FR" dirty="0" smtClean="0"/>
              <a:t>AWS </a:t>
            </a:r>
            <a:r>
              <a:rPr lang="fr-FR" dirty="0"/>
              <a:t>et Amazon EKS : Utilisés pour héberger l'infrastructure cloud et orchestrer les conteneurs en raison de leur évolutivité, de leur sécurité et de leur intégration étroite avec d'autres services AWS</a:t>
            </a:r>
            <a:r>
              <a:rPr lang="fr-FR" dirty="0" smtClean="0"/>
              <a:t>.</a:t>
            </a:r>
          </a:p>
          <a:p>
            <a:pPr lvl="1"/>
            <a:r>
              <a:rPr lang="fr-FR" dirty="0" smtClean="0"/>
              <a:t>AWS S3 afin de stocker les sauvegardes de la base de données.</a:t>
            </a:r>
          </a:p>
          <a:p>
            <a:pPr lvl="1"/>
            <a:r>
              <a:rPr lang="fr-FR" dirty="0" smtClean="0"/>
              <a:t>AWS IAM pour le gestion des droits au sein des utilisateurs.</a:t>
            </a:r>
          </a:p>
          <a:p>
            <a:pPr lvl="1"/>
            <a:r>
              <a:rPr lang="fr-FR" dirty="0" smtClean="0"/>
              <a:t>Docker </a:t>
            </a:r>
            <a:r>
              <a:rPr lang="fr-FR" dirty="0"/>
              <a:t>: Choisi pour la gestion des conteneurs en raison de sa portabilité et de sa facilité de déploiement sur différentes plateformes</a:t>
            </a:r>
            <a:r>
              <a:rPr lang="fr-FR" dirty="0" smtClean="0"/>
              <a:t>.</a:t>
            </a:r>
            <a:endParaRPr lang="fr-FR" dirty="0"/>
          </a:p>
        </p:txBody>
      </p:sp>
      <p:sp>
        <p:nvSpPr>
          <p:cNvPr id="4" name="Titre 3"/>
          <p:cNvSpPr>
            <a:spLocks noGrp="1"/>
          </p:cNvSpPr>
          <p:nvPr>
            <p:ph type="title"/>
          </p:nvPr>
        </p:nvSpPr>
        <p:spPr>
          <a:xfrm>
            <a:off x="1354504" y="155857"/>
            <a:ext cx="9624059" cy="652403"/>
          </a:xfrm>
          <a:effectLst>
            <a:outerShdw blurRad="50800" dist="38100" dir="5400000" algn="t" rotWithShape="0">
              <a:prstClr val="black">
                <a:alpha val="40000"/>
              </a:prstClr>
            </a:outerShdw>
          </a:effectLst>
        </p:spPr>
        <p:txBody>
          <a:bodyPr/>
          <a:lstStyle/>
          <a:p>
            <a:r>
              <a:rPr lang="fr-FR" b="1" dirty="0">
                <a:solidFill>
                  <a:schemeClr val="tx1"/>
                </a:solidFill>
                <a:effectLst/>
              </a:rPr>
              <a:t>Technologies </a:t>
            </a:r>
            <a:r>
              <a:rPr lang="fr-FR" b="1" dirty="0" smtClean="0">
                <a:solidFill>
                  <a:schemeClr val="tx1"/>
                </a:solidFill>
                <a:effectLst/>
              </a:rPr>
              <a:t>Utilisées </a:t>
            </a:r>
            <a:r>
              <a:rPr lang="fr-FR" b="1" dirty="0" smtClean="0">
                <a:solidFill>
                  <a:schemeClr val="tx1"/>
                </a:solidFill>
                <a:effectLst/>
              </a:rPr>
              <a:t>3/5</a:t>
            </a:r>
            <a:endParaRPr lang="fr-FR" dirty="0">
              <a:solidFill>
                <a:schemeClr val="tx1"/>
              </a:solidFill>
            </a:endParaRPr>
          </a:p>
        </p:txBody>
      </p:sp>
    </p:spTree>
    <p:extLst>
      <p:ext uri="{BB962C8B-B14F-4D97-AF65-F5344CB8AC3E}">
        <p14:creationId xmlns:p14="http://schemas.microsoft.com/office/powerpoint/2010/main" val="40148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2000"/>
                                        <p:tgtEl>
                                          <p:spTgt spid="5">
                                            <p:txEl>
                                              <p:pRg st="0" end="0"/>
                                            </p:txEl>
                                          </p:spTgt>
                                        </p:tgtEl>
                                      </p:cBhvr>
                                    </p:animEffect>
                                    <p:anim calcmode="lin" valueType="num">
                                      <p:cBhvr>
                                        <p:cTn id="15"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5">
                                            <p:txEl>
                                              <p:pRg st="0" end="0"/>
                                            </p:txEl>
                                          </p:spTgt>
                                        </p:tgtEl>
                                        <p:attrNameLst>
                                          <p:attrName>ppt_h</p:attrName>
                                        </p:attrNameLst>
                                      </p:cBhvr>
                                      <p:tavLst>
                                        <p:tav tm="0">
                                          <p:val>
                                            <p:strVal val="#ppt_h"/>
                                          </p:val>
                                        </p:tav>
                                        <p:tav tm="100000">
                                          <p:val>
                                            <p:strVal val="#ppt_h"/>
                                          </p:val>
                                        </p:tav>
                                      </p:tavLst>
                                    </p:anim>
                                  </p:childTnLst>
                                </p:cTn>
                              </p:par>
                              <p:par>
                                <p:cTn id="17" presetID="45"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2000"/>
                                        <p:tgtEl>
                                          <p:spTgt spid="5">
                                            <p:txEl>
                                              <p:pRg st="2" end="2"/>
                                            </p:txEl>
                                          </p:spTgt>
                                        </p:tgtEl>
                                      </p:cBhvr>
                                    </p:animEffect>
                                    <p:anim calcmode="lin" valueType="num">
                                      <p:cBhvr>
                                        <p:cTn id="20" dur="2000" fill="hold"/>
                                        <p:tgtEl>
                                          <p:spTgt spid="5">
                                            <p:txEl>
                                              <p:pRg st="2" end="2"/>
                                            </p:txEl>
                                          </p:spTgt>
                                        </p:tgtEl>
                                        <p:attrNameLst>
                                          <p:attrName>ppt_w</p:attrName>
                                        </p:attrNameLst>
                                      </p:cBhvr>
                                      <p:tavLst>
                                        <p:tav tm="0" fmla="#ppt_w*sin(2.5*pi*$)">
                                          <p:val>
                                            <p:fltVal val="0"/>
                                          </p:val>
                                        </p:tav>
                                        <p:tav tm="100000">
                                          <p:val>
                                            <p:fltVal val="1"/>
                                          </p:val>
                                        </p:tav>
                                      </p:tavLst>
                                    </p:anim>
                                    <p:anim calcmode="lin" valueType="num">
                                      <p:cBhvr>
                                        <p:cTn id="21" dur="2000" fill="hold"/>
                                        <p:tgtEl>
                                          <p:spTgt spid="5">
                                            <p:txEl>
                                              <p:pRg st="2" end="2"/>
                                            </p:txEl>
                                          </p:spTgt>
                                        </p:tgtEl>
                                        <p:attrNameLst>
                                          <p:attrName>ppt_h</p:attrName>
                                        </p:attrNameLst>
                                      </p:cBhvr>
                                      <p:tavLst>
                                        <p:tav tm="0">
                                          <p:val>
                                            <p:strVal val="#ppt_h"/>
                                          </p:val>
                                        </p:tav>
                                        <p:tav tm="100000">
                                          <p:val>
                                            <p:strVal val="#ppt_h"/>
                                          </p:val>
                                        </p:tav>
                                      </p:tavLst>
                                    </p:anim>
                                  </p:childTnLst>
                                </p:cTn>
                              </p:par>
                              <p:par>
                                <p:cTn id="22" presetID="45" presetClass="entr" presetSubtype="0" fill="hold" grpId="0"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2000"/>
                                        <p:tgtEl>
                                          <p:spTgt spid="5">
                                            <p:txEl>
                                              <p:pRg st="3" end="3"/>
                                            </p:txEl>
                                          </p:spTgt>
                                        </p:tgtEl>
                                      </p:cBhvr>
                                    </p:animEffect>
                                    <p:anim calcmode="lin" valueType="num">
                                      <p:cBhvr>
                                        <p:cTn id="25" dur="2000" fill="hold"/>
                                        <p:tgtEl>
                                          <p:spTgt spid="5">
                                            <p:txEl>
                                              <p:pRg st="3" end="3"/>
                                            </p:txEl>
                                          </p:spTgt>
                                        </p:tgtEl>
                                        <p:attrNameLst>
                                          <p:attrName>ppt_w</p:attrName>
                                        </p:attrNameLst>
                                      </p:cBhvr>
                                      <p:tavLst>
                                        <p:tav tm="0" fmla="#ppt_w*sin(2.5*pi*$)">
                                          <p:val>
                                            <p:fltVal val="0"/>
                                          </p:val>
                                        </p:tav>
                                        <p:tav tm="100000">
                                          <p:val>
                                            <p:fltVal val="1"/>
                                          </p:val>
                                        </p:tav>
                                      </p:tavLst>
                                    </p:anim>
                                    <p:anim calcmode="lin" valueType="num">
                                      <p:cBhvr>
                                        <p:cTn id="26" dur="2000" fill="hold"/>
                                        <p:tgtEl>
                                          <p:spTgt spid="5">
                                            <p:txEl>
                                              <p:pRg st="3" end="3"/>
                                            </p:txEl>
                                          </p:spTgt>
                                        </p:tgtEl>
                                        <p:attrNameLst>
                                          <p:attrName>ppt_h</p:attrName>
                                        </p:attrNameLst>
                                      </p:cBhvr>
                                      <p:tavLst>
                                        <p:tav tm="0">
                                          <p:val>
                                            <p:strVal val="#ppt_h"/>
                                          </p:val>
                                        </p:tav>
                                        <p:tav tm="100000">
                                          <p:val>
                                            <p:strVal val="#ppt_h"/>
                                          </p:val>
                                        </p:tav>
                                      </p:tavLst>
                                    </p:anim>
                                  </p:childTnLst>
                                </p:cTn>
                              </p:par>
                              <p:par>
                                <p:cTn id="27" presetID="45" presetClass="entr" presetSubtype="0" fill="hold" grpId="0"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2000"/>
                                        <p:tgtEl>
                                          <p:spTgt spid="5">
                                            <p:txEl>
                                              <p:pRg st="4" end="4"/>
                                            </p:txEl>
                                          </p:spTgt>
                                        </p:tgtEl>
                                      </p:cBhvr>
                                    </p:animEffect>
                                    <p:anim calcmode="lin" valueType="num">
                                      <p:cBhvr>
                                        <p:cTn id="30" dur="2000" fill="hold"/>
                                        <p:tgtEl>
                                          <p:spTgt spid="5">
                                            <p:txEl>
                                              <p:pRg st="4" end="4"/>
                                            </p:txEl>
                                          </p:spTgt>
                                        </p:tgtEl>
                                        <p:attrNameLst>
                                          <p:attrName>ppt_w</p:attrName>
                                        </p:attrNameLst>
                                      </p:cBhvr>
                                      <p:tavLst>
                                        <p:tav tm="0" fmla="#ppt_w*sin(2.5*pi*$)">
                                          <p:val>
                                            <p:fltVal val="0"/>
                                          </p:val>
                                        </p:tav>
                                        <p:tav tm="100000">
                                          <p:val>
                                            <p:fltVal val="1"/>
                                          </p:val>
                                        </p:tav>
                                      </p:tavLst>
                                    </p:anim>
                                    <p:anim calcmode="lin" valueType="num">
                                      <p:cBhvr>
                                        <p:cTn id="31" dur="2000" fill="hold"/>
                                        <p:tgtEl>
                                          <p:spTgt spid="5">
                                            <p:txEl>
                                              <p:pRg st="4" end="4"/>
                                            </p:txEl>
                                          </p:spTgt>
                                        </p:tgtEl>
                                        <p:attrNameLst>
                                          <p:attrName>ppt_h</p:attrName>
                                        </p:attrNameLst>
                                      </p:cBhvr>
                                      <p:tavLst>
                                        <p:tav tm="0">
                                          <p:val>
                                            <p:strVal val="#ppt_h"/>
                                          </p:val>
                                        </p:tav>
                                        <p:tav tm="100000">
                                          <p:val>
                                            <p:strVal val="#ppt_h"/>
                                          </p:val>
                                        </p:tav>
                                      </p:tavLst>
                                    </p:anim>
                                  </p:childTnLst>
                                </p:cTn>
                              </p:par>
                              <p:par>
                                <p:cTn id="32" presetID="45" presetClass="entr" presetSubtype="0" fill="hold" grpId="0" nodeType="with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fade">
                                      <p:cBhvr>
                                        <p:cTn id="34" dur="2000"/>
                                        <p:tgtEl>
                                          <p:spTgt spid="5">
                                            <p:txEl>
                                              <p:pRg st="5" end="5"/>
                                            </p:txEl>
                                          </p:spTgt>
                                        </p:tgtEl>
                                      </p:cBhvr>
                                    </p:animEffect>
                                    <p:anim calcmode="lin" valueType="num">
                                      <p:cBhvr>
                                        <p:cTn id="35" dur="2000" fill="hold"/>
                                        <p:tgtEl>
                                          <p:spTgt spid="5">
                                            <p:txEl>
                                              <p:pRg st="5" end="5"/>
                                            </p:txEl>
                                          </p:spTgt>
                                        </p:tgtEl>
                                        <p:attrNameLst>
                                          <p:attrName>ppt_w</p:attrName>
                                        </p:attrNameLst>
                                      </p:cBhvr>
                                      <p:tavLst>
                                        <p:tav tm="0" fmla="#ppt_w*sin(2.5*pi*$)">
                                          <p:val>
                                            <p:fltVal val="0"/>
                                          </p:val>
                                        </p:tav>
                                        <p:tav tm="100000">
                                          <p:val>
                                            <p:fltVal val="1"/>
                                          </p:val>
                                        </p:tav>
                                      </p:tavLst>
                                    </p:anim>
                                    <p:anim calcmode="lin" valueType="num">
                                      <p:cBhvr>
                                        <p:cTn id="36" dur="2000" fill="hold"/>
                                        <p:tgtEl>
                                          <p:spTgt spid="5">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338447" y="0"/>
            <a:ext cx="11656175" cy="7053943"/>
          </a:xfrm>
          <a:effectLst>
            <a:outerShdw blurRad="50800" dist="38100" dir="2700000" algn="tl" rotWithShape="0">
              <a:prstClr val="black">
                <a:alpha val="40000"/>
              </a:prstClr>
            </a:outerShdw>
          </a:effectLst>
        </p:spPr>
        <p:txBody>
          <a:bodyPr/>
          <a:lstStyle/>
          <a:p>
            <a:r>
              <a:rPr lang="fr-FR" dirty="0" smtClean="0">
                <a:effectLst/>
              </a:rPr>
              <a:t>Raisons </a:t>
            </a:r>
            <a:r>
              <a:rPr lang="fr-FR" dirty="0">
                <a:effectLst/>
              </a:rPr>
              <a:t>du choix de chaque </a:t>
            </a:r>
            <a:r>
              <a:rPr lang="fr-FR" dirty="0" smtClean="0">
                <a:effectLst/>
              </a:rPr>
              <a:t>technologie </a:t>
            </a:r>
            <a:r>
              <a:rPr lang="fr-FR" dirty="0" smtClean="0">
                <a:effectLst/>
              </a:rPr>
              <a:t>3/4:</a:t>
            </a:r>
          </a:p>
          <a:p>
            <a:endParaRPr lang="fr-FR" dirty="0">
              <a:effectLst/>
            </a:endParaRPr>
          </a:p>
          <a:p>
            <a:pPr lvl="1"/>
            <a:r>
              <a:rPr lang="fr-FR" dirty="0" err="1" smtClean="0"/>
              <a:t>GitHub</a:t>
            </a:r>
            <a:r>
              <a:rPr lang="fr-FR" dirty="0" smtClean="0"/>
              <a:t> </a:t>
            </a:r>
            <a:r>
              <a:rPr lang="fr-FR" dirty="0"/>
              <a:t>: Sélectionné comme plateforme de gestion de code source pour sa facilité d'utilisation, ses fonctionnalités de collaboration et d'intégration continue.</a:t>
            </a:r>
          </a:p>
          <a:p>
            <a:pPr lvl="1"/>
            <a:r>
              <a:rPr lang="fr-FR" dirty="0" err="1"/>
              <a:t>Terraform</a:t>
            </a:r>
            <a:r>
              <a:rPr lang="fr-FR" dirty="0"/>
              <a:t> : Utilisé pour la configuration et le déploiement de l'infrastructure AWS en raison de sa gestion d'infrastructure en tant que code et de sa compatibilité avec AWS.</a:t>
            </a:r>
          </a:p>
          <a:p>
            <a:pPr lvl="1"/>
            <a:r>
              <a:rPr lang="fr-FR" dirty="0" err="1"/>
              <a:t>ArgoCD</a:t>
            </a:r>
            <a:r>
              <a:rPr lang="fr-FR" dirty="0"/>
              <a:t> (pour le déploiement </a:t>
            </a:r>
            <a:r>
              <a:rPr lang="fr-FR" dirty="0" err="1"/>
              <a:t>GitOps</a:t>
            </a:r>
            <a:r>
              <a:rPr lang="fr-FR" dirty="0"/>
              <a:t>) : Intégré pour mettre en œuvre </a:t>
            </a:r>
            <a:r>
              <a:rPr lang="fr-FR" dirty="0" err="1"/>
              <a:t>GitOps</a:t>
            </a:r>
            <a:r>
              <a:rPr lang="fr-FR" dirty="0"/>
              <a:t>, permettant le déploiement automatisé et la gestion de l'infrastructure à partir de dépôts Git, améliorant ainsi la fiabilité et la cohérence des déploiements.</a:t>
            </a:r>
          </a:p>
        </p:txBody>
      </p:sp>
      <p:sp>
        <p:nvSpPr>
          <p:cNvPr id="4" name="Titre 3"/>
          <p:cNvSpPr>
            <a:spLocks noGrp="1"/>
          </p:cNvSpPr>
          <p:nvPr>
            <p:ph type="title"/>
          </p:nvPr>
        </p:nvSpPr>
        <p:spPr>
          <a:xfrm>
            <a:off x="1354504" y="155857"/>
            <a:ext cx="9624059" cy="652403"/>
          </a:xfrm>
          <a:effectLst>
            <a:outerShdw blurRad="50800" dist="38100" dir="5400000" algn="t" rotWithShape="0">
              <a:prstClr val="black">
                <a:alpha val="40000"/>
              </a:prstClr>
            </a:outerShdw>
          </a:effectLst>
        </p:spPr>
        <p:txBody>
          <a:bodyPr/>
          <a:lstStyle/>
          <a:p>
            <a:r>
              <a:rPr lang="fr-FR" b="1" dirty="0">
                <a:solidFill>
                  <a:schemeClr val="tx1"/>
                </a:solidFill>
                <a:effectLst/>
              </a:rPr>
              <a:t>Technologies </a:t>
            </a:r>
            <a:r>
              <a:rPr lang="fr-FR" b="1" dirty="0" smtClean="0">
                <a:solidFill>
                  <a:schemeClr val="tx1"/>
                </a:solidFill>
                <a:effectLst/>
              </a:rPr>
              <a:t>Utilisées </a:t>
            </a:r>
            <a:r>
              <a:rPr lang="fr-FR" b="1" dirty="0" smtClean="0">
                <a:solidFill>
                  <a:schemeClr val="tx1"/>
                </a:solidFill>
                <a:effectLst/>
              </a:rPr>
              <a:t>4</a:t>
            </a:r>
            <a:r>
              <a:rPr lang="fr-FR" b="1" dirty="0" smtClean="0">
                <a:solidFill>
                  <a:schemeClr val="tx1"/>
                </a:solidFill>
                <a:effectLst/>
              </a:rPr>
              <a:t>/5</a:t>
            </a:r>
            <a:endParaRPr lang="fr-FR" dirty="0">
              <a:solidFill>
                <a:schemeClr val="tx1"/>
              </a:solidFill>
            </a:endParaRPr>
          </a:p>
        </p:txBody>
      </p:sp>
    </p:spTree>
    <p:extLst>
      <p:ext uri="{BB962C8B-B14F-4D97-AF65-F5344CB8AC3E}">
        <p14:creationId xmlns:p14="http://schemas.microsoft.com/office/powerpoint/2010/main" val="382549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2000"/>
                                        <p:tgtEl>
                                          <p:spTgt spid="5">
                                            <p:txEl>
                                              <p:pRg st="0" end="0"/>
                                            </p:txEl>
                                          </p:spTgt>
                                        </p:tgtEl>
                                      </p:cBhvr>
                                    </p:animEffect>
                                    <p:anim calcmode="lin" valueType="num">
                                      <p:cBhvr>
                                        <p:cTn id="15"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5">
                                            <p:txEl>
                                              <p:pRg st="0" end="0"/>
                                            </p:txEl>
                                          </p:spTgt>
                                        </p:tgtEl>
                                        <p:attrNameLst>
                                          <p:attrName>ppt_h</p:attrName>
                                        </p:attrNameLst>
                                      </p:cBhvr>
                                      <p:tavLst>
                                        <p:tav tm="0">
                                          <p:val>
                                            <p:strVal val="#ppt_h"/>
                                          </p:val>
                                        </p:tav>
                                        <p:tav tm="100000">
                                          <p:val>
                                            <p:strVal val="#ppt_h"/>
                                          </p:val>
                                        </p:tav>
                                      </p:tavLst>
                                    </p:anim>
                                  </p:childTnLst>
                                </p:cTn>
                              </p:par>
                              <p:par>
                                <p:cTn id="17" presetID="45"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2000"/>
                                        <p:tgtEl>
                                          <p:spTgt spid="5">
                                            <p:txEl>
                                              <p:pRg st="2" end="2"/>
                                            </p:txEl>
                                          </p:spTgt>
                                        </p:tgtEl>
                                      </p:cBhvr>
                                    </p:animEffect>
                                    <p:anim calcmode="lin" valueType="num">
                                      <p:cBhvr>
                                        <p:cTn id="20" dur="2000" fill="hold"/>
                                        <p:tgtEl>
                                          <p:spTgt spid="5">
                                            <p:txEl>
                                              <p:pRg st="2" end="2"/>
                                            </p:txEl>
                                          </p:spTgt>
                                        </p:tgtEl>
                                        <p:attrNameLst>
                                          <p:attrName>ppt_w</p:attrName>
                                        </p:attrNameLst>
                                      </p:cBhvr>
                                      <p:tavLst>
                                        <p:tav tm="0" fmla="#ppt_w*sin(2.5*pi*$)">
                                          <p:val>
                                            <p:fltVal val="0"/>
                                          </p:val>
                                        </p:tav>
                                        <p:tav tm="100000">
                                          <p:val>
                                            <p:fltVal val="1"/>
                                          </p:val>
                                        </p:tav>
                                      </p:tavLst>
                                    </p:anim>
                                    <p:anim calcmode="lin" valueType="num">
                                      <p:cBhvr>
                                        <p:cTn id="21" dur="2000" fill="hold"/>
                                        <p:tgtEl>
                                          <p:spTgt spid="5">
                                            <p:txEl>
                                              <p:pRg st="2" end="2"/>
                                            </p:txEl>
                                          </p:spTgt>
                                        </p:tgtEl>
                                        <p:attrNameLst>
                                          <p:attrName>ppt_h</p:attrName>
                                        </p:attrNameLst>
                                      </p:cBhvr>
                                      <p:tavLst>
                                        <p:tav tm="0">
                                          <p:val>
                                            <p:strVal val="#ppt_h"/>
                                          </p:val>
                                        </p:tav>
                                        <p:tav tm="100000">
                                          <p:val>
                                            <p:strVal val="#ppt_h"/>
                                          </p:val>
                                        </p:tav>
                                      </p:tavLst>
                                    </p:anim>
                                  </p:childTnLst>
                                </p:cTn>
                              </p:par>
                              <p:par>
                                <p:cTn id="22" presetID="45" presetClass="entr" presetSubtype="0" fill="hold" grpId="0"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2000"/>
                                        <p:tgtEl>
                                          <p:spTgt spid="5">
                                            <p:txEl>
                                              <p:pRg st="3" end="3"/>
                                            </p:txEl>
                                          </p:spTgt>
                                        </p:tgtEl>
                                      </p:cBhvr>
                                    </p:animEffect>
                                    <p:anim calcmode="lin" valueType="num">
                                      <p:cBhvr>
                                        <p:cTn id="25" dur="2000" fill="hold"/>
                                        <p:tgtEl>
                                          <p:spTgt spid="5">
                                            <p:txEl>
                                              <p:pRg st="3" end="3"/>
                                            </p:txEl>
                                          </p:spTgt>
                                        </p:tgtEl>
                                        <p:attrNameLst>
                                          <p:attrName>ppt_w</p:attrName>
                                        </p:attrNameLst>
                                      </p:cBhvr>
                                      <p:tavLst>
                                        <p:tav tm="0" fmla="#ppt_w*sin(2.5*pi*$)">
                                          <p:val>
                                            <p:fltVal val="0"/>
                                          </p:val>
                                        </p:tav>
                                        <p:tav tm="100000">
                                          <p:val>
                                            <p:fltVal val="1"/>
                                          </p:val>
                                        </p:tav>
                                      </p:tavLst>
                                    </p:anim>
                                    <p:anim calcmode="lin" valueType="num">
                                      <p:cBhvr>
                                        <p:cTn id="26" dur="2000" fill="hold"/>
                                        <p:tgtEl>
                                          <p:spTgt spid="5">
                                            <p:txEl>
                                              <p:pRg st="3" end="3"/>
                                            </p:txEl>
                                          </p:spTgt>
                                        </p:tgtEl>
                                        <p:attrNameLst>
                                          <p:attrName>ppt_h</p:attrName>
                                        </p:attrNameLst>
                                      </p:cBhvr>
                                      <p:tavLst>
                                        <p:tav tm="0">
                                          <p:val>
                                            <p:strVal val="#ppt_h"/>
                                          </p:val>
                                        </p:tav>
                                        <p:tav tm="100000">
                                          <p:val>
                                            <p:strVal val="#ppt_h"/>
                                          </p:val>
                                        </p:tav>
                                      </p:tavLst>
                                    </p:anim>
                                  </p:childTnLst>
                                </p:cTn>
                              </p:par>
                              <p:par>
                                <p:cTn id="27" presetID="45" presetClass="entr" presetSubtype="0" fill="hold" grpId="0"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2000"/>
                                        <p:tgtEl>
                                          <p:spTgt spid="5">
                                            <p:txEl>
                                              <p:pRg st="4" end="4"/>
                                            </p:txEl>
                                          </p:spTgt>
                                        </p:tgtEl>
                                      </p:cBhvr>
                                    </p:animEffect>
                                    <p:anim calcmode="lin" valueType="num">
                                      <p:cBhvr>
                                        <p:cTn id="30" dur="2000" fill="hold"/>
                                        <p:tgtEl>
                                          <p:spTgt spid="5">
                                            <p:txEl>
                                              <p:pRg st="4" end="4"/>
                                            </p:txEl>
                                          </p:spTgt>
                                        </p:tgtEl>
                                        <p:attrNameLst>
                                          <p:attrName>ppt_w</p:attrName>
                                        </p:attrNameLst>
                                      </p:cBhvr>
                                      <p:tavLst>
                                        <p:tav tm="0" fmla="#ppt_w*sin(2.5*pi*$)">
                                          <p:val>
                                            <p:fltVal val="0"/>
                                          </p:val>
                                        </p:tav>
                                        <p:tav tm="100000">
                                          <p:val>
                                            <p:fltVal val="1"/>
                                          </p:val>
                                        </p:tav>
                                      </p:tavLst>
                                    </p:anim>
                                    <p:anim calcmode="lin" valueType="num">
                                      <p:cBhvr>
                                        <p:cTn id="31" dur="2000" fill="hold"/>
                                        <p:tgtEl>
                                          <p:spTgt spid="5">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338447" y="0"/>
            <a:ext cx="11656175" cy="7053943"/>
          </a:xfrm>
          <a:effectLst>
            <a:outerShdw blurRad="50800" dist="38100" dir="2700000" algn="tl" rotWithShape="0">
              <a:prstClr val="black">
                <a:alpha val="40000"/>
              </a:prstClr>
            </a:outerShdw>
          </a:effectLst>
        </p:spPr>
        <p:txBody>
          <a:bodyPr/>
          <a:lstStyle/>
          <a:p>
            <a:r>
              <a:rPr lang="fr-FR" dirty="0" smtClean="0">
                <a:effectLst/>
              </a:rPr>
              <a:t>Raisons </a:t>
            </a:r>
            <a:r>
              <a:rPr lang="fr-FR" dirty="0">
                <a:effectLst/>
              </a:rPr>
              <a:t>du choix de chaque </a:t>
            </a:r>
            <a:r>
              <a:rPr lang="fr-FR" dirty="0" smtClean="0">
                <a:effectLst/>
              </a:rPr>
              <a:t>technologie </a:t>
            </a:r>
            <a:r>
              <a:rPr lang="fr-FR" dirty="0" smtClean="0">
                <a:effectLst/>
              </a:rPr>
              <a:t>4</a:t>
            </a:r>
            <a:r>
              <a:rPr lang="fr-FR" dirty="0" smtClean="0">
                <a:effectLst/>
              </a:rPr>
              <a:t>/4:</a:t>
            </a:r>
          </a:p>
          <a:p>
            <a:endParaRPr lang="fr-FR" dirty="0">
              <a:effectLst/>
            </a:endParaRPr>
          </a:p>
          <a:p>
            <a:pPr lvl="1"/>
            <a:r>
              <a:rPr lang="fr-FR" dirty="0" smtClean="0"/>
              <a:t>J’</a:t>
            </a:r>
            <a:r>
              <a:rPr lang="fr-FR" dirty="0" err="1" smtClean="0"/>
              <a:t>outilise</a:t>
            </a:r>
            <a:r>
              <a:rPr lang="fr-FR" dirty="0" smtClean="0"/>
              <a:t> </a:t>
            </a:r>
            <a:r>
              <a:rPr lang="fr-FR" b="1" dirty="0" err="1" smtClean="0"/>
              <a:t>Grafana</a:t>
            </a:r>
            <a:r>
              <a:rPr lang="fr-FR" dirty="0" smtClean="0"/>
              <a:t> </a:t>
            </a:r>
            <a:r>
              <a:rPr lang="fr-FR" dirty="0"/>
              <a:t>pour sa capacité à créer des tableaux de bord interactifs et personnalisables, ce qui nous permet de visualiser facilement les métriques clés de notre application et de notre infrastructure en temps réel</a:t>
            </a:r>
            <a:r>
              <a:rPr lang="fr-FR" dirty="0" smtClean="0"/>
              <a:t>.</a:t>
            </a:r>
            <a:endParaRPr lang="fr-FR" dirty="0"/>
          </a:p>
          <a:p>
            <a:pPr lvl="1"/>
            <a:r>
              <a:rPr lang="fr-FR" b="1" dirty="0" err="1" smtClean="0"/>
              <a:t>Prometheus</a:t>
            </a:r>
            <a:r>
              <a:rPr lang="fr-FR" dirty="0" smtClean="0"/>
              <a:t> </a:t>
            </a:r>
            <a:r>
              <a:rPr lang="fr-FR" dirty="0"/>
              <a:t>est un choix idéal pour notre système de surveillance en raison de sa </a:t>
            </a:r>
            <a:r>
              <a:rPr lang="fr-FR" dirty="0" err="1"/>
              <a:t>scalabilité</a:t>
            </a:r>
            <a:r>
              <a:rPr lang="fr-FR" dirty="0"/>
              <a:t>, de son modèle de données flexible et de ses fonctionnalités avancées de </a:t>
            </a:r>
            <a:r>
              <a:rPr lang="fr-FR" dirty="0" err="1"/>
              <a:t>requêtage</a:t>
            </a:r>
            <a:r>
              <a:rPr lang="fr-FR" dirty="0"/>
              <a:t> et d'</a:t>
            </a:r>
            <a:r>
              <a:rPr lang="fr-FR" dirty="0" err="1"/>
              <a:t>alerting</a:t>
            </a:r>
            <a:r>
              <a:rPr lang="fr-FR" dirty="0"/>
              <a:t>, qui nous permettent de collecter, stocker et analyser efficacement les métriques de notre environnement</a:t>
            </a:r>
            <a:r>
              <a:rPr lang="fr-FR" dirty="0" smtClean="0"/>
              <a:t>.</a:t>
            </a:r>
            <a:endParaRPr lang="fr-FR" dirty="0"/>
          </a:p>
          <a:p>
            <a:pPr lvl="1"/>
            <a:r>
              <a:rPr lang="fr-FR" dirty="0" smtClean="0"/>
              <a:t>L'intégration </a:t>
            </a:r>
            <a:r>
              <a:rPr lang="fr-FR" dirty="0"/>
              <a:t>de </a:t>
            </a:r>
            <a:r>
              <a:rPr lang="fr-FR" b="1" dirty="0"/>
              <a:t>Jaeger</a:t>
            </a:r>
            <a:r>
              <a:rPr lang="fr-FR" dirty="0"/>
              <a:t> dans notre infrastructure nous permet de suivre et de diagnostiquer les transactions distribuées complexes au sein de notre architecture </a:t>
            </a:r>
            <a:r>
              <a:rPr lang="fr-FR" dirty="0" err="1"/>
              <a:t>microservices</a:t>
            </a:r>
            <a:r>
              <a:rPr lang="fr-FR" dirty="0"/>
              <a:t>. Avec Jaeger, nous pouvons identifier rapidement les goulots d'étranglement, les erreurs de communication entre services et les améliorations de performances potentielles, ce qui est essentiel pour assurer la fiabilité et la robustesse de notre système</a:t>
            </a:r>
            <a:r>
              <a:rPr lang="fr-FR" dirty="0" smtClean="0"/>
              <a:t>.</a:t>
            </a:r>
            <a:endParaRPr lang="fr-FR" dirty="0"/>
          </a:p>
        </p:txBody>
      </p:sp>
      <p:sp>
        <p:nvSpPr>
          <p:cNvPr id="4" name="Titre 3"/>
          <p:cNvSpPr>
            <a:spLocks noGrp="1"/>
          </p:cNvSpPr>
          <p:nvPr>
            <p:ph type="title"/>
          </p:nvPr>
        </p:nvSpPr>
        <p:spPr>
          <a:xfrm>
            <a:off x="1354504" y="155857"/>
            <a:ext cx="9624059" cy="652403"/>
          </a:xfrm>
          <a:effectLst>
            <a:outerShdw blurRad="50800" dist="38100" dir="5400000" algn="t" rotWithShape="0">
              <a:prstClr val="black">
                <a:alpha val="40000"/>
              </a:prstClr>
            </a:outerShdw>
          </a:effectLst>
        </p:spPr>
        <p:txBody>
          <a:bodyPr/>
          <a:lstStyle/>
          <a:p>
            <a:r>
              <a:rPr lang="fr-FR" b="1" dirty="0">
                <a:solidFill>
                  <a:schemeClr val="tx1"/>
                </a:solidFill>
                <a:effectLst/>
              </a:rPr>
              <a:t>Technologies </a:t>
            </a:r>
            <a:r>
              <a:rPr lang="fr-FR" b="1" dirty="0" smtClean="0">
                <a:solidFill>
                  <a:schemeClr val="tx1"/>
                </a:solidFill>
                <a:effectLst/>
              </a:rPr>
              <a:t>Utilisées </a:t>
            </a:r>
            <a:r>
              <a:rPr lang="fr-FR" b="1" dirty="0" smtClean="0">
                <a:solidFill>
                  <a:schemeClr val="tx1"/>
                </a:solidFill>
                <a:effectLst/>
              </a:rPr>
              <a:t>5/5</a:t>
            </a:r>
            <a:endParaRPr lang="fr-FR" dirty="0">
              <a:solidFill>
                <a:schemeClr val="tx1"/>
              </a:solidFill>
            </a:endParaRPr>
          </a:p>
        </p:txBody>
      </p:sp>
    </p:spTree>
    <p:extLst>
      <p:ext uri="{BB962C8B-B14F-4D97-AF65-F5344CB8AC3E}">
        <p14:creationId xmlns:p14="http://schemas.microsoft.com/office/powerpoint/2010/main" val="261421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2000"/>
                                        <p:tgtEl>
                                          <p:spTgt spid="5">
                                            <p:txEl>
                                              <p:pRg st="0" end="0"/>
                                            </p:txEl>
                                          </p:spTgt>
                                        </p:tgtEl>
                                      </p:cBhvr>
                                    </p:animEffect>
                                    <p:anim calcmode="lin" valueType="num">
                                      <p:cBhvr>
                                        <p:cTn id="15"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338445" y="643484"/>
            <a:ext cx="11656175" cy="5147953"/>
          </a:xfrm>
          <a:effectLst>
            <a:outerShdw blurRad="50800" dist="38100" dir="2700000" algn="tl" rotWithShape="0">
              <a:prstClr val="black">
                <a:alpha val="40000"/>
              </a:prstClr>
            </a:outerShdw>
          </a:effectLst>
        </p:spPr>
        <p:txBody>
          <a:bodyPr/>
          <a:lstStyle/>
          <a:p>
            <a:r>
              <a:rPr lang="fr-FR" dirty="0">
                <a:effectLst/>
              </a:rPr>
              <a:t>Architecture de développement :</a:t>
            </a:r>
          </a:p>
          <a:p>
            <a:pPr lvl="1"/>
            <a:r>
              <a:rPr lang="fr-FR" dirty="0"/>
              <a:t>Utilisation de </a:t>
            </a:r>
            <a:r>
              <a:rPr lang="fr-FR" b="1" dirty="0"/>
              <a:t>Docker</a:t>
            </a:r>
            <a:r>
              <a:rPr lang="fr-FR" dirty="0"/>
              <a:t> pour créer un environnement de développement portable et reproductible.</a:t>
            </a:r>
          </a:p>
          <a:p>
            <a:pPr lvl="1"/>
            <a:r>
              <a:rPr lang="fr-FR" dirty="0"/>
              <a:t>Intégration avec </a:t>
            </a:r>
            <a:r>
              <a:rPr lang="fr-FR" b="1" dirty="0" err="1"/>
              <a:t>GitHub</a:t>
            </a:r>
            <a:r>
              <a:rPr lang="fr-FR" b="1" dirty="0"/>
              <a:t> Actions </a:t>
            </a:r>
            <a:r>
              <a:rPr lang="fr-FR" dirty="0"/>
              <a:t>pour automatiser les tests et le déploiement </a:t>
            </a:r>
            <a:r>
              <a:rPr lang="fr-FR" dirty="0" smtClean="0"/>
              <a:t>continu.</a:t>
            </a:r>
          </a:p>
          <a:p>
            <a:r>
              <a:rPr lang="fr-FR" dirty="0" smtClean="0">
                <a:effectLst/>
              </a:rPr>
              <a:t>Flux de travail CI/CD :</a:t>
            </a:r>
          </a:p>
          <a:p>
            <a:pPr lvl="1"/>
            <a:r>
              <a:rPr lang="fr-FR" dirty="0" smtClean="0"/>
              <a:t>Tests </a:t>
            </a:r>
            <a:r>
              <a:rPr lang="fr-FR" dirty="0"/>
              <a:t>automatisés exécutés à chaque push sur le </a:t>
            </a:r>
            <a:r>
              <a:rPr lang="fr-FR" dirty="0" err="1"/>
              <a:t>repository</a:t>
            </a:r>
            <a:r>
              <a:rPr lang="fr-FR" dirty="0"/>
              <a:t> </a:t>
            </a:r>
            <a:r>
              <a:rPr lang="fr-FR" dirty="0" err="1"/>
              <a:t>GitHub</a:t>
            </a:r>
            <a:r>
              <a:rPr lang="fr-FR" dirty="0"/>
              <a:t>.</a:t>
            </a:r>
          </a:p>
          <a:p>
            <a:pPr lvl="1"/>
            <a:r>
              <a:rPr lang="fr-FR" dirty="0"/>
              <a:t>Déploiement continu vers des environnements de développement et de </a:t>
            </a:r>
            <a:r>
              <a:rPr lang="fr-FR" dirty="0" smtClean="0"/>
              <a:t>test</a:t>
            </a:r>
            <a:endParaRPr lang="fr-FR" dirty="0"/>
          </a:p>
        </p:txBody>
      </p:sp>
      <p:sp>
        <p:nvSpPr>
          <p:cNvPr id="4" name="Titre 3"/>
          <p:cNvSpPr>
            <a:spLocks noGrp="1"/>
          </p:cNvSpPr>
          <p:nvPr>
            <p:ph type="title"/>
          </p:nvPr>
        </p:nvSpPr>
        <p:spPr>
          <a:xfrm>
            <a:off x="1181952" y="256797"/>
            <a:ext cx="9969160" cy="652403"/>
          </a:xfrm>
          <a:effectLst>
            <a:outerShdw blurRad="50800" dist="38100" dir="5400000" algn="t" rotWithShape="0">
              <a:prstClr val="black">
                <a:alpha val="40000"/>
              </a:prstClr>
            </a:outerShdw>
          </a:effectLst>
        </p:spPr>
        <p:txBody>
          <a:bodyPr/>
          <a:lstStyle/>
          <a:p>
            <a:r>
              <a:rPr lang="fr-FR" b="1" dirty="0">
                <a:solidFill>
                  <a:schemeClr val="tx1"/>
                </a:solidFill>
                <a:effectLst/>
              </a:rPr>
              <a:t>Infrastructure de </a:t>
            </a:r>
            <a:r>
              <a:rPr lang="fr-FR" b="1" dirty="0" smtClean="0">
                <a:solidFill>
                  <a:schemeClr val="tx1"/>
                </a:solidFill>
                <a:effectLst/>
              </a:rPr>
              <a:t>Développement 1/2</a:t>
            </a:r>
            <a:endParaRPr lang="fr-FR" dirty="0">
              <a:solidFill>
                <a:schemeClr val="tx1"/>
              </a:solidFill>
            </a:endParaRPr>
          </a:p>
        </p:txBody>
      </p:sp>
    </p:spTree>
    <p:extLst>
      <p:ext uri="{BB962C8B-B14F-4D97-AF65-F5344CB8AC3E}">
        <p14:creationId xmlns:p14="http://schemas.microsoft.com/office/powerpoint/2010/main" val="78396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2000"/>
                                        <p:tgtEl>
                                          <p:spTgt spid="5">
                                            <p:txEl>
                                              <p:pRg st="0" end="0"/>
                                            </p:txEl>
                                          </p:spTgt>
                                        </p:tgtEl>
                                      </p:cBhvr>
                                    </p:animEffect>
                                    <p:anim calcmode="lin" valueType="num">
                                      <p:cBhvr>
                                        <p:cTn id="15"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5">
                                            <p:txEl>
                                              <p:pRg st="0" end="0"/>
                                            </p:txEl>
                                          </p:spTgt>
                                        </p:tgtEl>
                                        <p:attrNameLst>
                                          <p:attrName>ppt_h</p:attrName>
                                        </p:attrNameLst>
                                      </p:cBhvr>
                                      <p:tavLst>
                                        <p:tav tm="0">
                                          <p:val>
                                            <p:strVal val="#ppt_h"/>
                                          </p:val>
                                        </p:tav>
                                        <p:tav tm="100000">
                                          <p:val>
                                            <p:strVal val="#ppt_h"/>
                                          </p:val>
                                        </p:tav>
                                      </p:tavLst>
                                    </p:anim>
                                  </p:childTnLst>
                                </p:cTn>
                              </p:par>
                              <p:par>
                                <p:cTn id="17" presetID="45" presetClass="entr" presetSubtype="0" fill="hold" grpId="0"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2000"/>
                                        <p:tgtEl>
                                          <p:spTgt spid="5">
                                            <p:txEl>
                                              <p:pRg st="1" end="1"/>
                                            </p:txEl>
                                          </p:spTgt>
                                        </p:tgtEl>
                                      </p:cBhvr>
                                    </p:animEffect>
                                    <p:anim calcmode="lin" valueType="num">
                                      <p:cBhvr>
                                        <p:cTn id="20" dur="2000" fill="hold"/>
                                        <p:tgtEl>
                                          <p:spTgt spid="5">
                                            <p:txEl>
                                              <p:pRg st="1" end="1"/>
                                            </p:txEl>
                                          </p:spTgt>
                                        </p:tgtEl>
                                        <p:attrNameLst>
                                          <p:attrName>ppt_w</p:attrName>
                                        </p:attrNameLst>
                                      </p:cBhvr>
                                      <p:tavLst>
                                        <p:tav tm="0" fmla="#ppt_w*sin(2.5*pi*$)">
                                          <p:val>
                                            <p:fltVal val="0"/>
                                          </p:val>
                                        </p:tav>
                                        <p:tav tm="100000">
                                          <p:val>
                                            <p:fltVal val="1"/>
                                          </p:val>
                                        </p:tav>
                                      </p:tavLst>
                                    </p:anim>
                                    <p:anim calcmode="lin" valueType="num">
                                      <p:cBhvr>
                                        <p:cTn id="21" dur="2000" fill="hold"/>
                                        <p:tgtEl>
                                          <p:spTgt spid="5">
                                            <p:txEl>
                                              <p:pRg st="1" end="1"/>
                                            </p:txEl>
                                          </p:spTgt>
                                        </p:tgtEl>
                                        <p:attrNameLst>
                                          <p:attrName>ppt_h</p:attrName>
                                        </p:attrNameLst>
                                      </p:cBhvr>
                                      <p:tavLst>
                                        <p:tav tm="0">
                                          <p:val>
                                            <p:strVal val="#ppt_h"/>
                                          </p:val>
                                        </p:tav>
                                        <p:tav tm="100000">
                                          <p:val>
                                            <p:strVal val="#ppt_h"/>
                                          </p:val>
                                        </p:tav>
                                      </p:tavLst>
                                    </p:anim>
                                  </p:childTnLst>
                                </p:cTn>
                              </p:par>
                              <p:par>
                                <p:cTn id="22" presetID="45"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2000"/>
                                        <p:tgtEl>
                                          <p:spTgt spid="5">
                                            <p:txEl>
                                              <p:pRg st="2" end="2"/>
                                            </p:txEl>
                                          </p:spTgt>
                                        </p:tgtEl>
                                      </p:cBhvr>
                                    </p:animEffect>
                                    <p:anim calcmode="lin" valueType="num">
                                      <p:cBhvr>
                                        <p:cTn id="25" dur="2000" fill="hold"/>
                                        <p:tgtEl>
                                          <p:spTgt spid="5">
                                            <p:txEl>
                                              <p:pRg st="2" end="2"/>
                                            </p:txEl>
                                          </p:spTgt>
                                        </p:tgtEl>
                                        <p:attrNameLst>
                                          <p:attrName>ppt_w</p:attrName>
                                        </p:attrNameLst>
                                      </p:cBhvr>
                                      <p:tavLst>
                                        <p:tav tm="0" fmla="#ppt_w*sin(2.5*pi*$)">
                                          <p:val>
                                            <p:fltVal val="0"/>
                                          </p:val>
                                        </p:tav>
                                        <p:tav tm="100000">
                                          <p:val>
                                            <p:fltVal val="1"/>
                                          </p:val>
                                        </p:tav>
                                      </p:tavLst>
                                    </p:anim>
                                    <p:anim calcmode="lin" valueType="num">
                                      <p:cBhvr>
                                        <p:cTn id="26" dur="200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fade">
                                      <p:cBhvr>
                                        <p:cTn id="31" dur="2000"/>
                                        <p:tgtEl>
                                          <p:spTgt spid="5">
                                            <p:txEl>
                                              <p:pRg st="3" end="3"/>
                                            </p:txEl>
                                          </p:spTgt>
                                        </p:tgtEl>
                                      </p:cBhvr>
                                    </p:animEffect>
                                    <p:anim calcmode="lin" valueType="num">
                                      <p:cBhvr>
                                        <p:cTn id="32" dur="2000" fill="hold"/>
                                        <p:tgtEl>
                                          <p:spTgt spid="5">
                                            <p:txEl>
                                              <p:pRg st="3" end="3"/>
                                            </p:txEl>
                                          </p:spTgt>
                                        </p:tgtEl>
                                        <p:attrNameLst>
                                          <p:attrName>ppt_w</p:attrName>
                                        </p:attrNameLst>
                                      </p:cBhvr>
                                      <p:tavLst>
                                        <p:tav tm="0" fmla="#ppt_w*sin(2.5*pi*$)">
                                          <p:val>
                                            <p:fltVal val="0"/>
                                          </p:val>
                                        </p:tav>
                                        <p:tav tm="100000">
                                          <p:val>
                                            <p:fltVal val="1"/>
                                          </p:val>
                                        </p:tav>
                                      </p:tavLst>
                                    </p:anim>
                                    <p:anim calcmode="lin" valueType="num">
                                      <p:cBhvr>
                                        <p:cTn id="33" dur="2000" fill="hold"/>
                                        <p:tgtEl>
                                          <p:spTgt spid="5">
                                            <p:txEl>
                                              <p:pRg st="3" end="3"/>
                                            </p:txEl>
                                          </p:spTgt>
                                        </p:tgtEl>
                                        <p:attrNameLst>
                                          <p:attrName>ppt_h</p:attrName>
                                        </p:attrNameLst>
                                      </p:cBhvr>
                                      <p:tavLst>
                                        <p:tav tm="0">
                                          <p:val>
                                            <p:strVal val="#ppt_h"/>
                                          </p:val>
                                        </p:tav>
                                        <p:tav tm="100000">
                                          <p:val>
                                            <p:strVal val="#ppt_h"/>
                                          </p:val>
                                        </p:tav>
                                      </p:tavLst>
                                    </p:anim>
                                  </p:childTnLst>
                                </p:cTn>
                              </p:par>
                              <p:par>
                                <p:cTn id="34" presetID="45" presetClass="entr" presetSubtype="0" fill="hold" grpId="0" nodeType="with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fade">
                                      <p:cBhvr>
                                        <p:cTn id="36" dur="2000"/>
                                        <p:tgtEl>
                                          <p:spTgt spid="5">
                                            <p:txEl>
                                              <p:pRg st="4" end="4"/>
                                            </p:txEl>
                                          </p:spTgt>
                                        </p:tgtEl>
                                      </p:cBhvr>
                                    </p:animEffect>
                                    <p:anim calcmode="lin" valueType="num">
                                      <p:cBhvr>
                                        <p:cTn id="37" dur="2000" fill="hold"/>
                                        <p:tgtEl>
                                          <p:spTgt spid="5">
                                            <p:txEl>
                                              <p:pRg st="4" end="4"/>
                                            </p:txEl>
                                          </p:spTgt>
                                        </p:tgtEl>
                                        <p:attrNameLst>
                                          <p:attrName>ppt_w</p:attrName>
                                        </p:attrNameLst>
                                      </p:cBhvr>
                                      <p:tavLst>
                                        <p:tav tm="0" fmla="#ppt_w*sin(2.5*pi*$)">
                                          <p:val>
                                            <p:fltVal val="0"/>
                                          </p:val>
                                        </p:tav>
                                        <p:tav tm="100000">
                                          <p:val>
                                            <p:fltVal val="1"/>
                                          </p:val>
                                        </p:tav>
                                      </p:tavLst>
                                    </p:anim>
                                    <p:anim calcmode="lin" valueType="num">
                                      <p:cBhvr>
                                        <p:cTn id="38" dur="2000" fill="hold"/>
                                        <p:tgtEl>
                                          <p:spTgt spid="5">
                                            <p:txEl>
                                              <p:pRg st="4" end="4"/>
                                            </p:txEl>
                                          </p:spTgt>
                                        </p:tgtEl>
                                        <p:attrNameLst>
                                          <p:attrName>ppt_h</p:attrName>
                                        </p:attrNameLst>
                                      </p:cBhvr>
                                      <p:tavLst>
                                        <p:tav tm="0">
                                          <p:val>
                                            <p:strVal val="#ppt_h"/>
                                          </p:val>
                                        </p:tav>
                                        <p:tav tm="100000">
                                          <p:val>
                                            <p:strVal val="#ppt_h"/>
                                          </p:val>
                                        </p:tav>
                                      </p:tavLst>
                                    </p:anim>
                                  </p:childTnLst>
                                </p:cTn>
                              </p:par>
                              <p:par>
                                <p:cTn id="39" presetID="45" presetClass="entr" presetSubtype="0" fill="hold" grpId="0"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fade">
                                      <p:cBhvr>
                                        <p:cTn id="41" dur="2000"/>
                                        <p:tgtEl>
                                          <p:spTgt spid="5">
                                            <p:txEl>
                                              <p:pRg st="5" end="5"/>
                                            </p:txEl>
                                          </p:spTgt>
                                        </p:tgtEl>
                                      </p:cBhvr>
                                    </p:animEffect>
                                    <p:anim calcmode="lin" valueType="num">
                                      <p:cBhvr>
                                        <p:cTn id="42" dur="2000" fill="hold"/>
                                        <p:tgtEl>
                                          <p:spTgt spid="5">
                                            <p:txEl>
                                              <p:pRg st="5" end="5"/>
                                            </p:txEl>
                                          </p:spTgt>
                                        </p:tgtEl>
                                        <p:attrNameLst>
                                          <p:attrName>ppt_w</p:attrName>
                                        </p:attrNameLst>
                                      </p:cBhvr>
                                      <p:tavLst>
                                        <p:tav tm="0" fmla="#ppt_w*sin(2.5*pi*$)">
                                          <p:val>
                                            <p:fltVal val="0"/>
                                          </p:val>
                                        </p:tav>
                                        <p:tav tm="100000">
                                          <p:val>
                                            <p:fltVal val="1"/>
                                          </p:val>
                                        </p:tav>
                                      </p:tavLst>
                                    </p:anim>
                                    <p:anim calcmode="lin" valueType="num">
                                      <p:cBhvr>
                                        <p:cTn id="43" dur="2000" fill="hold"/>
                                        <p:tgtEl>
                                          <p:spTgt spid="5">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theme/theme1.xml><?xml version="1.0" encoding="utf-8"?>
<a:theme xmlns:a="http://schemas.openxmlformats.org/drawingml/2006/main" name="Thème Office">
  <a:themeElements>
    <a:clrScheme name="Custom 4">
      <a:dk1>
        <a:srgbClr val="000000"/>
      </a:dk1>
      <a:lt1>
        <a:srgbClr val="FFFFFF"/>
      </a:lt1>
      <a:dk2>
        <a:srgbClr val="705F57"/>
      </a:dk2>
      <a:lt2>
        <a:srgbClr val="EEE7DF"/>
      </a:lt2>
      <a:accent1>
        <a:srgbClr val="4D8680"/>
      </a:accent1>
      <a:accent2>
        <a:srgbClr val="ABDED7"/>
      </a:accent2>
      <a:accent3>
        <a:srgbClr val="B0988E"/>
      </a:accent3>
      <a:accent4>
        <a:srgbClr val="DBCBBE"/>
      </a:accent4>
      <a:accent5>
        <a:srgbClr val="BD8A77"/>
      </a:accent5>
      <a:accent6>
        <a:srgbClr val="65615D"/>
      </a:accent6>
      <a:hlink>
        <a:srgbClr val="000000"/>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272759" id="{AA74CBCF-0B0D-47EA-B0FF-83CAA3F12BA0}" vid="{93CD5361-6458-41C4-BDD1-B97CBBBE373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Diapositive de titre animée Nuages</Template>
  <TotalTime>0</TotalTime>
  <Words>1271</Words>
  <Application>Microsoft Office PowerPoint</Application>
  <PresentationFormat>Grand écran</PresentationFormat>
  <Paragraphs>117</Paragraphs>
  <Slides>18</Slides>
  <Notes>1</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18</vt:i4>
      </vt:variant>
    </vt:vector>
  </HeadingPairs>
  <TitlesOfParts>
    <vt:vector size="21" baseType="lpstr">
      <vt:lpstr>Arial</vt:lpstr>
      <vt:lpstr>Calibri</vt:lpstr>
      <vt:lpstr>Thème Office</vt:lpstr>
      <vt:lpstr>Présentation de l'Infrastructure DevOps pour l'Application Python Django </vt:lpstr>
      <vt:lpstr>Introduction</vt:lpstr>
      <vt:lpstr>Contexte du Projet</vt:lpstr>
      <vt:lpstr>Technologies Utilisées 1/5</vt:lpstr>
      <vt:lpstr>Technologies Utilisées 2/5</vt:lpstr>
      <vt:lpstr>Technologies Utilisées 3/5</vt:lpstr>
      <vt:lpstr>Technologies Utilisées 4/5</vt:lpstr>
      <vt:lpstr>Technologies Utilisées 5/5</vt:lpstr>
      <vt:lpstr>Infrastructure de Développement 1/2</vt:lpstr>
      <vt:lpstr>Infrastructure de Développement 2/2</vt:lpstr>
      <vt:lpstr>Infrastructure de Production</vt:lpstr>
      <vt:lpstr>Sécurité 1/2</vt:lpstr>
      <vt:lpstr>Sécurité 2/2</vt:lpstr>
      <vt:lpstr>Surveillance et Journalisation</vt:lpstr>
      <vt:lpstr>Sauvegardes et Reprise après Sinistre</vt:lpstr>
      <vt:lpstr>Évolutivité et Performances</vt:lpstr>
      <vt:lpstr>Formation et Support</vt:lpstr>
      <vt:lpstr>La meilleure Diapositive MERCI</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2024-03-08T09:16:50Z</dcterms:created>
  <dcterms:modified xsi:type="dcterms:W3CDTF">2024-03-10T17:01:27Z</dcterms:modified>
  <cp:category/>
</cp:coreProperties>
</file>