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9" r:id="rId9"/>
    <p:sldId id="263" r:id="rId10"/>
    <p:sldId id="264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5D7"/>
    <a:srgbClr val="A46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5001522706789"/>
          <c:y val="2.5158623590973008E-2"/>
          <c:w val="0.87614408087470019"/>
          <c:h val="0.801795969145478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Sheet1!$C$41</c:f>
              <c:strCache>
                <c:ptCount val="1"/>
                <c:pt idx="0">
                  <c:v>20KB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Sheet1!$C$42:$C$49</c:f>
              <c:numCache>
                <c:formatCode>General</c:formatCode>
                <c:ptCount val="8"/>
                <c:pt idx="0">
                  <c:v>1</c:v>
                </c:pt>
                <c:pt idx="1">
                  <c:v>1.4935064935064934</c:v>
                </c:pt>
                <c:pt idx="2">
                  <c:v>2.3310810810810811</c:v>
                </c:pt>
                <c:pt idx="3">
                  <c:v>1.4806866952789699</c:v>
                </c:pt>
                <c:pt idx="4">
                  <c:v>1.1694915254237288</c:v>
                </c:pt>
                <c:pt idx="5">
                  <c:v>0.92991913746630717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Sheet1!$D$41</c:f>
              <c:strCache>
                <c:ptCount val="1"/>
                <c:pt idx="0">
                  <c:v>200KB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Sheet1!$D$42:$D$49</c:f>
              <c:numCache>
                <c:formatCode>General</c:formatCode>
                <c:ptCount val="8"/>
                <c:pt idx="0">
                  <c:v>1</c:v>
                </c:pt>
                <c:pt idx="1">
                  <c:v>1.8908392759188151</c:v>
                </c:pt>
                <c:pt idx="2">
                  <c:v>3.2457627118644066</c:v>
                </c:pt>
                <c:pt idx="3">
                  <c:v>5.4198113207547172</c:v>
                </c:pt>
                <c:pt idx="4">
                  <c:v>4.7154582763337896</c:v>
                </c:pt>
                <c:pt idx="5">
                  <c:v>3.6592356687898087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Sheet1!$E$41</c:f>
              <c:strCache>
                <c:ptCount val="1"/>
                <c:pt idx="0">
                  <c:v>15 MB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Sheet1!$E$42:$E$49</c:f>
              <c:numCache>
                <c:formatCode>General</c:formatCode>
                <c:ptCount val="8"/>
                <c:pt idx="0">
                  <c:v>1</c:v>
                </c:pt>
                <c:pt idx="1">
                  <c:v>1.956015514759585</c:v>
                </c:pt>
                <c:pt idx="2">
                  <c:v>3.932453565568454</c:v>
                </c:pt>
                <c:pt idx="3">
                  <c:v>6.8945513621594614</c:v>
                </c:pt>
                <c:pt idx="4">
                  <c:v>10.319516666043171</c:v>
                </c:pt>
                <c:pt idx="5">
                  <c:v>11.108243063665284</c:v>
                </c:pt>
                <c:pt idx="6">
                  <c:v>9.5062030463850036</c:v>
                </c:pt>
                <c:pt idx="7">
                  <c:v>9.465104309634917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Sheet1!$F$41</c:f>
              <c:strCache>
                <c:ptCount val="1"/>
                <c:pt idx="0">
                  <c:v>150 MB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Sheet1!$F$42:$F$49</c:f>
              <c:numCache>
                <c:formatCode>General</c:formatCode>
                <c:ptCount val="8"/>
                <c:pt idx="0">
                  <c:v>1</c:v>
                </c:pt>
                <c:pt idx="1">
                  <c:v>2.0473743132551809</c:v>
                </c:pt>
                <c:pt idx="2">
                  <c:v>4.1938839355545126</c:v>
                </c:pt>
                <c:pt idx="3">
                  <c:v>7.6548826870328632</c:v>
                </c:pt>
                <c:pt idx="4">
                  <c:v>12.42958376105169</c:v>
                </c:pt>
                <c:pt idx="5">
                  <c:v>15.019246158770807</c:v>
                </c:pt>
                <c:pt idx="6">
                  <c:v>11.421038619231267</c:v>
                </c:pt>
                <c:pt idx="7">
                  <c:v>11.280528623108102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70590416"/>
        <c:axId val="-1570594768"/>
      </c:lineChart>
      <c:catAx>
        <c:axId val="-157059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0594768"/>
        <c:crosses val="autoZero"/>
        <c:auto val="1"/>
        <c:lblAlgn val="ctr"/>
        <c:lblOffset val="100"/>
        <c:noMultiLvlLbl val="0"/>
      </c:catAx>
      <c:valAx>
        <c:axId val="-157059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</a:t>
                </a:r>
                <a:r>
                  <a:rPr lang="en-US" sz="1400" baseline="0"/>
                  <a:t> Up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059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4465237680686853E-2"/>
          <c:y val="0.93689183484705285"/>
          <c:w val="0.88641504577861585"/>
          <c:h val="4.9385279557870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Sheet1!$D$5:$D$12</c:f>
              <c:numCache>
                <c:formatCode>General</c:formatCode>
                <c:ptCount val="8"/>
                <c:pt idx="0">
                  <c:v>3.8403839999999998</c:v>
                </c:pt>
                <c:pt idx="1">
                  <c:v>2.0195449999999999</c:v>
                </c:pt>
                <c:pt idx="2">
                  <c:v>1.1726589999999999</c:v>
                </c:pt>
                <c:pt idx="3">
                  <c:v>0.98020099999999999</c:v>
                </c:pt>
                <c:pt idx="4">
                  <c:v>0.96654700000000005</c:v>
                </c:pt>
                <c:pt idx="5">
                  <c:v>0.92763600000000002</c:v>
                </c:pt>
                <c:pt idx="6">
                  <c:v>1.0604979999999999</c:v>
                </c:pt>
                <c:pt idx="7">
                  <c:v>1.1492640000000001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Sheet1!$E$5:$E$12</c:f>
              <c:numCache>
                <c:formatCode>General</c:formatCode>
                <c:ptCount val="8"/>
                <c:pt idx="0">
                  <c:v>3.002888</c:v>
                </c:pt>
                <c:pt idx="1">
                  <c:v>1.466702</c:v>
                </c:pt>
                <c:pt idx="2">
                  <c:v>0.71601599999999999</c:v>
                </c:pt>
                <c:pt idx="3">
                  <c:v>0.39228400000000002</c:v>
                </c:pt>
                <c:pt idx="4">
                  <c:v>0.241592</c:v>
                </c:pt>
                <c:pt idx="5">
                  <c:v>0.199936</c:v>
                </c:pt>
                <c:pt idx="6">
                  <c:v>0.26292599999999999</c:v>
                </c:pt>
                <c:pt idx="7">
                  <c:v>0.26620100000000002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Sheet1!$F$4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Sheet1!$F$5:$F$12</c:f>
              <c:numCache>
                <c:formatCode>General</c:formatCode>
                <c:ptCount val="8"/>
                <c:pt idx="0">
                  <c:v>2.1856270000000002</c:v>
                </c:pt>
                <c:pt idx="1">
                  <c:v>1.3297140000000001</c:v>
                </c:pt>
                <c:pt idx="2">
                  <c:v>1.0306420000000001</c:v>
                </c:pt>
                <c:pt idx="3">
                  <c:v>1.133659</c:v>
                </c:pt>
                <c:pt idx="4">
                  <c:v>1.7087159999999999</c:v>
                </c:pt>
                <c:pt idx="5">
                  <c:v>2.0032179999999999</c:v>
                </c:pt>
                <c:pt idx="6">
                  <c:v>2.081118</c:v>
                </c:pt>
                <c:pt idx="7">
                  <c:v>1.975781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Sheet1!$G$4</c:f>
              <c:strCache>
                <c:ptCount val="1"/>
                <c:pt idx="0">
                  <c:v>Sequêncial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</c:dPt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Sheet1!$G$5:$G$12</c:f>
              <c:numCache>
                <c:formatCode>General</c:formatCode>
                <c:ptCount val="8"/>
                <c:pt idx="0">
                  <c:v>2.9894639999999999</c:v>
                </c:pt>
                <c:pt idx="1">
                  <c:v>2.9894639999999999</c:v>
                </c:pt>
                <c:pt idx="2">
                  <c:v>2.9894639999999999</c:v>
                </c:pt>
                <c:pt idx="3">
                  <c:v>2.9894639999999999</c:v>
                </c:pt>
                <c:pt idx="4">
                  <c:v>2.9894639999999999</c:v>
                </c:pt>
                <c:pt idx="5">
                  <c:v>2.9894639999999999</c:v>
                </c:pt>
                <c:pt idx="6">
                  <c:v>2.9894639999999999</c:v>
                </c:pt>
                <c:pt idx="7">
                  <c:v>2.9894639999999999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36818320"/>
        <c:axId val="-1636830832"/>
      </c:lineChart>
      <c:catAx>
        <c:axId val="-163681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Threads</a:t>
                </a:r>
                <a:r>
                  <a:rPr lang="en-US" sz="1200" baseline="0"/>
                  <a:t> / 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6830832"/>
        <c:crosses val="autoZero"/>
        <c:auto val="1"/>
        <c:lblAlgn val="ctr"/>
        <c:lblOffset val="100"/>
        <c:noMultiLvlLbl val="0"/>
      </c:catAx>
      <c:valAx>
        <c:axId val="-163683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Tempo</a:t>
                </a:r>
                <a:r>
                  <a:rPr lang="en-US" sz="1200" baseline="0"/>
                  <a:t> (s)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681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651691859302927E-2"/>
          <c:y val="0.90125879812099585"/>
          <c:w val="0.86744664309390973"/>
          <c:h val="6.585345010643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Sheet1!$D$17:$D$24</c:f>
              <c:numCache>
                <c:formatCode>General</c:formatCode>
                <c:ptCount val="8"/>
                <c:pt idx="0">
                  <c:v>0.77842840715928407</c:v>
                </c:pt>
                <c:pt idx="1">
                  <c:v>1.4802660995422237</c:v>
                </c:pt>
                <c:pt idx="2">
                  <c:v>2.5493037617926442</c:v>
                </c:pt>
                <c:pt idx="3">
                  <c:v>3.0498479393512148</c:v>
                </c:pt>
                <c:pt idx="4">
                  <c:v>3.0929318491496014</c:v>
                </c:pt>
                <c:pt idx="5">
                  <c:v>3.2226692366402339</c:v>
                </c:pt>
                <c:pt idx="6">
                  <c:v>2.8189246938702386</c:v>
                </c:pt>
                <c:pt idx="7">
                  <c:v>2.6011986801988054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Sheet1!$E$16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Sheet1!$E$17:$E$24</c:f>
              <c:numCache>
                <c:formatCode>General</c:formatCode>
                <c:ptCount val="8"/>
                <c:pt idx="0">
                  <c:v>0.99552963680297102</c:v>
                </c:pt>
                <c:pt idx="1">
                  <c:v>2.0382218064746622</c:v>
                </c:pt>
                <c:pt idx="2">
                  <c:v>4.1751357511563985</c:v>
                </c:pt>
                <c:pt idx="3">
                  <c:v>7.6206625811911772</c:v>
                </c:pt>
                <c:pt idx="4">
                  <c:v>12.374019007251896</c:v>
                </c:pt>
                <c:pt idx="5">
                  <c:v>14.952104673495517</c:v>
                </c:pt>
                <c:pt idx="6">
                  <c:v>11.369982428516009</c:v>
                </c:pt>
                <c:pt idx="7">
                  <c:v>11.230100563108326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Sheet1!$F$16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Sheet1!$F$17:$F$24</c:f>
              <c:numCache>
                <c:formatCode>General</c:formatCode>
                <c:ptCount val="8"/>
                <c:pt idx="0">
                  <c:v>1.3677832493833575</c:v>
                </c:pt>
                <c:pt idx="1">
                  <c:v>2.2482007409112033</c:v>
                </c:pt>
                <c:pt idx="2">
                  <c:v>2.900584296001909</c:v>
                </c:pt>
                <c:pt idx="3">
                  <c:v>2.637004601912921</c:v>
                </c:pt>
                <c:pt idx="4">
                  <c:v>1.7495382497735141</c:v>
                </c:pt>
                <c:pt idx="5">
                  <c:v>1.4923308396789565</c:v>
                </c:pt>
                <c:pt idx="6">
                  <c:v>1.4364702049571432</c:v>
                </c:pt>
                <c:pt idx="7">
                  <c:v>1.513054331426408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36830288"/>
        <c:axId val="-1636815600"/>
      </c:lineChart>
      <c:catAx>
        <c:axId val="-163683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6815600"/>
        <c:crosses val="autoZero"/>
        <c:auto val="1"/>
        <c:lblAlgn val="ctr"/>
        <c:lblOffset val="100"/>
        <c:noMultiLvlLbl val="0"/>
      </c:catAx>
      <c:valAx>
        <c:axId val="-163681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Speed</a:t>
                </a:r>
                <a:r>
                  <a:rPr lang="en-US" sz="1200" baseline="0"/>
                  <a:t> Up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683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290815868445347E-2"/>
          <c:y val="0.88533905386767586"/>
          <c:w val="0.8704926223369589"/>
          <c:h val="9.31779301198650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que o</a:t>
            </a:r>
            <a:r>
              <a:rPr lang="pt-PT" baseline="0" dirty="0" smtClean="0"/>
              <a:t> OpenMP tem mais overhead com uma thread (visto que nesta versão ele divide as threads na mesma, mas só a master é que as corre todas). Este overhead é inexistente na versão em MPI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Referir também que fizemos vários testes para vários níveis de cache, não pusemos aqui porque não valia a pena.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gráfico do speed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7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recursivo.</a:t>
            </a:r>
          </a:p>
          <a:p>
            <a:pPr marL="171450" indent="-171450">
              <a:buFontTx/>
              <a:buChar char="-"/>
            </a:pPr>
            <a:endParaRPr lang="pt-PT" baseline="0" noProof="0" dirty="0" smtClean="0"/>
          </a:p>
          <a:p>
            <a:pPr marL="0" indent="0">
              <a:buFontTx/>
              <a:buNone/>
            </a:pP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quadrados são iterações (1,</a:t>
            </a:r>
            <a:r>
              <a:rPr lang="pt-PT" baseline="0" noProof="0" dirty="0" smtClean="0"/>
              <a:t> 2 e 3)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array inicial</a:t>
            </a:r>
          </a:p>
          <a:p>
            <a:r>
              <a:rPr lang="pt-PT" baseline="0" noProof="0" dirty="0" smtClean="0"/>
              <a:t>1º troca</a:t>
            </a:r>
          </a:p>
          <a:p>
            <a:r>
              <a:rPr lang="pt-PT" baseline="0" noProof="0" dirty="0" smtClean="0"/>
              <a:t>finalização da 1ª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troca da segunda iteração</a:t>
            </a:r>
          </a:p>
          <a:p>
            <a:r>
              <a:rPr lang="pt-PT" baseline="0" noProof="0" dirty="0" smtClean="0"/>
              <a:t>finalização da 2ª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3ª iteração, e ultima.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</a:t>
            </a:r>
            <a:r>
              <a:rPr lang="pt-PT" baseline="0" dirty="0" smtClean="0"/>
              <a:t>,</a:t>
            </a:r>
          </a:p>
          <a:p>
            <a:r>
              <a:rPr lang="pt-PT" baseline="0" dirty="0" smtClean="0"/>
              <a:t>cores correm paralelamente</a:t>
            </a:r>
          </a:p>
          <a:p>
            <a:r>
              <a:rPr lang="pt-PT" baseline="0" dirty="0" smtClean="0"/>
              <a:t>Primeiras recursões </a:t>
            </a:r>
            <a:r>
              <a:rPr lang="pt-PT" baseline="0" dirty="0" smtClean="0"/>
              <a:t>usam poucas threads e primeiras iterações demoram mais</a:t>
            </a:r>
          </a:p>
          <a:p>
            <a:r>
              <a:rPr lang="pt-PT" baseline="0" dirty="0" smtClean="0"/>
              <a:t>falar em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r>
              <a:rPr lang="pt-PT" dirty="0" smtClean="0"/>
              <a:t>referir </a:t>
            </a:r>
            <a:r>
              <a:rPr lang="pt-PT" dirty="0" err="1" smtClean="0"/>
              <a:t>speedup</a:t>
            </a:r>
            <a:r>
              <a:rPr lang="pt-PT" baseline="0" dirty="0" smtClean="0"/>
              <a:t> máximo de 4 vezes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processo</a:t>
            </a:r>
            <a:endParaRPr lang="pt-PT" dirty="0"/>
          </a:p>
          <a:p>
            <a:r>
              <a:rPr lang="pt-PT" dirty="0" smtClean="0"/>
              <a:t>Permite</a:t>
            </a:r>
            <a:r>
              <a:rPr lang="pt-PT" baseline="0" dirty="0" smtClean="0"/>
              <a:t> que todos os processos trabalhem desde o inicio</a:t>
            </a:r>
          </a:p>
          <a:p>
            <a:r>
              <a:rPr lang="pt-PT" baseline="0" dirty="0" err="1" smtClean="0"/>
              <a:t>Nao</a:t>
            </a:r>
            <a:r>
              <a:rPr lang="pt-PT" baseline="0" dirty="0" smtClean="0"/>
              <a:t> garante </a:t>
            </a:r>
            <a:r>
              <a:rPr lang="pt-PT" baseline="0" dirty="0" err="1" smtClean="0"/>
              <a:t>load</a:t>
            </a:r>
            <a:r>
              <a:rPr lang="pt-PT" baseline="0" dirty="0" smtClean="0"/>
              <a:t> balance</a:t>
            </a:r>
          </a:p>
          <a:p>
            <a:r>
              <a:rPr lang="pt-PT" baseline="0" dirty="0" smtClean="0"/>
              <a:t>Maior gasto de memoria</a:t>
            </a:r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Nodo 662</a:t>
            </a:r>
          </a:p>
          <a:p>
            <a:r>
              <a:rPr lang="pt-PT" smtClean="0"/>
              <a:t>OpenMPI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1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1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2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5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8881" y="3406877"/>
            <a:ext cx="7607699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8881" y="2079521"/>
            <a:ext cx="7607700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OpenMPI</a:t>
              </a: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952502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80646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501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híbrida tem 2 processos MPI e threads OpenMP variadas.</a:t>
            </a:r>
            <a:endParaRPr lang="pt-PT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849839"/>
              </p:ext>
            </p:extLst>
          </p:nvPr>
        </p:nvGraphicFramePr>
        <p:xfrm>
          <a:off x="644013" y="2431025"/>
          <a:ext cx="4792538" cy="386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hibrida tem 2 processos MPI e threads OpenMP variadas.</a:t>
            </a:r>
            <a:endParaRPr lang="pt-PT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295150"/>
              </p:ext>
            </p:extLst>
          </p:nvPr>
        </p:nvGraphicFramePr>
        <p:xfrm>
          <a:off x="703005" y="2490018"/>
          <a:ext cx="4733545" cy="375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2104377"/>
            <a:ext cx="7452852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4921" y="4297884"/>
            <a:ext cx="1787015" cy="431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1346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5986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2</a:t>
            </a:r>
            <a:r>
              <a:rPr lang="en-US" dirty="0"/>
              <a:t>, 1, </a:t>
            </a:r>
            <a:r>
              <a:rPr lang="en-US" u="sng" dirty="0"/>
              <a:t>4</a:t>
            </a:r>
            <a:r>
              <a:rPr lang="en-US" dirty="0"/>
              <a:t>, 5, 3 ]</a:t>
            </a:r>
          </a:p>
          <a:p>
            <a:pPr marL="0" indent="0">
              <a:buNone/>
            </a:pPr>
            <a:r>
              <a:rPr lang="en-US" dirty="0"/>
              <a:t>[ 2, 1,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4, 3,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2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Sublinhado 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" y="2143706"/>
            <a:ext cx="7708490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4920" y="3805085"/>
            <a:ext cx="1787015" cy="442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835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2938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4, 1, 2, 5, 3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rgbClr val="BC35D7"/>
                </a:solidFill>
              </a:rPr>
              <a:t>2</a:t>
            </a:r>
            <a:r>
              <a:rPr lang="en-US" dirty="0">
                <a:solidFill>
                  <a:srgbClr val="BC35D7"/>
                </a:solidFill>
              </a:rPr>
              <a:t>, 1, </a:t>
            </a:r>
            <a:r>
              <a:rPr lang="en-US" u="sng" dirty="0">
                <a:solidFill>
                  <a:srgbClr val="BC35D7"/>
                </a:solidFill>
              </a:rPr>
              <a:t>4</a:t>
            </a:r>
            <a:r>
              <a:rPr lang="en-US" dirty="0">
                <a:solidFill>
                  <a:srgbClr val="BC35D7"/>
                </a:solidFill>
              </a:rPr>
              <a:t>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2, 1, </a:t>
            </a:r>
            <a:r>
              <a:rPr lang="en-US" dirty="0">
                <a:solidFill>
                  <a:srgbClr val="FF0000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1</a:t>
            </a:r>
            <a:r>
              <a:rPr lang="en-US" dirty="0"/>
              <a:t>, </a:t>
            </a:r>
            <a:r>
              <a:rPr lang="en-US" u="sng" dirty="0"/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4, 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5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3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Sublinhado – Elementos Trocados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tx1"/>
                </a:solidFill>
              </a:rPr>
              <a:t>Cores</a:t>
            </a:r>
            <a:r>
              <a:rPr lang="pt-PT" dirty="0"/>
              <a:t> – Threads</a:t>
            </a:r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1" y="2567406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5644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68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2246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3227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32156" y="2487562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1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88910" y="2487562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32156" y="2487562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05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15656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20457" y="2526891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13524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639273"/>
              </p:ext>
            </p:extLst>
          </p:nvPr>
        </p:nvGraphicFramePr>
        <p:xfrm>
          <a:off x="594852" y="690716"/>
          <a:ext cx="7801896" cy="555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881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2045110"/>
            <a:ext cx="7973961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377</TotalTime>
  <Words>615</Words>
  <Application>Microsoft Office PowerPoint</Application>
  <PresentationFormat>On-screen Show (4:3)</PresentationFormat>
  <Paragraphs>140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PowerPoint Presentation</vt:lpstr>
      <vt:lpstr>Híbrido</vt:lpstr>
      <vt:lpstr>PowerPoint Presentation</vt:lpstr>
      <vt:lpstr>Resultados</vt:lpstr>
      <vt:lpstr>Resultados</vt:lpstr>
      <vt:lpstr>Quicksort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Rafael Antunes</cp:lastModifiedBy>
  <cp:revision>35</cp:revision>
  <dcterms:created xsi:type="dcterms:W3CDTF">2016-01-03T14:58:37Z</dcterms:created>
  <dcterms:modified xsi:type="dcterms:W3CDTF">2016-01-05T16:26:08Z</dcterms:modified>
</cp:coreProperties>
</file>