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3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35D7"/>
    <a:srgbClr val="A460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314" autoAdjust="0"/>
  </p:normalViewPr>
  <p:slideViewPr>
    <p:cSldViewPr snapToGrid="0">
      <p:cViewPr varScale="1">
        <p:scale>
          <a:sx n="97" d="100"/>
          <a:sy n="97" d="100"/>
        </p:scale>
        <p:origin x="20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fael\OneDrive\Escola\Universidade%20do%20Minho\MEI\Computa&#231;&#227;o%20Paralela%20e%20Distribu&#237;da\2%20-%20Paradigmas%20de%20Computa&#231;&#227;o%20Paralela\PCP-Trabalho2_3\graphs%20apresenta&#231;&#227;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Sheet1!$D$4</c:f>
              <c:strCache>
                <c:ptCount val="1"/>
                <c:pt idx="0">
                  <c:v>OpenMP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Sheet1!$C$5:$C$12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Sheet1!$D$5:$D$12</c:f>
              <c:numCache>
                <c:formatCode>General</c:formatCode>
                <c:ptCount val="8"/>
                <c:pt idx="0">
                  <c:v>3.8403839999999998</c:v>
                </c:pt>
                <c:pt idx="1">
                  <c:v>2.0195449999999999</c:v>
                </c:pt>
                <c:pt idx="2">
                  <c:v>1.1726589999999999</c:v>
                </c:pt>
                <c:pt idx="3">
                  <c:v>0.98020099999999999</c:v>
                </c:pt>
                <c:pt idx="4">
                  <c:v>0.96654700000000005</c:v>
                </c:pt>
                <c:pt idx="5">
                  <c:v>0.92763600000000002</c:v>
                </c:pt>
                <c:pt idx="6">
                  <c:v>1.0604979999999999</c:v>
                </c:pt>
                <c:pt idx="7">
                  <c:v>1.1492640000000001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Sheet1!$E$4</c:f>
              <c:strCache>
                <c:ptCount val="1"/>
                <c:pt idx="0">
                  <c:v>OpenMPI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Sheet1!$C$5:$C$12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Sheet1!$E$5:$E$12</c:f>
              <c:numCache>
                <c:formatCode>General</c:formatCode>
                <c:ptCount val="8"/>
                <c:pt idx="0">
                  <c:v>3.002888</c:v>
                </c:pt>
                <c:pt idx="1">
                  <c:v>1.466702</c:v>
                </c:pt>
                <c:pt idx="2">
                  <c:v>0.71601599999999999</c:v>
                </c:pt>
                <c:pt idx="3">
                  <c:v>0.39228400000000002</c:v>
                </c:pt>
                <c:pt idx="4">
                  <c:v>0.241592</c:v>
                </c:pt>
                <c:pt idx="5">
                  <c:v>0.199936</c:v>
                </c:pt>
                <c:pt idx="6">
                  <c:v>0.26292599999999999</c:v>
                </c:pt>
                <c:pt idx="7">
                  <c:v>0.26620100000000002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Sheet1!$F$4</c:f>
              <c:strCache>
                <c:ptCount val="1"/>
                <c:pt idx="0">
                  <c:v>Híbrido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Sheet1!$C$5:$C$12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Sheet1!$F$5:$F$12</c:f>
              <c:numCache>
                <c:formatCode>General</c:formatCode>
                <c:ptCount val="8"/>
                <c:pt idx="0">
                  <c:v>2.1856270000000002</c:v>
                </c:pt>
                <c:pt idx="1">
                  <c:v>1.3297140000000001</c:v>
                </c:pt>
                <c:pt idx="2">
                  <c:v>1.0306420000000001</c:v>
                </c:pt>
                <c:pt idx="3">
                  <c:v>1.133659</c:v>
                </c:pt>
                <c:pt idx="4">
                  <c:v>1.7087159999999999</c:v>
                </c:pt>
                <c:pt idx="5">
                  <c:v>2.0032179999999999</c:v>
                </c:pt>
                <c:pt idx="6">
                  <c:v>2.081118</c:v>
                </c:pt>
                <c:pt idx="7">
                  <c:v>1.975781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7034688"/>
        <c:axId val="2077035232"/>
      </c:lineChart>
      <c:catAx>
        <c:axId val="2077034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Threads</a:t>
                </a:r>
                <a:r>
                  <a:rPr lang="en-US" baseline="0"/>
                  <a:t> / Processos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7035232"/>
        <c:crosses val="autoZero"/>
        <c:auto val="1"/>
        <c:lblAlgn val="ctr"/>
        <c:lblOffset val="100"/>
        <c:noMultiLvlLbl val="0"/>
      </c:catAx>
      <c:valAx>
        <c:axId val="2077035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Tempo</a:t>
                </a:r>
                <a:r>
                  <a:rPr lang="en-US" baseline="0"/>
                  <a:t> (s)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7034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1F22B-3B6B-4546-A668-DD15FA2B9ACA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8F7CD-146B-4E0C-BFF5-21C4EECB8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18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63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10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 smtClean="0"/>
              <a:t>Cada</a:t>
            </a:r>
            <a:r>
              <a:rPr lang="pt-PT" baseline="0" noProof="0" dirty="0" smtClean="0"/>
              <a:t> Cor representa 1 processador</a:t>
            </a:r>
          </a:p>
          <a:p>
            <a:r>
              <a:rPr lang="pt-PT" baseline="0" noProof="0" dirty="0" smtClean="0"/>
              <a:t>Na maior parte dos casos a divisão é perto do centro.</a:t>
            </a:r>
          </a:p>
          <a:p>
            <a:r>
              <a:rPr lang="pt-PT" baseline="0" noProof="0" dirty="0" smtClean="0"/>
              <a:t>Explicar:</a:t>
            </a:r>
          </a:p>
          <a:p>
            <a:pPr marL="171450" indent="-171450">
              <a:buFontTx/>
              <a:buChar char="-"/>
            </a:pPr>
            <a:r>
              <a:rPr lang="pt-PT" baseline="0" noProof="0" dirty="0" smtClean="0"/>
              <a:t>Divisão da carga de trabalho</a:t>
            </a:r>
          </a:p>
          <a:p>
            <a:pPr marL="171450" indent="-171450">
              <a:buFontTx/>
              <a:buChar char="-"/>
            </a:pPr>
            <a:r>
              <a:rPr lang="pt-PT" baseline="0" noProof="0" dirty="0" smtClean="0"/>
              <a:t>Ordena em relação ao elemento do meio e divide o tamanho por 2.</a:t>
            </a:r>
          </a:p>
          <a:p>
            <a:pPr marL="171450" indent="-171450">
              <a:buFontTx/>
              <a:buChar char="-"/>
            </a:pPr>
            <a:r>
              <a:rPr lang="pt-PT" baseline="0" noProof="0" dirty="0" smtClean="0"/>
              <a:t>É recursivo.</a:t>
            </a:r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4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 smtClean="0"/>
              <a:t>quadrados são iterações (1,</a:t>
            </a:r>
            <a:r>
              <a:rPr lang="pt-PT" baseline="0" noProof="0" dirty="0" smtClean="0"/>
              <a:t> 2 e 3)</a:t>
            </a:r>
          </a:p>
          <a:p>
            <a:endParaRPr lang="pt-PT" baseline="0" noProof="0" dirty="0" smtClean="0"/>
          </a:p>
          <a:p>
            <a:r>
              <a:rPr lang="pt-PT" baseline="0" noProof="0" dirty="0" smtClean="0"/>
              <a:t>array inicial</a:t>
            </a:r>
          </a:p>
          <a:p>
            <a:r>
              <a:rPr lang="pt-PT" baseline="0" noProof="0" dirty="0" smtClean="0"/>
              <a:t>1º troca</a:t>
            </a:r>
          </a:p>
          <a:p>
            <a:r>
              <a:rPr lang="pt-PT" baseline="0" noProof="0" dirty="0" smtClean="0"/>
              <a:t>finalização da 1ª iteração</a:t>
            </a:r>
          </a:p>
          <a:p>
            <a:endParaRPr lang="pt-PT" baseline="0" noProof="0" dirty="0" smtClean="0"/>
          </a:p>
          <a:p>
            <a:r>
              <a:rPr lang="pt-PT" baseline="0" noProof="0" dirty="0" smtClean="0"/>
              <a:t>troca da segunda iteração</a:t>
            </a:r>
          </a:p>
          <a:p>
            <a:r>
              <a:rPr lang="pt-PT" baseline="0" noProof="0" dirty="0" smtClean="0"/>
              <a:t>finalização da 2ª iteração</a:t>
            </a:r>
          </a:p>
          <a:p>
            <a:endParaRPr lang="pt-PT" baseline="0" noProof="0" dirty="0" smtClean="0"/>
          </a:p>
          <a:p>
            <a:r>
              <a:rPr lang="pt-PT" baseline="0" noProof="0" dirty="0" smtClean="0"/>
              <a:t>3ª iteração, e ultima.</a:t>
            </a:r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55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cada</a:t>
            </a:r>
            <a:r>
              <a:rPr lang="pt-PT" baseline="0" dirty="0" smtClean="0"/>
              <a:t> cor é uma thread, neste exemplo são 4 threads</a:t>
            </a:r>
          </a:p>
          <a:p>
            <a:r>
              <a:rPr lang="pt-PT" baseline="0" dirty="0" smtClean="0"/>
              <a:t>ou seja, neste exemplo, cada cor pode correr paralelamente a outra, mas 2 vermelhas não podem correr paralelamente.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81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89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cada</a:t>
            </a:r>
            <a:r>
              <a:rPr lang="pt-PT" baseline="0" dirty="0" smtClean="0"/>
              <a:t> cor é um processo, neste exemplo são 4 processos.</a:t>
            </a:r>
          </a:p>
          <a:p>
            <a:r>
              <a:rPr lang="pt-PT" baseline="0" dirty="0" smtClean="0"/>
              <a:t>Cada 1 fica com uma parte do array</a:t>
            </a:r>
          </a:p>
          <a:p>
            <a:r>
              <a:rPr lang="pt-PT" baseline="0" dirty="0" smtClean="0"/>
              <a:t>Cada 1 organiza o seu...</a:t>
            </a:r>
          </a:p>
          <a:p>
            <a:r>
              <a:rPr lang="pt-PT" baseline="0" dirty="0" smtClean="0"/>
              <a:t>resultado</a:t>
            </a:r>
          </a:p>
          <a:p>
            <a:r>
              <a:rPr lang="pt-PT" baseline="0" dirty="0" smtClean="0"/>
              <a:t>[1,2,3] [4,5,6] [7,8,9] [10,11,12] </a:t>
            </a:r>
          </a:p>
          <a:p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83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Cada cor é 1 processo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39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3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Referir que o</a:t>
            </a:r>
            <a:r>
              <a:rPr lang="pt-PT" baseline="0" dirty="0" smtClean="0"/>
              <a:t> OpenMP tem mais overhead com uma thread (visto que nesta versão ele divide as threads na mesma, mas só a master é que as corre todas). Este overhead é inexistente na versão em MPI</a:t>
            </a:r>
          </a:p>
          <a:p>
            <a:endParaRPr lang="pt-PT" baseline="0" dirty="0" smtClean="0"/>
          </a:p>
          <a:p>
            <a:r>
              <a:rPr lang="pt-PT" baseline="0" dirty="0" smtClean="0"/>
              <a:t>Referir também que fizemos vários testes para vários níveis de cache, não pusemos aqui porque não valia a pena.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1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70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9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86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110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11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214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728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257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30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72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9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53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09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0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00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0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01C7E4-9496-40B4-BB95-196C3930D3C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3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8399" y="3657597"/>
            <a:ext cx="6815669" cy="1619797"/>
          </a:xfrm>
        </p:spPr>
        <p:txBody>
          <a:bodyPr>
            <a:normAutofit fontScale="92500" lnSpcReduction="10000"/>
          </a:bodyPr>
          <a:lstStyle/>
          <a:p>
            <a:r>
              <a:rPr lang="pt-PT" dirty="0" smtClean="0"/>
              <a:t>Computação Paralela Distribuída</a:t>
            </a:r>
          </a:p>
          <a:p>
            <a:r>
              <a:rPr lang="pt-PT" dirty="0" smtClean="0"/>
              <a:t>Paradigmas da </a:t>
            </a:r>
            <a:r>
              <a:rPr lang="pt-PT" dirty="0"/>
              <a:t>C</a:t>
            </a:r>
            <a:r>
              <a:rPr lang="pt-PT" dirty="0" smtClean="0"/>
              <a:t>omputação Paralela</a:t>
            </a:r>
          </a:p>
          <a:p>
            <a:endParaRPr lang="pt-PT" dirty="0" smtClean="0"/>
          </a:p>
          <a:p>
            <a:r>
              <a:rPr lang="pt-PT" b="1" dirty="0" smtClean="0"/>
              <a:t>Universidade do Minho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523999" y="6008414"/>
            <a:ext cx="12192000" cy="6857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Carlos Antunes	                                                                                         67711</a:t>
            </a:r>
            <a:endParaRPr lang="en-US" dirty="0"/>
          </a:p>
          <a:p>
            <a:r>
              <a:rPr lang="pt-PT" dirty="0"/>
              <a:t>Nuno</a:t>
            </a:r>
            <a:r>
              <a:rPr lang="en-US" dirty="0"/>
              <a:t> Oliveira                	                                                                         67649</a:t>
            </a:r>
            <a:endParaRPr lang="en-US" dirty="0"/>
          </a:p>
        </p:txBody>
      </p:sp>
      <p:pic>
        <p:nvPicPr>
          <p:cNvPr id="1026" name="Picture 2" descr="http://www4.di.uminho.pt/~jmf/IMAGES/um_ee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002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34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Resultados</a:t>
            </a:r>
            <a:endParaRPr lang="pt-PT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436551" y="2568677"/>
            <a:ext cx="2950366" cy="3468329"/>
          </a:xfrm>
        </p:spPr>
        <p:txBody>
          <a:bodyPr>
            <a:normAutofit fontScale="92500"/>
          </a:bodyPr>
          <a:lstStyle/>
          <a:p>
            <a:r>
              <a:rPr lang="pt-PT" dirty="0" smtClean="0"/>
              <a:t>Compilado com –O3</a:t>
            </a:r>
          </a:p>
          <a:p>
            <a:r>
              <a:rPr lang="pt-PT" dirty="0" smtClean="0"/>
              <a:t>Nodo 662 do </a:t>
            </a:r>
            <a:r>
              <a:rPr lang="pt-PT" i="1" dirty="0"/>
              <a:t>S</a:t>
            </a:r>
            <a:r>
              <a:rPr lang="pt-PT" i="1" dirty="0" smtClean="0"/>
              <a:t>earch</a:t>
            </a:r>
          </a:p>
          <a:p>
            <a:r>
              <a:rPr lang="pt-PT" dirty="0" smtClean="0"/>
              <a:t>Array com 152 </a:t>
            </a:r>
            <a:r>
              <a:rPr lang="pt-PT" dirty="0" smtClean="0"/>
              <a:t>MBytes</a:t>
            </a:r>
          </a:p>
          <a:p>
            <a:r>
              <a:rPr lang="pt-PT" dirty="0" smtClean="0"/>
              <a:t>Versão hibrida tem 2 processos MPI e threads OpenMP variadas.</a:t>
            </a:r>
            <a:endParaRPr lang="pt-PT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6082698"/>
              </p:ext>
            </p:extLst>
          </p:nvPr>
        </p:nvGraphicFramePr>
        <p:xfrm>
          <a:off x="727586" y="2568677"/>
          <a:ext cx="4522149" cy="3468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1001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8399" y="3657597"/>
            <a:ext cx="6815669" cy="1619797"/>
          </a:xfrm>
        </p:spPr>
        <p:txBody>
          <a:bodyPr>
            <a:normAutofit fontScale="92500" lnSpcReduction="10000"/>
          </a:bodyPr>
          <a:lstStyle/>
          <a:p>
            <a:r>
              <a:rPr lang="pt-PT" dirty="0" smtClean="0"/>
              <a:t>Computação Paralela Distribuída</a:t>
            </a:r>
          </a:p>
          <a:p>
            <a:r>
              <a:rPr lang="pt-PT" dirty="0" smtClean="0"/>
              <a:t>Paradigmas da </a:t>
            </a:r>
            <a:r>
              <a:rPr lang="pt-PT" dirty="0"/>
              <a:t>C</a:t>
            </a:r>
            <a:r>
              <a:rPr lang="pt-PT" dirty="0" smtClean="0"/>
              <a:t>omputação Paralela</a:t>
            </a:r>
          </a:p>
          <a:p>
            <a:endParaRPr lang="pt-PT" dirty="0" smtClean="0"/>
          </a:p>
          <a:p>
            <a:r>
              <a:rPr lang="pt-PT" b="1" dirty="0" smtClean="0"/>
              <a:t>Universidade do Minho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523999" y="6008414"/>
            <a:ext cx="12192000" cy="6857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Carlos Antunes	                                                                                         67711</a:t>
            </a:r>
            <a:endParaRPr lang="en-US" dirty="0"/>
          </a:p>
          <a:p>
            <a:r>
              <a:rPr lang="pt-PT" dirty="0"/>
              <a:t>Nuno</a:t>
            </a:r>
            <a:r>
              <a:rPr lang="en-US" dirty="0"/>
              <a:t> Oliveira                	                                                                         67649</a:t>
            </a:r>
            <a:endParaRPr lang="en-US" dirty="0"/>
          </a:p>
        </p:txBody>
      </p:sp>
      <p:pic>
        <p:nvPicPr>
          <p:cNvPr id="1026" name="Picture 2" descr="http://www4.di.uminho.pt/~jmf/IMAGES/um_ee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002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14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Algoritmo</a:t>
            </a:r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35" y="2104377"/>
            <a:ext cx="7452852" cy="41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3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74921" y="4297884"/>
            <a:ext cx="1787015" cy="43143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3374921" y="2831690"/>
            <a:ext cx="1787015" cy="1346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ctangle 3"/>
          <p:cNvSpPr/>
          <p:nvPr/>
        </p:nvSpPr>
        <p:spPr>
          <a:xfrm>
            <a:off x="3374921" y="1297859"/>
            <a:ext cx="1787015" cy="1337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ontent Placeholder 2"/>
          <p:cNvSpPr txBox="1">
            <a:spLocks/>
          </p:cNvSpPr>
          <p:nvPr/>
        </p:nvSpPr>
        <p:spPr>
          <a:xfrm>
            <a:off x="3374920" y="1199536"/>
            <a:ext cx="2008240" cy="359860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[ 4, 1, 2, 5, 3 ]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u="sng" dirty="0"/>
              <a:t>2</a:t>
            </a:r>
            <a:r>
              <a:rPr lang="en-US" dirty="0"/>
              <a:t>, </a:t>
            </a:r>
            <a:r>
              <a:rPr lang="en-US" dirty="0"/>
              <a:t>1, </a:t>
            </a:r>
            <a:r>
              <a:rPr lang="en-US" u="sng" dirty="0"/>
              <a:t>4</a:t>
            </a:r>
            <a:r>
              <a:rPr lang="en-US" dirty="0"/>
              <a:t>, </a:t>
            </a:r>
            <a:r>
              <a:rPr lang="en-US" dirty="0"/>
              <a:t>5, </a:t>
            </a:r>
            <a:r>
              <a:rPr lang="en-US" dirty="0"/>
              <a:t>3 ]</a:t>
            </a:r>
          </a:p>
          <a:p>
            <a:pPr marL="0" indent="0">
              <a:buNone/>
            </a:pPr>
            <a:r>
              <a:rPr lang="en-US" dirty="0"/>
              <a:t>[ 2, </a:t>
            </a:r>
            <a:r>
              <a:rPr lang="en-US" dirty="0"/>
              <a:t>1,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5,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3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, 5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1,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2,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4, </a:t>
            </a:r>
            <a:r>
              <a:rPr lang="en-US" u="sng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u="sng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1, 2,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4, 3,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1, 2, 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166782" y="5338917"/>
            <a:ext cx="4424517" cy="64892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dirty="0"/>
              <a:t>Sublinhado – Elementos Trocados</a:t>
            </a:r>
          </a:p>
        </p:txBody>
      </p:sp>
    </p:spTree>
    <p:extLst>
      <p:ext uri="{BB962C8B-B14F-4D97-AF65-F5344CB8AC3E}">
        <p14:creationId xmlns:p14="http://schemas.microsoft.com/office/powerpoint/2010/main" val="288434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4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OpenMP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24" y="2143706"/>
            <a:ext cx="7708490" cy="401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9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74920" y="3805085"/>
            <a:ext cx="1787015" cy="44245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3374921" y="2831690"/>
            <a:ext cx="1787015" cy="8357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Rectangle 5"/>
          <p:cNvSpPr/>
          <p:nvPr/>
        </p:nvSpPr>
        <p:spPr>
          <a:xfrm>
            <a:off x="3374921" y="1297859"/>
            <a:ext cx="1787015" cy="1337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ontent Placeholder 2"/>
          <p:cNvSpPr txBox="1">
            <a:spLocks/>
          </p:cNvSpPr>
          <p:nvPr/>
        </p:nvSpPr>
        <p:spPr>
          <a:xfrm>
            <a:off x="3374920" y="1199536"/>
            <a:ext cx="2008240" cy="329380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[ </a:t>
            </a:r>
            <a:r>
              <a:rPr lang="en-US" dirty="0">
                <a:solidFill>
                  <a:srgbClr val="BC35D7"/>
                </a:solidFill>
              </a:rPr>
              <a:t>4, 1, 2, 5, 3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u="sng" dirty="0">
                <a:solidFill>
                  <a:srgbClr val="BC35D7"/>
                </a:solidFill>
              </a:rPr>
              <a:t>2</a:t>
            </a:r>
            <a:r>
              <a:rPr lang="en-US" dirty="0">
                <a:solidFill>
                  <a:srgbClr val="BC35D7"/>
                </a:solidFill>
              </a:rPr>
              <a:t>, </a:t>
            </a:r>
            <a:r>
              <a:rPr lang="en-US" dirty="0">
                <a:solidFill>
                  <a:srgbClr val="BC35D7"/>
                </a:solidFill>
              </a:rPr>
              <a:t>1, </a:t>
            </a:r>
            <a:r>
              <a:rPr lang="en-US" u="sng" dirty="0">
                <a:solidFill>
                  <a:srgbClr val="BC35D7"/>
                </a:solidFill>
              </a:rPr>
              <a:t>4</a:t>
            </a:r>
            <a:r>
              <a:rPr lang="en-US" dirty="0">
                <a:solidFill>
                  <a:srgbClr val="BC35D7"/>
                </a:solidFill>
              </a:rPr>
              <a:t>, </a:t>
            </a:r>
            <a:r>
              <a:rPr lang="en-US" dirty="0">
                <a:solidFill>
                  <a:srgbClr val="BC35D7"/>
                </a:solidFill>
              </a:rPr>
              <a:t>5, </a:t>
            </a:r>
            <a:r>
              <a:rPr lang="en-US" dirty="0">
                <a:solidFill>
                  <a:srgbClr val="BC35D7"/>
                </a:solidFill>
              </a:rPr>
              <a:t>3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dirty="0">
                <a:solidFill>
                  <a:srgbClr val="BC35D7"/>
                </a:solidFill>
              </a:rPr>
              <a:t>2, </a:t>
            </a:r>
            <a:r>
              <a:rPr lang="en-US" dirty="0">
                <a:solidFill>
                  <a:srgbClr val="BC35D7"/>
                </a:solidFill>
              </a:rPr>
              <a:t>1,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</a:rPr>
              <a:t>, 5, </a:t>
            </a:r>
            <a:r>
              <a:rPr lang="en-US" dirty="0">
                <a:solidFill>
                  <a:srgbClr val="FF0000"/>
                </a:solidFill>
              </a:rPr>
              <a:t>3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u="sng" dirty="0"/>
              <a:t>1</a:t>
            </a:r>
            <a:r>
              <a:rPr lang="en-US" dirty="0"/>
              <a:t>, </a:t>
            </a:r>
            <a:r>
              <a:rPr lang="en-US" u="sng" dirty="0"/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4, </a:t>
            </a:r>
            <a:r>
              <a:rPr lang="en-US" u="sng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u="sng" dirty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[ 1, 2, </a:t>
            </a:r>
            <a:r>
              <a:rPr lang="en-US" dirty="0">
                <a:solidFill>
                  <a:srgbClr val="FF0000"/>
                </a:solidFill>
              </a:rPr>
              <a:t>4, 3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5</a:t>
            </a:r>
            <a:r>
              <a:rPr lang="en-US" dirty="0"/>
              <a:t>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[ 1, 2, </a:t>
            </a:r>
            <a:r>
              <a:rPr lang="en-US" u="sng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u="sng" dirty="0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166783" y="5034117"/>
            <a:ext cx="4424517" cy="1120332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/>
              <a:t>Sublinhado – Elementos Trocados</a:t>
            </a:r>
          </a:p>
          <a:p>
            <a:pPr marL="0" indent="0" algn="ctr">
              <a:buNone/>
            </a:pPr>
            <a:r>
              <a:rPr lang="pt-PT" dirty="0">
                <a:solidFill>
                  <a:schemeClr val="tx1"/>
                </a:solidFill>
              </a:rPr>
              <a:t>Cores</a:t>
            </a:r>
            <a:r>
              <a:rPr lang="pt-PT" dirty="0"/>
              <a:t> – Threads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7807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OpenMPI</a:t>
            </a:r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451" y="2567406"/>
            <a:ext cx="6735098" cy="337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2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25644" y="914399"/>
            <a:ext cx="1926533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/>
              <a:t>[ 9, 2, 5 ]</a:t>
            </a:r>
          </a:p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/>
              <a:t>[ 2, 1, 3 ]</a:t>
            </a:r>
          </a:p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/>
              <a:t>[ 1, </a:t>
            </a:r>
            <a:r>
              <a:rPr lang="pt-PT" dirty="0"/>
              <a:t>2, </a:t>
            </a:r>
            <a:r>
              <a:rPr lang="pt-PT" dirty="0"/>
              <a:t>3</a:t>
            </a:r>
            <a:r>
              <a:rPr lang="pt-PT" dirty="0"/>
              <a:t> ]</a:t>
            </a:r>
            <a:endParaRPr lang="pt-PT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668021" y="914399"/>
            <a:ext cx="1818378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[ 1, 3, 8 ]</a:t>
            </a:r>
          </a:p>
          <a:p>
            <a:pPr marL="0" indent="0" algn="ctr">
              <a:buNone/>
            </a:pPr>
            <a:endParaRPr lang="pt-PT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</a:t>
            </a:r>
            <a:r>
              <a:rPr lang="pt-PT" dirty="0">
                <a:solidFill>
                  <a:srgbClr val="FF0000"/>
                </a:solidFill>
              </a:rPr>
              <a:t>5, 6, 4 ]</a:t>
            </a:r>
          </a:p>
          <a:p>
            <a:pPr marL="0" indent="0" algn="ctr">
              <a:buNone/>
            </a:pPr>
            <a:endParaRPr lang="pt-PT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</a:t>
            </a:r>
            <a:r>
              <a:rPr lang="pt-PT" dirty="0">
                <a:solidFill>
                  <a:srgbClr val="FF0000"/>
                </a:solidFill>
              </a:rPr>
              <a:t>4, 5, 6 ]</a:t>
            </a: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02246" y="914399"/>
            <a:ext cx="1631565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>
                <a:solidFill>
                  <a:srgbClr val="0070C0"/>
                </a:solidFill>
              </a:rPr>
              <a:t>[ 6, 4, 7 ]</a:t>
            </a:r>
          </a:p>
          <a:p>
            <a:pPr marL="0" indent="0" algn="ctr">
              <a:buNone/>
            </a:pPr>
            <a:endParaRPr lang="pt-PT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0070C0"/>
                </a:solidFill>
              </a:rPr>
              <a:t>[ </a:t>
            </a:r>
            <a:r>
              <a:rPr lang="pt-PT" dirty="0">
                <a:solidFill>
                  <a:srgbClr val="0070C0"/>
                </a:solidFill>
              </a:rPr>
              <a:t>7, 9, 8 ]</a:t>
            </a:r>
          </a:p>
          <a:p>
            <a:pPr marL="0" indent="0" algn="ctr">
              <a:buNone/>
            </a:pPr>
            <a:endParaRPr lang="pt-PT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0070C0"/>
                </a:solidFill>
              </a:rPr>
              <a:t>[ 7, </a:t>
            </a:r>
            <a:r>
              <a:rPr lang="pt-PT" dirty="0">
                <a:solidFill>
                  <a:srgbClr val="0070C0"/>
                </a:solidFill>
              </a:rPr>
              <a:t>8</a:t>
            </a:r>
            <a:r>
              <a:rPr lang="pt-PT" dirty="0">
                <a:solidFill>
                  <a:srgbClr val="0070C0"/>
                </a:solidFill>
              </a:rPr>
              <a:t>, 9 ]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83227" y="2487561"/>
            <a:ext cx="305683" cy="73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32156" y="2487562"/>
            <a:ext cx="2644877" cy="69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61884" y="2526890"/>
            <a:ext cx="6567948" cy="65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288910" y="2487562"/>
            <a:ext cx="2988123" cy="69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632156" y="2487562"/>
            <a:ext cx="2945055" cy="69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05118" y="2526890"/>
            <a:ext cx="3157334" cy="59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615656" y="2526890"/>
            <a:ext cx="2768371" cy="65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920457" y="2526891"/>
            <a:ext cx="2797571" cy="69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413524" y="2526890"/>
            <a:ext cx="559555" cy="65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14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PT" dirty="0" smtClean="0"/>
              <a:t>Híbrido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35" y="2045110"/>
            <a:ext cx="7973961" cy="429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0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98881" y="3406877"/>
            <a:ext cx="7607699" cy="1524000"/>
            <a:chOff x="1446519" y="3406877"/>
            <a:chExt cx="8484062" cy="1524000"/>
          </a:xfrm>
        </p:grpSpPr>
        <p:sp>
          <p:nvSpPr>
            <p:cNvPr id="6" name="Rectangle 5"/>
            <p:cNvSpPr/>
            <p:nvPr/>
          </p:nvSpPr>
          <p:spPr>
            <a:xfrm>
              <a:off x="1602658" y="3549445"/>
              <a:ext cx="8327923" cy="12388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46519" y="3406877"/>
              <a:ext cx="806245" cy="152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PT" dirty="0">
                  <a:solidFill>
                    <a:schemeClr val="tx1"/>
                  </a:solidFill>
                </a:rPr>
                <a:t>OpenMP</a:t>
              </a:r>
              <a:endParaRPr lang="pt-PT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98881" y="2079521"/>
            <a:ext cx="7607700" cy="1524000"/>
            <a:chOff x="1427444" y="2079521"/>
            <a:chExt cx="8503137" cy="1524000"/>
          </a:xfrm>
        </p:grpSpPr>
        <p:sp>
          <p:nvSpPr>
            <p:cNvPr id="5" name="Rectangle 4"/>
            <p:cNvSpPr/>
            <p:nvPr/>
          </p:nvSpPr>
          <p:spPr>
            <a:xfrm>
              <a:off x="1602658" y="2133599"/>
              <a:ext cx="8327923" cy="14158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27444" y="2079521"/>
              <a:ext cx="806245" cy="152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PT" dirty="0">
                  <a:solidFill>
                    <a:schemeClr val="tx1"/>
                  </a:solidFill>
                </a:rPr>
                <a:t>OpenMPI</a:t>
              </a:r>
              <a:endParaRPr lang="pt-PT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Content Placeholder 2"/>
          <p:cNvSpPr txBox="1">
            <a:spLocks/>
          </p:cNvSpPr>
          <p:nvPr/>
        </p:nvSpPr>
        <p:spPr>
          <a:xfrm>
            <a:off x="1952502" y="914399"/>
            <a:ext cx="1926533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/>
              <a:t>[ 9, 2, 5 ]</a:t>
            </a:r>
          </a:p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/>
              <a:t>[ 2, 1, 3 ]</a:t>
            </a:r>
          </a:p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/>
              <a:t>[ 1, </a:t>
            </a:r>
            <a:r>
              <a:rPr lang="pt-PT" dirty="0"/>
              <a:t>2, </a:t>
            </a:r>
            <a:r>
              <a:rPr lang="pt-PT" dirty="0"/>
              <a:t>3</a:t>
            </a:r>
            <a:r>
              <a:rPr lang="pt-PT" dirty="0"/>
              <a:t> ]</a:t>
            </a:r>
            <a:endParaRPr lang="pt-PT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280646" y="914399"/>
            <a:ext cx="1818378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[ 1, 3, 8 ]</a:t>
            </a:r>
          </a:p>
          <a:p>
            <a:pPr marL="0" indent="0" algn="ctr">
              <a:buNone/>
            </a:pPr>
            <a:endParaRPr lang="pt-PT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</a:t>
            </a:r>
            <a:r>
              <a:rPr lang="pt-PT" dirty="0">
                <a:solidFill>
                  <a:srgbClr val="FF0000"/>
                </a:solidFill>
              </a:rPr>
              <a:t>5, 6, 4 ]</a:t>
            </a:r>
          </a:p>
          <a:p>
            <a:pPr marL="0" indent="0" algn="ctr">
              <a:buNone/>
            </a:pPr>
            <a:endParaRPr lang="pt-PT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</a:t>
            </a:r>
            <a:r>
              <a:rPr lang="pt-PT" dirty="0">
                <a:solidFill>
                  <a:srgbClr val="FF0000"/>
                </a:solidFill>
              </a:rPr>
              <a:t>4, 5, 6 ]</a:t>
            </a: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5015" y="914399"/>
            <a:ext cx="1631565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>
                <a:solidFill>
                  <a:srgbClr val="0070C0"/>
                </a:solidFill>
              </a:rPr>
              <a:t>[ 6, 4, 7 ]</a:t>
            </a:r>
          </a:p>
          <a:p>
            <a:pPr marL="0" indent="0" algn="ctr">
              <a:buNone/>
            </a:pPr>
            <a:endParaRPr lang="pt-PT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0070C0"/>
                </a:solidFill>
              </a:rPr>
              <a:t>[ </a:t>
            </a:r>
            <a:r>
              <a:rPr lang="pt-PT" dirty="0">
                <a:solidFill>
                  <a:srgbClr val="0070C0"/>
                </a:solidFill>
              </a:rPr>
              <a:t>7, 9, 8 ]</a:t>
            </a:r>
          </a:p>
          <a:p>
            <a:pPr marL="0" indent="0" algn="ctr">
              <a:buNone/>
            </a:pPr>
            <a:endParaRPr lang="pt-PT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0070C0"/>
                </a:solidFill>
              </a:rPr>
              <a:t>[ 7, </a:t>
            </a:r>
            <a:r>
              <a:rPr lang="pt-PT" dirty="0">
                <a:solidFill>
                  <a:srgbClr val="0070C0"/>
                </a:solidFill>
              </a:rPr>
              <a:t>8</a:t>
            </a:r>
            <a:r>
              <a:rPr lang="pt-PT" dirty="0">
                <a:solidFill>
                  <a:srgbClr val="0070C0"/>
                </a:solidFill>
              </a:rPr>
              <a:t>, 9 ]</a:t>
            </a:r>
          </a:p>
        </p:txBody>
      </p:sp>
    </p:spTree>
    <p:extLst>
      <p:ext uri="{BB962C8B-B14F-4D97-AF65-F5344CB8AC3E}">
        <p14:creationId xmlns:p14="http://schemas.microsoft.com/office/powerpoint/2010/main" val="106108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208</TotalTime>
  <Words>564</Words>
  <Application>Microsoft Office PowerPoint</Application>
  <PresentationFormat>On-screen Show (4:3)</PresentationFormat>
  <Paragraphs>120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Garamond</vt:lpstr>
      <vt:lpstr>Organic</vt:lpstr>
      <vt:lpstr>Quicksort</vt:lpstr>
      <vt:lpstr>Algoritmo</vt:lpstr>
      <vt:lpstr>PowerPoint Presentation</vt:lpstr>
      <vt:lpstr>OpenMP</vt:lpstr>
      <vt:lpstr>PowerPoint Presentation</vt:lpstr>
      <vt:lpstr>OpenMPI</vt:lpstr>
      <vt:lpstr>PowerPoint Presentation</vt:lpstr>
      <vt:lpstr>Híbrido</vt:lpstr>
      <vt:lpstr>PowerPoint Presentation</vt:lpstr>
      <vt:lpstr>Resultados</vt:lpstr>
      <vt:lpstr>Quicksort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Antunes</dc:creator>
  <cp:lastModifiedBy>Rafael Antunes</cp:lastModifiedBy>
  <cp:revision>27</cp:revision>
  <dcterms:created xsi:type="dcterms:W3CDTF">2016-01-03T14:58:37Z</dcterms:created>
  <dcterms:modified xsi:type="dcterms:W3CDTF">2016-01-03T20:34:45Z</dcterms:modified>
</cp:coreProperties>
</file>