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5D7"/>
    <a:srgbClr val="A46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14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Sheet1!$D$5:$D$12</c:f>
              <c:numCache>
                <c:formatCode>General</c:formatCode>
                <c:ptCount val="8"/>
                <c:pt idx="0">
                  <c:v>3.8403839999999998</c:v>
                </c:pt>
                <c:pt idx="1">
                  <c:v>2.0195449999999999</c:v>
                </c:pt>
                <c:pt idx="2">
                  <c:v>1.1726589999999999</c:v>
                </c:pt>
                <c:pt idx="3">
                  <c:v>0.98020099999999999</c:v>
                </c:pt>
                <c:pt idx="4">
                  <c:v>0.96654700000000005</c:v>
                </c:pt>
                <c:pt idx="5">
                  <c:v>0.92763600000000002</c:v>
                </c:pt>
                <c:pt idx="6">
                  <c:v>1.0604979999999999</c:v>
                </c:pt>
                <c:pt idx="7">
                  <c:v>1.1492640000000001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Sheet1!$E$5:$E$12</c:f>
              <c:numCache>
                <c:formatCode>General</c:formatCode>
                <c:ptCount val="8"/>
                <c:pt idx="0">
                  <c:v>3.002888</c:v>
                </c:pt>
                <c:pt idx="1">
                  <c:v>1.466702</c:v>
                </c:pt>
                <c:pt idx="2">
                  <c:v>0.71601599999999999</c:v>
                </c:pt>
                <c:pt idx="3">
                  <c:v>0.39228400000000002</c:v>
                </c:pt>
                <c:pt idx="4">
                  <c:v>0.241592</c:v>
                </c:pt>
                <c:pt idx="5">
                  <c:v>0.199936</c:v>
                </c:pt>
                <c:pt idx="6">
                  <c:v>0.26292599999999999</c:v>
                </c:pt>
                <c:pt idx="7">
                  <c:v>0.26620100000000002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0217040"/>
        <c:axId val="-160216496"/>
      </c:lineChart>
      <c:catAx>
        <c:axId val="-160217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Threads</a:t>
                </a:r>
                <a:r>
                  <a:rPr lang="en-US" baseline="0"/>
                  <a:t> / 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216496"/>
        <c:crosses val="autoZero"/>
        <c:auto val="1"/>
        <c:lblAlgn val="ctr"/>
        <c:lblOffset val="100"/>
        <c:noMultiLvlLbl val="0"/>
      </c:catAx>
      <c:valAx>
        <c:axId val="-16021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Tempo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21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F22B-3B6B-4546-A668-DD15FA2B9AC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F7CD-146B-4E0C-BFF5-21C4EECB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Cada</a:t>
            </a:r>
            <a:r>
              <a:rPr lang="pt-PT" baseline="0" noProof="0" dirty="0" smtClean="0"/>
              <a:t> Cor representa 1 processador</a:t>
            </a:r>
          </a:p>
          <a:p>
            <a:r>
              <a:rPr lang="pt-PT" baseline="0" noProof="0" dirty="0" smtClean="0"/>
              <a:t>Na maior parte dos casos a divisão é perto do centro.</a:t>
            </a:r>
          </a:p>
          <a:p>
            <a:r>
              <a:rPr lang="pt-PT" baseline="0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Divisão da carga de trabalho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Ordena em relação ao elemento do meio e divide o tamanho por 2.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recursivo.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quadrados são iterações (1,</a:t>
            </a:r>
            <a:r>
              <a:rPr lang="pt-PT" baseline="0" noProof="0" dirty="0" smtClean="0"/>
              <a:t> 2 e 3)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array inicial</a:t>
            </a:r>
          </a:p>
          <a:p>
            <a:r>
              <a:rPr lang="pt-PT" baseline="0" noProof="0" dirty="0" smtClean="0"/>
              <a:t>1º troca</a:t>
            </a:r>
          </a:p>
          <a:p>
            <a:r>
              <a:rPr lang="pt-PT" baseline="0" noProof="0" dirty="0" smtClean="0"/>
              <a:t>finalização da 1ª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troca da segunda iteração</a:t>
            </a:r>
          </a:p>
          <a:p>
            <a:r>
              <a:rPr lang="pt-PT" baseline="0" noProof="0" dirty="0" smtClean="0"/>
              <a:t>finalização da 2ª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3ª iteração, e ultima.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uma thread, neste exemplo são 4 threads</a:t>
            </a:r>
          </a:p>
          <a:p>
            <a:r>
              <a:rPr lang="pt-PT" baseline="0" dirty="0" smtClean="0"/>
              <a:t>ou seja, neste exemplo, cada cor pode correr paralelamente a outra, mas 2 vermelhas não podem correr paralelamente.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 processo, neste exemplo são 4 processos.</a:t>
            </a:r>
          </a:p>
          <a:p>
            <a:r>
              <a:rPr lang="pt-PT" baseline="0" dirty="0" smtClean="0"/>
              <a:t>Cada 1 fica com uma parte do array</a:t>
            </a:r>
          </a:p>
          <a:p>
            <a:r>
              <a:rPr lang="pt-PT" baseline="0" dirty="0" smtClean="0"/>
              <a:t>Cada 1 organiza o seu...</a:t>
            </a:r>
          </a:p>
          <a:p>
            <a:r>
              <a:rPr lang="pt-PT" baseline="0" dirty="0" smtClean="0"/>
              <a:t>resultado</a:t>
            </a:r>
          </a:p>
          <a:p>
            <a:r>
              <a:rPr lang="pt-PT" baseline="0" dirty="0" smtClean="0"/>
              <a:t>[1,2,3] [4,5,6] [7,8,9] [10,11,12] 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 cor é 1 processo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Referir que o</a:t>
            </a:r>
            <a:r>
              <a:rPr lang="pt-PT" baseline="0" dirty="0" smtClean="0"/>
              <a:t> OpenMP tem mais overhead com uma thread (visto que nesta versão ele divide as threads na mesma, mas só a master é que as corre todas). Este overhead é inexistente na versão em MPI</a:t>
            </a:r>
          </a:p>
          <a:p>
            <a:endParaRPr lang="pt-PT" baseline="0" dirty="0" smtClean="0"/>
          </a:p>
          <a:p>
            <a:r>
              <a:rPr lang="pt-PT" baseline="0" dirty="0" smtClean="0"/>
              <a:t>Referir também que fizemos vários testes para vários níveis de cache, não pusemos aqui porque não valia a pena.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8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48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24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15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9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212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3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72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3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0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" y="6008413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Carlos Antunes	                                                                                         67711</a:t>
            </a:r>
            <a:endParaRPr lang="en-US" dirty="0"/>
          </a:p>
          <a:p>
            <a:r>
              <a:rPr lang="pt-PT" dirty="0" smtClean="0"/>
              <a:t>Nuno</a:t>
            </a:r>
            <a:r>
              <a:rPr lang="en-US" dirty="0" smtClean="0"/>
              <a:t> Oliveira                	                                                                         67649</a:t>
            </a:r>
            <a:endParaRPr lang="en-US" dirty="0"/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60549" y="3237269"/>
            <a:ext cx="3936049" cy="1708357"/>
          </a:xfrm>
        </p:spPr>
        <p:txBody>
          <a:bodyPr/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MBytes</a:t>
            </a:r>
            <a:endParaRPr lang="pt-PT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866491"/>
              </p:ext>
            </p:extLst>
          </p:nvPr>
        </p:nvGraphicFramePr>
        <p:xfrm>
          <a:off x="993059" y="2617837"/>
          <a:ext cx="5024284" cy="338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00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" y="6008413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Carlos Antunes	                                                                                         67711</a:t>
            </a:r>
            <a:endParaRPr lang="en-US" dirty="0"/>
          </a:p>
          <a:p>
            <a:r>
              <a:rPr lang="pt-PT" dirty="0" smtClean="0"/>
              <a:t>Nuno</a:t>
            </a:r>
            <a:r>
              <a:rPr lang="en-US" dirty="0" smtClean="0"/>
              <a:t> Oliveira                	                                                                         67649</a:t>
            </a:r>
            <a:endParaRPr lang="en-US" dirty="0"/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84" y="2104377"/>
            <a:ext cx="10443813" cy="41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98920" y="4297883"/>
            <a:ext cx="1787015" cy="4314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4898920" y="2831690"/>
            <a:ext cx="1787015" cy="1346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4898920" y="1297858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4898920" y="1199536"/>
            <a:ext cx="2008240" cy="35986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[ 4, 1, 2, 5, 3 ]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1, </a:t>
            </a:r>
            <a:r>
              <a:rPr lang="en-US" u="sng" dirty="0" smtClean="0"/>
              <a:t>4</a:t>
            </a:r>
            <a:r>
              <a:rPr lang="en-US" dirty="0" smtClean="0"/>
              <a:t>, </a:t>
            </a:r>
            <a:r>
              <a:rPr lang="en-US" dirty="0"/>
              <a:t>5, </a:t>
            </a:r>
            <a:r>
              <a:rPr lang="en-US" dirty="0" smtClean="0"/>
              <a:t>3 ]</a:t>
            </a:r>
          </a:p>
          <a:p>
            <a:pPr marL="0" indent="0">
              <a:buNone/>
            </a:pPr>
            <a:r>
              <a:rPr lang="en-US" dirty="0"/>
              <a:t>[ 2, </a:t>
            </a:r>
            <a:r>
              <a:rPr lang="en-US" dirty="0" smtClean="0"/>
              <a:t>1,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5,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2,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4,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4, 3,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/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 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90781" y="5338917"/>
            <a:ext cx="4424517" cy="6489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smtClean="0"/>
              <a:t>Sublinhado </a:t>
            </a:r>
            <a:r>
              <a:rPr lang="pt-PT" dirty="0" smtClean="0"/>
              <a:t>– Elementos Trocados</a:t>
            </a:r>
          </a:p>
        </p:txBody>
      </p:sp>
    </p:spTree>
    <p:extLst>
      <p:ext uri="{BB962C8B-B14F-4D97-AF65-F5344CB8AC3E}">
        <p14:creationId xmlns:p14="http://schemas.microsoft.com/office/powerpoint/2010/main" val="28843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24" y="2143706"/>
            <a:ext cx="10198508" cy="40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8919" y="3805084"/>
            <a:ext cx="1787015" cy="442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4898920" y="2831690"/>
            <a:ext cx="1787015" cy="835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4898920" y="1297858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4898920" y="1199536"/>
            <a:ext cx="2008240" cy="32938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[ </a:t>
            </a:r>
            <a:r>
              <a:rPr lang="en-US" dirty="0" smtClean="0">
                <a:solidFill>
                  <a:srgbClr val="BC35D7"/>
                </a:solidFill>
              </a:rPr>
              <a:t>4, 1, 2, 5, 3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>
                <a:solidFill>
                  <a:srgbClr val="BC35D7"/>
                </a:solidFill>
              </a:rPr>
              <a:t>2</a:t>
            </a:r>
            <a:r>
              <a:rPr lang="en-US" dirty="0" smtClean="0">
                <a:solidFill>
                  <a:srgbClr val="BC35D7"/>
                </a:solidFill>
              </a:rPr>
              <a:t>, </a:t>
            </a:r>
            <a:r>
              <a:rPr lang="en-US" dirty="0">
                <a:solidFill>
                  <a:srgbClr val="BC35D7"/>
                </a:solidFill>
              </a:rPr>
              <a:t>1, </a:t>
            </a:r>
            <a:r>
              <a:rPr lang="en-US" u="sng" dirty="0" smtClean="0">
                <a:solidFill>
                  <a:srgbClr val="BC35D7"/>
                </a:solidFill>
              </a:rPr>
              <a:t>4</a:t>
            </a:r>
            <a:r>
              <a:rPr lang="en-US" dirty="0" smtClean="0">
                <a:solidFill>
                  <a:srgbClr val="BC35D7"/>
                </a:solidFill>
              </a:rPr>
              <a:t>, </a:t>
            </a:r>
            <a:r>
              <a:rPr lang="en-US" dirty="0">
                <a:solidFill>
                  <a:srgbClr val="BC35D7"/>
                </a:solidFill>
              </a:rPr>
              <a:t>5, </a:t>
            </a:r>
            <a:r>
              <a:rPr lang="en-US" dirty="0" smtClean="0">
                <a:solidFill>
                  <a:srgbClr val="BC35D7"/>
                </a:solidFill>
              </a:rPr>
              <a:t>3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2, </a:t>
            </a:r>
            <a:r>
              <a:rPr lang="en-US" dirty="0" smtClean="0">
                <a:solidFill>
                  <a:srgbClr val="BC35D7"/>
                </a:solidFill>
              </a:rPr>
              <a:t>1,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, 5, </a:t>
            </a:r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/>
              <a:t>1</a:t>
            </a:r>
            <a:r>
              <a:rPr lang="en-US" dirty="0" smtClean="0"/>
              <a:t>, </a:t>
            </a:r>
            <a:r>
              <a:rPr lang="en-US" u="sng" dirty="0" smtClean="0"/>
              <a:t>2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4, 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dirty="0">
                <a:solidFill>
                  <a:srgbClr val="FF0000"/>
                </a:solidFill>
              </a:rPr>
              <a:t>4, 3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</a:t>
            </a:r>
            <a:r>
              <a:rPr lang="en-US" dirty="0" smtClean="0"/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u="sng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u="sng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90782" y="5034117"/>
            <a:ext cx="4424517" cy="1120332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/>
              <a:t>Sublinhado </a:t>
            </a:r>
            <a:r>
              <a:rPr lang="pt-PT" dirty="0" smtClean="0"/>
              <a:t>– Elementos Trocados</a:t>
            </a:r>
          </a:p>
          <a:p>
            <a:pPr marL="0" indent="0" algn="ctr">
              <a:buNone/>
            </a:pPr>
            <a:r>
              <a:rPr lang="pt-PT" dirty="0" smtClean="0">
                <a:solidFill>
                  <a:schemeClr val="tx1"/>
                </a:solidFill>
              </a:rPr>
              <a:t>Cores</a:t>
            </a:r>
            <a:r>
              <a:rPr lang="pt-PT" dirty="0" smtClean="0"/>
              <a:t> – Threads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OpenMPI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51" y="2567405"/>
            <a:ext cx="6735098" cy="33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49643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/>
              <a:t>[ 9, 2, 5 ]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[ 2, 1, 3 ]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/>
              <a:t>[ 1, </a:t>
            </a:r>
            <a:r>
              <a:rPr lang="pt-PT" dirty="0" smtClean="0"/>
              <a:t>2, </a:t>
            </a:r>
            <a:r>
              <a:rPr lang="pt-PT" dirty="0"/>
              <a:t>3</a:t>
            </a:r>
            <a:r>
              <a:rPr lang="pt-PT" dirty="0" smtClean="0"/>
              <a:t> ]</a:t>
            </a:r>
            <a:endParaRPr lang="pt-P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92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5, 6, 4 ]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4, 5, 6 ]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2624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</a:t>
            </a:r>
            <a:r>
              <a:rPr lang="pt-PT" dirty="0" smtClean="0">
                <a:solidFill>
                  <a:srgbClr val="0070C0"/>
                </a:solidFill>
              </a:rPr>
              <a:t>7, 9,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[ 7, </a:t>
            </a:r>
            <a:r>
              <a:rPr lang="pt-PT" dirty="0">
                <a:solidFill>
                  <a:srgbClr val="0070C0"/>
                </a:solidFill>
              </a:rPr>
              <a:t>8</a:t>
            </a:r>
            <a:r>
              <a:rPr lang="pt-PT" dirty="0" smtClean="0">
                <a:solidFill>
                  <a:srgbClr val="0070C0"/>
                </a:solidFill>
              </a:rPr>
              <a:t>, 9 ]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07226" y="2487561"/>
            <a:ext cx="305683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56155" y="2487561"/>
            <a:ext cx="2644877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85884" y="2526890"/>
            <a:ext cx="6567948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12909" y="2487561"/>
            <a:ext cx="2988123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156155" y="2487561"/>
            <a:ext cx="2945055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9118" y="2526890"/>
            <a:ext cx="3157334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39655" y="2526890"/>
            <a:ext cx="2768371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444456" y="2526890"/>
            <a:ext cx="2797571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937523" y="2526890"/>
            <a:ext cx="559555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smtClean="0"/>
              <a:t>Híbrido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6" y="1897626"/>
            <a:ext cx="10459304" cy="4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46519" y="3406877"/>
            <a:ext cx="8484062" cy="1524000"/>
            <a:chOff x="1446519" y="3406877"/>
            <a:chExt cx="8484062" cy="1524000"/>
          </a:xfrm>
        </p:grpSpPr>
        <p:sp>
          <p:nvSpPr>
            <p:cNvPr id="6" name="Rectangle 5"/>
            <p:cNvSpPr/>
            <p:nvPr/>
          </p:nvSpPr>
          <p:spPr>
            <a:xfrm>
              <a:off x="1602658" y="3549445"/>
              <a:ext cx="8327923" cy="12388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6519" y="3406877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OpenMP</a:t>
              </a:r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27444" y="2079521"/>
            <a:ext cx="8503137" cy="1524000"/>
            <a:chOff x="1427444" y="2079521"/>
            <a:chExt cx="8503137" cy="1524000"/>
          </a:xfrm>
        </p:grpSpPr>
        <p:sp>
          <p:nvSpPr>
            <p:cNvPr id="5" name="Rectangle 4"/>
            <p:cNvSpPr/>
            <p:nvPr/>
          </p:nvSpPr>
          <p:spPr>
            <a:xfrm>
              <a:off x="1602658" y="2133599"/>
              <a:ext cx="8327923" cy="14158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7444" y="2079521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OpenMPI</a:t>
              </a:r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Content Placeholder 2"/>
          <p:cNvSpPr txBox="1">
            <a:spLocks/>
          </p:cNvSpPr>
          <p:nvPr/>
        </p:nvSpPr>
        <p:spPr>
          <a:xfrm>
            <a:off x="1849643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/>
              <a:t>[ 9, 2, 5 ]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[ 2, 1, 3 ]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/>
              <a:t>[ 1, </a:t>
            </a:r>
            <a:r>
              <a:rPr lang="pt-PT" dirty="0" smtClean="0"/>
              <a:t>2, </a:t>
            </a:r>
            <a:r>
              <a:rPr lang="pt-PT" dirty="0"/>
              <a:t>3</a:t>
            </a:r>
            <a:r>
              <a:rPr lang="pt-PT" dirty="0" smtClean="0"/>
              <a:t> ]</a:t>
            </a:r>
            <a:endParaRPr lang="pt-P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92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5, 6, 4 ]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4, 5, 6 ]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2624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</a:t>
            </a:r>
            <a:r>
              <a:rPr lang="pt-PT" dirty="0" smtClean="0">
                <a:solidFill>
                  <a:srgbClr val="0070C0"/>
                </a:solidFill>
              </a:rPr>
              <a:t>7, 9,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[ 7, </a:t>
            </a:r>
            <a:r>
              <a:rPr lang="pt-PT" dirty="0">
                <a:solidFill>
                  <a:srgbClr val="0070C0"/>
                </a:solidFill>
              </a:rPr>
              <a:t>8</a:t>
            </a:r>
            <a:r>
              <a:rPr lang="pt-PT" dirty="0" smtClean="0">
                <a:solidFill>
                  <a:srgbClr val="0070C0"/>
                </a:solidFill>
              </a:rPr>
              <a:t>, 9 ]</a:t>
            </a:r>
          </a:p>
        </p:txBody>
      </p:sp>
    </p:spTree>
    <p:extLst>
      <p:ext uri="{BB962C8B-B14F-4D97-AF65-F5344CB8AC3E}">
        <p14:creationId xmlns:p14="http://schemas.microsoft.com/office/powerpoint/2010/main" val="10610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200</TotalTime>
  <Words>553</Words>
  <Application>Microsoft Office PowerPoint</Application>
  <PresentationFormat>Widescreen</PresentationFormat>
  <Paragraphs>119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Quicksort</vt:lpstr>
      <vt:lpstr>Algoritmo</vt:lpstr>
      <vt:lpstr>PowerPoint Presentation</vt:lpstr>
      <vt:lpstr>OpenMP</vt:lpstr>
      <vt:lpstr>PowerPoint Presentation</vt:lpstr>
      <vt:lpstr>OpenMPI</vt:lpstr>
      <vt:lpstr>PowerPoint Presentation</vt:lpstr>
      <vt:lpstr>Híbrido</vt:lpstr>
      <vt:lpstr>PowerPoint Presentation</vt:lpstr>
      <vt:lpstr>Resultados</vt:lpstr>
      <vt:lpstr>Quicksort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Antunes</dc:creator>
  <cp:lastModifiedBy>Rafael Antunes</cp:lastModifiedBy>
  <cp:revision>26</cp:revision>
  <dcterms:created xsi:type="dcterms:W3CDTF">2016-01-03T14:58:37Z</dcterms:created>
  <dcterms:modified xsi:type="dcterms:W3CDTF">2016-01-03T19:09:58Z</dcterms:modified>
</cp:coreProperties>
</file>