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5D7"/>
    <a:srgbClr val="A46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14" autoAdjust="0"/>
  </p:normalViewPr>
  <p:slideViewPr>
    <p:cSldViewPr snapToGrid="0">
      <p:cViewPr varScale="1">
        <p:scale>
          <a:sx n="97" d="100"/>
          <a:sy n="97" d="100"/>
        </p:scale>
        <p:origin x="20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Sheet1!$D$5:$D$12</c:f>
              <c:numCache>
                <c:formatCode>General</c:formatCode>
                <c:ptCount val="8"/>
                <c:pt idx="0">
                  <c:v>3.8403839999999998</c:v>
                </c:pt>
                <c:pt idx="1">
                  <c:v>2.0195449999999999</c:v>
                </c:pt>
                <c:pt idx="2">
                  <c:v>1.1726589999999999</c:v>
                </c:pt>
                <c:pt idx="3">
                  <c:v>0.98020099999999999</c:v>
                </c:pt>
                <c:pt idx="4">
                  <c:v>0.96654700000000005</c:v>
                </c:pt>
                <c:pt idx="5">
                  <c:v>0.92763600000000002</c:v>
                </c:pt>
                <c:pt idx="6">
                  <c:v>1.0604979999999999</c:v>
                </c:pt>
                <c:pt idx="7">
                  <c:v>1.1492640000000001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Sheet1!$E$5:$E$12</c:f>
              <c:numCache>
                <c:formatCode>General</c:formatCode>
                <c:ptCount val="8"/>
                <c:pt idx="0">
                  <c:v>3.002888</c:v>
                </c:pt>
                <c:pt idx="1">
                  <c:v>1.466702</c:v>
                </c:pt>
                <c:pt idx="2">
                  <c:v>0.71601599999999999</c:v>
                </c:pt>
                <c:pt idx="3">
                  <c:v>0.39228400000000002</c:v>
                </c:pt>
                <c:pt idx="4">
                  <c:v>0.241592</c:v>
                </c:pt>
                <c:pt idx="5">
                  <c:v>0.199936</c:v>
                </c:pt>
                <c:pt idx="6">
                  <c:v>0.26292599999999999</c:v>
                </c:pt>
                <c:pt idx="7">
                  <c:v>0.26620100000000002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Sheet1!$F$4</c:f>
              <c:strCache>
                <c:ptCount val="1"/>
                <c:pt idx="0">
                  <c:v>Híbrido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Sheet1!$F$5:$F$12</c:f>
              <c:numCache>
                <c:formatCode>General</c:formatCode>
                <c:ptCount val="8"/>
                <c:pt idx="0">
                  <c:v>2.1856270000000002</c:v>
                </c:pt>
                <c:pt idx="1">
                  <c:v>1.3297140000000001</c:v>
                </c:pt>
                <c:pt idx="2">
                  <c:v>1.0306420000000001</c:v>
                </c:pt>
                <c:pt idx="3">
                  <c:v>1.133659</c:v>
                </c:pt>
                <c:pt idx="4">
                  <c:v>1.7087159999999999</c:v>
                </c:pt>
                <c:pt idx="5">
                  <c:v>2.0032179999999999</c:v>
                </c:pt>
                <c:pt idx="6">
                  <c:v>2.081118</c:v>
                </c:pt>
                <c:pt idx="7">
                  <c:v>1.975781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Sheet1!$G$4</c:f>
              <c:strCache>
                <c:ptCount val="1"/>
                <c:pt idx="0">
                  <c:v>Sequêncial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</c:dPt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Sheet1!$G$5:$G$12</c:f>
              <c:numCache>
                <c:formatCode>General</c:formatCode>
                <c:ptCount val="8"/>
                <c:pt idx="0">
                  <c:v>2.9894639999999999</c:v>
                </c:pt>
                <c:pt idx="1">
                  <c:v>2.9894639999999999</c:v>
                </c:pt>
                <c:pt idx="2">
                  <c:v>2.9894639999999999</c:v>
                </c:pt>
                <c:pt idx="3">
                  <c:v>2.9894639999999999</c:v>
                </c:pt>
                <c:pt idx="4">
                  <c:v>2.9894639999999999</c:v>
                </c:pt>
                <c:pt idx="5">
                  <c:v>2.9894639999999999</c:v>
                </c:pt>
                <c:pt idx="6">
                  <c:v>2.9894639999999999</c:v>
                </c:pt>
                <c:pt idx="7">
                  <c:v>2.9894639999999999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511136"/>
        <c:axId val="1931513312"/>
      </c:lineChart>
      <c:catAx>
        <c:axId val="1931511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Threads</a:t>
                </a:r>
                <a:r>
                  <a:rPr lang="en-US" sz="1200" baseline="0"/>
                  <a:t> / 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513312"/>
        <c:crosses val="autoZero"/>
        <c:auto val="1"/>
        <c:lblAlgn val="ctr"/>
        <c:lblOffset val="100"/>
        <c:noMultiLvlLbl val="0"/>
      </c:catAx>
      <c:valAx>
        <c:axId val="193151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Tempo</a:t>
                </a:r>
                <a:r>
                  <a:rPr lang="en-US" sz="1200" baseline="0"/>
                  <a:t> (s)</a:t>
                </a:r>
                <a:endParaRPr 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51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651691859302927E-2"/>
          <c:y val="0.90125879812099585"/>
          <c:w val="0.86744664309390973"/>
          <c:h val="6.5853450106432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Sheet1!$D$16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Sheet1!$D$17:$D$24</c:f>
              <c:numCache>
                <c:formatCode>General</c:formatCode>
                <c:ptCount val="8"/>
                <c:pt idx="0">
                  <c:v>0.77842840715928407</c:v>
                </c:pt>
                <c:pt idx="1">
                  <c:v>1.4802660995422237</c:v>
                </c:pt>
                <c:pt idx="2">
                  <c:v>2.5493037617926442</c:v>
                </c:pt>
                <c:pt idx="3">
                  <c:v>3.0498479393512148</c:v>
                </c:pt>
                <c:pt idx="4">
                  <c:v>3.0929318491496014</c:v>
                </c:pt>
                <c:pt idx="5">
                  <c:v>3.2226692366402339</c:v>
                </c:pt>
                <c:pt idx="6">
                  <c:v>2.8189246938702386</c:v>
                </c:pt>
                <c:pt idx="7">
                  <c:v>2.6011986801988054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Sheet1!$E$16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Sheet1!$E$17:$E$24</c:f>
              <c:numCache>
                <c:formatCode>General</c:formatCode>
                <c:ptCount val="8"/>
                <c:pt idx="0">
                  <c:v>0.99552963680297102</c:v>
                </c:pt>
                <c:pt idx="1">
                  <c:v>2.0382218064746622</c:v>
                </c:pt>
                <c:pt idx="2">
                  <c:v>4.1751357511563985</c:v>
                </c:pt>
                <c:pt idx="3">
                  <c:v>7.6206625811911772</c:v>
                </c:pt>
                <c:pt idx="4">
                  <c:v>12.374019007251896</c:v>
                </c:pt>
                <c:pt idx="5">
                  <c:v>14.952104673495517</c:v>
                </c:pt>
                <c:pt idx="6">
                  <c:v>11.369982428516009</c:v>
                </c:pt>
                <c:pt idx="7">
                  <c:v>11.230100563108326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Sheet1!$F$16</c:f>
              <c:strCache>
                <c:ptCount val="1"/>
                <c:pt idx="0">
                  <c:v>Híbrido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Sheet1!$F$17:$F$24</c:f>
              <c:numCache>
                <c:formatCode>General</c:formatCode>
                <c:ptCount val="8"/>
                <c:pt idx="0">
                  <c:v>1.3677832493833575</c:v>
                </c:pt>
                <c:pt idx="1">
                  <c:v>2.2482007409112033</c:v>
                </c:pt>
                <c:pt idx="2">
                  <c:v>2.900584296001909</c:v>
                </c:pt>
                <c:pt idx="3">
                  <c:v>2.637004601912921</c:v>
                </c:pt>
                <c:pt idx="4">
                  <c:v>1.7495382497735141</c:v>
                </c:pt>
                <c:pt idx="5">
                  <c:v>1.4923308396789565</c:v>
                </c:pt>
                <c:pt idx="6">
                  <c:v>1.4364702049571432</c:v>
                </c:pt>
                <c:pt idx="7">
                  <c:v>1.513054331426408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733376"/>
        <c:axId val="226736096"/>
      </c:lineChart>
      <c:catAx>
        <c:axId val="226733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736096"/>
        <c:crosses val="autoZero"/>
        <c:auto val="1"/>
        <c:lblAlgn val="ctr"/>
        <c:lblOffset val="100"/>
        <c:noMultiLvlLbl val="0"/>
      </c:catAx>
      <c:valAx>
        <c:axId val="2267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Speed</a:t>
                </a:r>
                <a:r>
                  <a:rPr lang="en-US" sz="1200" baseline="0"/>
                  <a:t> Up</a:t>
                </a:r>
                <a:endParaRPr 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73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290815868445347E-2"/>
          <c:y val="0.88533905386767586"/>
          <c:w val="0.8704926223369589"/>
          <c:h val="9.31779301198650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F22B-3B6B-4546-A668-DD15FA2B9AC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F7CD-146B-4E0C-BFF5-21C4EECB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gráfico do speed up</a:t>
            </a:r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7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Cada</a:t>
            </a:r>
            <a:r>
              <a:rPr lang="pt-PT" baseline="0" noProof="0" dirty="0" smtClean="0"/>
              <a:t> Cor representa 1 processador</a:t>
            </a:r>
          </a:p>
          <a:p>
            <a:r>
              <a:rPr lang="pt-PT" baseline="0" noProof="0" dirty="0" smtClean="0"/>
              <a:t>Na maior parte dos casos a divisão é perto do centro.</a:t>
            </a:r>
          </a:p>
          <a:p>
            <a:r>
              <a:rPr lang="pt-PT" baseline="0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Divisão da carga de trabalho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Ordena em relação ao elemento do meio e divide o tamanho por 2.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recursivo.</a:t>
            </a:r>
          </a:p>
          <a:p>
            <a:pPr marL="171450" indent="-171450">
              <a:buFontTx/>
              <a:buChar char="-"/>
            </a:pPr>
            <a:endParaRPr lang="pt-PT" baseline="0" noProof="0" dirty="0" smtClean="0"/>
          </a:p>
          <a:p>
            <a:pPr marL="0" indent="0">
              <a:buFontTx/>
              <a:buNone/>
            </a:pP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quadrados são iterações (1,</a:t>
            </a:r>
            <a:r>
              <a:rPr lang="pt-PT" baseline="0" noProof="0" dirty="0" smtClean="0"/>
              <a:t> 2 e 3)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array inicial</a:t>
            </a:r>
          </a:p>
          <a:p>
            <a:r>
              <a:rPr lang="pt-PT" baseline="0" noProof="0" dirty="0" smtClean="0"/>
              <a:t>1º troca</a:t>
            </a:r>
          </a:p>
          <a:p>
            <a:r>
              <a:rPr lang="pt-PT" baseline="0" noProof="0" dirty="0" smtClean="0"/>
              <a:t>finalização da 1ª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troca da segunda iteração</a:t>
            </a:r>
          </a:p>
          <a:p>
            <a:r>
              <a:rPr lang="pt-PT" baseline="0" noProof="0" dirty="0" smtClean="0"/>
              <a:t>finalização da 2ª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3ª iteração, e ultima.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uma thread, neste exemplo são 4 threads</a:t>
            </a:r>
          </a:p>
          <a:p>
            <a:r>
              <a:rPr lang="pt-PT" baseline="0" dirty="0" smtClean="0"/>
              <a:t>ou seja, neste exemplo, cada cor pode correr paralelamente a outra, mas 2 vermelhas não podem correr paralelamente.</a:t>
            </a:r>
          </a:p>
          <a:p>
            <a:r>
              <a:rPr lang="pt-PT" baseline="0" dirty="0" smtClean="0"/>
              <a:t>Primeiras </a:t>
            </a:r>
            <a:r>
              <a:rPr lang="pt-PT" baseline="0" dirty="0" err="1" smtClean="0"/>
              <a:t>recursoes</a:t>
            </a:r>
            <a:r>
              <a:rPr lang="pt-PT" baseline="0" dirty="0" smtClean="0"/>
              <a:t> usam poucas threads e primeiras iterações demoram mais</a:t>
            </a:r>
          </a:p>
          <a:p>
            <a:r>
              <a:rPr lang="pt-PT" baseline="0" dirty="0" smtClean="0"/>
              <a:t>Paralelização garantida através de </a:t>
            </a:r>
            <a:r>
              <a:rPr lang="pt-PT" baseline="0" dirty="0" err="1" smtClean="0"/>
              <a:t>tasks</a:t>
            </a:r>
            <a:endParaRPr lang="pt-PT" baseline="0" dirty="0" smtClean="0"/>
          </a:p>
          <a:p>
            <a:r>
              <a:rPr lang="pt-PT" dirty="0" smtClean="0"/>
              <a:t>Cada chamada a função corre numa </a:t>
            </a:r>
            <a:r>
              <a:rPr lang="pt-PT" dirty="0" err="1" smtClean="0"/>
              <a:t>task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 processo, neste exemplo são 4 processos.</a:t>
            </a:r>
          </a:p>
          <a:p>
            <a:r>
              <a:rPr lang="pt-PT" baseline="0" dirty="0" smtClean="0"/>
              <a:t>Cada 1 fica com uma parte do array</a:t>
            </a:r>
          </a:p>
          <a:p>
            <a:r>
              <a:rPr lang="pt-PT" baseline="0" dirty="0" smtClean="0"/>
              <a:t>Cada 1 organiza o seu...</a:t>
            </a:r>
          </a:p>
          <a:p>
            <a:r>
              <a:rPr lang="pt-PT" baseline="0" dirty="0" smtClean="0"/>
              <a:t>resultado</a:t>
            </a:r>
          </a:p>
          <a:p>
            <a:r>
              <a:rPr lang="pt-PT" baseline="0" dirty="0" smtClean="0"/>
              <a:t>[1,2,3] [4,5,6] [7,8,9] [10,11,12] 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 cor é 1 processo</a:t>
            </a:r>
            <a:endParaRPr lang="pt-PT" dirty="0"/>
          </a:p>
          <a:p>
            <a:r>
              <a:rPr lang="pt-PT" dirty="0" smtClean="0"/>
              <a:t>Permite</a:t>
            </a:r>
            <a:r>
              <a:rPr lang="pt-PT" baseline="0" dirty="0" smtClean="0"/>
              <a:t> que todos os processos trabalhem desde o inicio</a:t>
            </a:r>
          </a:p>
          <a:p>
            <a:r>
              <a:rPr lang="pt-PT" baseline="0" dirty="0" err="1" smtClean="0"/>
              <a:t>Nao</a:t>
            </a:r>
            <a:r>
              <a:rPr lang="pt-PT" baseline="0" dirty="0" smtClean="0"/>
              <a:t> garante </a:t>
            </a:r>
            <a:r>
              <a:rPr lang="pt-PT" baseline="0" dirty="0" err="1" smtClean="0"/>
              <a:t>load</a:t>
            </a:r>
            <a:r>
              <a:rPr lang="pt-PT" baseline="0" dirty="0" smtClean="0"/>
              <a:t> balance</a:t>
            </a:r>
          </a:p>
          <a:p>
            <a:r>
              <a:rPr lang="pt-PT" baseline="0" dirty="0" smtClean="0"/>
              <a:t>Maior gasto de memoria</a:t>
            </a:r>
          </a:p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Referir que o</a:t>
            </a:r>
            <a:r>
              <a:rPr lang="pt-PT" baseline="0" dirty="0" smtClean="0"/>
              <a:t> OpenMP tem mais overhead com uma thread (visto que nesta versão ele divide as threads na mesma, mas só a master é que as corre todas). Este overhead é inexistente na versão em MPI</a:t>
            </a:r>
          </a:p>
          <a:p>
            <a:endParaRPr lang="pt-PT" baseline="0" dirty="0" smtClean="0"/>
          </a:p>
          <a:p>
            <a:r>
              <a:rPr lang="pt-PT" baseline="0" dirty="0" smtClean="0"/>
              <a:t>Referir também que fizemos vários testes para vários níveis de cache, não pusemos aqui porque não valia a pena.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0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6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1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1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1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2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5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3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9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0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MBytes</a:t>
            </a:r>
          </a:p>
          <a:p>
            <a:r>
              <a:rPr lang="pt-PT" dirty="0" smtClean="0"/>
              <a:t>Versão </a:t>
            </a:r>
            <a:r>
              <a:rPr lang="pt-PT" dirty="0" smtClean="0"/>
              <a:t>híbrida </a:t>
            </a:r>
            <a:r>
              <a:rPr lang="pt-PT" dirty="0" smtClean="0"/>
              <a:t>tem 2 processos MPI e threads OpenMP variadas.</a:t>
            </a:r>
            <a:endParaRPr lang="pt-PT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849839"/>
              </p:ext>
            </p:extLst>
          </p:nvPr>
        </p:nvGraphicFramePr>
        <p:xfrm>
          <a:off x="644013" y="2431025"/>
          <a:ext cx="4792538" cy="386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00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MBytes</a:t>
            </a:r>
          </a:p>
          <a:p>
            <a:r>
              <a:rPr lang="pt-PT" dirty="0" smtClean="0"/>
              <a:t>Versão hibrida tem 2 processos MPI e threads OpenMP variadas.</a:t>
            </a:r>
            <a:endParaRPr lang="pt-PT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295150"/>
              </p:ext>
            </p:extLst>
          </p:nvPr>
        </p:nvGraphicFramePr>
        <p:xfrm>
          <a:off x="703005" y="2490018"/>
          <a:ext cx="4733545" cy="375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8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5" y="2104377"/>
            <a:ext cx="7452852" cy="41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4921" y="4297884"/>
            <a:ext cx="1787015" cy="4314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1346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5986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[ 4, 1, 2, 5, 3 ]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2</a:t>
            </a:r>
            <a:r>
              <a:rPr lang="en-US" dirty="0"/>
              <a:t>, 1, </a:t>
            </a:r>
            <a:r>
              <a:rPr lang="en-US" u="sng" dirty="0"/>
              <a:t>4</a:t>
            </a:r>
            <a:r>
              <a:rPr lang="en-US" dirty="0"/>
              <a:t>, 5, 3 ]</a:t>
            </a:r>
          </a:p>
          <a:p>
            <a:pPr marL="0" indent="0">
              <a:buNone/>
            </a:pPr>
            <a:r>
              <a:rPr lang="en-US" dirty="0"/>
              <a:t>[ 2, 1,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4, 3,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2" y="5338917"/>
            <a:ext cx="4424517" cy="6489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Sublinhado – Elementos Trocados</a:t>
            </a:r>
          </a:p>
        </p:txBody>
      </p:sp>
    </p:spTree>
    <p:extLst>
      <p:ext uri="{BB962C8B-B14F-4D97-AF65-F5344CB8AC3E}">
        <p14:creationId xmlns:p14="http://schemas.microsoft.com/office/powerpoint/2010/main" val="28843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4" y="2143706"/>
            <a:ext cx="7708490" cy="40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4920" y="3805085"/>
            <a:ext cx="1787015" cy="442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835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2938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4, 1, 2, 5, 3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rgbClr val="BC35D7"/>
                </a:solidFill>
              </a:rPr>
              <a:t>2</a:t>
            </a:r>
            <a:r>
              <a:rPr lang="en-US" dirty="0">
                <a:solidFill>
                  <a:srgbClr val="BC35D7"/>
                </a:solidFill>
              </a:rPr>
              <a:t>, 1, </a:t>
            </a:r>
            <a:r>
              <a:rPr lang="en-US" u="sng" dirty="0">
                <a:solidFill>
                  <a:srgbClr val="BC35D7"/>
                </a:solidFill>
              </a:rPr>
              <a:t>4</a:t>
            </a:r>
            <a:r>
              <a:rPr lang="en-US" dirty="0">
                <a:solidFill>
                  <a:srgbClr val="BC35D7"/>
                </a:solidFill>
              </a:rPr>
              <a:t>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2, 1, </a:t>
            </a:r>
            <a:r>
              <a:rPr lang="en-US" dirty="0">
                <a:solidFill>
                  <a:srgbClr val="FF0000"/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1</a:t>
            </a:r>
            <a:r>
              <a:rPr lang="en-US" dirty="0"/>
              <a:t>, </a:t>
            </a:r>
            <a:r>
              <a:rPr lang="en-US" u="sng" dirty="0"/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4, 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dirty="0">
                <a:solidFill>
                  <a:srgbClr val="FF0000"/>
                </a:solidFill>
              </a:rPr>
              <a:t>4, 3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5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3" y="5034117"/>
            <a:ext cx="4424517" cy="1120332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Sublinhado – Elementos Trocados</a:t>
            </a:r>
          </a:p>
          <a:p>
            <a:pPr marL="0" indent="0" algn="ctr">
              <a:buNone/>
            </a:pPr>
            <a:r>
              <a:rPr lang="pt-PT" dirty="0">
                <a:solidFill>
                  <a:schemeClr val="tx1"/>
                </a:solidFill>
              </a:rPr>
              <a:t>Cores</a:t>
            </a:r>
            <a:r>
              <a:rPr lang="pt-PT" dirty="0"/>
              <a:t> – Threads</a:t>
            </a:r>
          </a:p>
        </p:txBody>
      </p:sp>
    </p:spTree>
    <p:extLst>
      <p:ext uri="{BB962C8B-B14F-4D97-AF65-F5344CB8AC3E}">
        <p14:creationId xmlns:p14="http://schemas.microsoft.com/office/powerpoint/2010/main" val="2978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OpenMPI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51" y="2567406"/>
            <a:ext cx="6735098" cy="33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25644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2, 3 ]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68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[ 4, 5, 6 ]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2246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8, 9 ]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83227" y="2487561"/>
            <a:ext cx="305683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32156" y="2487562"/>
            <a:ext cx="2644877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1884" y="2526890"/>
            <a:ext cx="6567948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88910" y="2487562"/>
            <a:ext cx="2988123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32156" y="2487562"/>
            <a:ext cx="2945055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05118" y="2526890"/>
            <a:ext cx="3157334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15656" y="2526890"/>
            <a:ext cx="2768371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20457" y="2526891"/>
            <a:ext cx="2797571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413524" y="2526890"/>
            <a:ext cx="559555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smtClean="0"/>
              <a:t>Híbrido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2045110"/>
            <a:ext cx="7973961" cy="4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8881" y="3406877"/>
            <a:ext cx="7607699" cy="1524000"/>
            <a:chOff x="1446519" y="3406877"/>
            <a:chExt cx="8484062" cy="1524000"/>
          </a:xfrm>
        </p:grpSpPr>
        <p:sp>
          <p:nvSpPr>
            <p:cNvPr id="6" name="Rectangle 5"/>
            <p:cNvSpPr/>
            <p:nvPr/>
          </p:nvSpPr>
          <p:spPr>
            <a:xfrm>
              <a:off x="1602658" y="3549445"/>
              <a:ext cx="8327923" cy="12388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6519" y="3406877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8881" y="2079521"/>
            <a:ext cx="7607700" cy="1524000"/>
            <a:chOff x="1427444" y="2079521"/>
            <a:chExt cx="8503137" cy="1524000"/>
          </a:xfrm>
        </p:grpSpPr>
        <p:sp>
          <p:nvSpPr>
            <p:cNvPr id="5" name="Rectangle 4"/>
            <p:cNvSpPr/>
            <p:nvPr/>
          </p:nvSpPr>
          <p:spPr>
            <a:xfrm>
              <a:off x="1602658" y="2133599"/>
              <a:ext cx="8327923" cy="14158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7444" y="2079521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OpenMPI</a:t>
              </a:r>
            </a:p>
          </p:txBody>
        </p:sp>
      </p:grpSp>
      <p:sp>
        <p:nvSpPr>
          <p:cNvPr id="2" name="Content Placeholder 2"/>
          <p:cNvSpPr txBox="1">
            <a:spLocks/>
          </p:cNvSpPr>
          <p:nvPr/>
        </p:nvSpPr>
        <p:spPr>
          <a:xfrm>
            <a:off x="1952502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2, 3 ]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80646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[ 4, 5, 6 ]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501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8, 9 ]</a:t>
            </a:r>
          </a:p>
        </p:txBody>
      </p:sp>
    </p:spTree>
    <p:extLst>
      <p:ext uri="{BB962C8B-B14F-4D97-AF65-F5344CB8AC3E}">
        <p14:creationId xmlns:p14="http://schemas.microsoft.com/office/powerpoint/2010/main" val="10610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364</TotalTime>
  <Words>635</Words>
  <Application>Microsoft Office PowerPoint</Application>
  <PresentationFormat>On-screen Show (4:3)</PresentationFormat>
  <Paragraphs>135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Quicksort</vt:lpstr>
      <vt:lpstr>Algoritmo</vt:lpstr>
      <vt:lpstr>PowerPoint Presentation</vt:lpstr>
      <vt:lpstr>OpenMP</vt:lpstr>
      <vt:lpstr>PowerPoint Presentation</vt:lpstr>
      <vt:lpstr>OpenMPI</vt:lpstr>
      <vt:lpstr>PowerPoint Presentation</vt:lpstr>
      <vt:lpstr>Híbrido</vt:lpstr>
      <vt:lpstr>PowerPoint Presentation</vt:lpstr>
      <vt:lpstr>Resultados</vt:lpstr>
      <vt:lpstr>Resultados</vt:lpstr>
      <vt:lpstr>Quicksort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Antunes</dc:creator>
  <cp:lastModifiedBy>Rafael Antunes</cp:lastModifiedBy>
  <cp:revision>32</cp:revision>
  <dcterms:created xsi:type="dcterms:W3CDTF">2016-01-03T14:58:37Z</dcterms:created>
  <dcterms:modified xsi:type="dcterms:W3CDTF">2016-01-05T16:09:59Z</dcterms:modified>
</cp:coreProperties>
</file>