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9" r:id="rId9"/>
    <p:sldId id="270" r:id="rId10"/>
    <p:sldId id="263" r:id="rId11"/>
    <p:sldId id="264" r:id="rId12"/>
    <p:sldId id="266" r:id="rId13"/>
    <p:sldId id="268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35D7"/>
    <a:srgbClr val="A460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14" autoAdjust="0"/>
  </p:normalViewPr>
  <p:slideViewPr>
    <p:cSldViewPr snapToGrid="0">
      <p:cViewPr varScale="1">
        <p:scale>
          <a:sx n="97" d="100"/>
          <a:sy n="97" d="100"/>
        </p:scale>
        <p:origin x="12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fael\OneDrive\Escola\Universidade%20do%20Minho\MEI\Computa&#231;&#227;o%20Paralela%20e%20Distribu&#237;da\2%20-%20Paradigmas%20de%20Computa&#231;&#227;o%20Paralela\PCP-Trabalho2_3\graphs%20apresenta&#231;&#227;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fael\OneDrive\Escola\Universidade%20do%20Minho\MEI\Computa&#231;&#227;o%20Paralela%20e%20Distribu&#237;da\2%20-%20Paradigmas%20de%20Computa&#231;&#227;o%20Paralela\PCP-Trabalho2_3\graphs%20apresenta&#231;&#227;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fael\OneDrive\Escola\Universidade%20do%20Minho\MEI\Computa&#231;&#227;o%20Paralela%20e%20Distribu&#237;da\2%20-%20Paradigmas%20de%20Computa&#231;&#227;o%20Paralela\PCP-Trabalho2_3\graphs%20apresenta&#231;&#227;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95001522706789"/>
          <c:y val="2.5158623590973008E-2"/>
          <c:w val="0.87614408087470019"/>
          <c:h val="0.80179596914547846"/>
        </c:manualLayout>
      </c:layout>
      <c:lineChart>
        <c:grouping val="standard"/>
        <c:varyColors val="0"/>
        <c:ser>
          <c:idx val="0"/>
          <c:order val="0"/>
          <c:tx>
            <c:strRef>
              <c:f>Sheet1!$C$41</c:f>
              <c:strCache>
                <c:ptCount val="1"/>
                <c:pt idx="0">
                  <c:v>20KB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Sheet1!$B$42:$B$49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Sheet1!$C$42:$C$49</c:f>
              <c:numCache>
                <c:formatCode>General</c:formatCode>
                <c:ptCount val="8"/>
                <c:pt idx="0">
                  <c:v>1</c:v>
                </c:pt>
                <c:pt idx="1">
                  <c:v>1.4935064935064934</c:v>
                </c:pt>
                <c:pt idx="2">
                  <c:v>2.3310810810810811</c:v>
                </c:pt>
                <c:pt idx="3">
                  <c:v>1.4806866952789699</c:v>
                </c:pt>
                <c:pt idx="4">
                  <c:v>1.1694915254237288</c:v>
                </c:pt>
                <c:pt idx="5">
                  <c:v>0.92991913746630717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Sheet1!$D$41</c:f>
              <c:strCache>
                <c:ptCount val="1"/>
                <c:pt idx="0">
                  <c:v>200KB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Sheet1!$B$42:$B$49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Sheet1!$D$42:$D$49</c:f>
              <c:numCache>
                <c:formatCode>General</c:formatCode>
                <c:ptCount val="8"/>
                <c:pt idx="0">
                  <c:v>1</c:v>
                </c:pt>
                <c:pt idx="1">
                  <c:v>1.8908392759188151</c:v>
                </c:pt>
                <c:pt idx="2">
                  <c:v>3.2457627118644066</c:v>
                </c:pt>
                <c:pt idx="3">
                  <c:v>5.4198113207547172</c:v>
                </c:pt>
                <c:pt idx="4">
                  <c:v>4.7154582763337896</c:v>
                </c:pt>
                <c:pt idx="5">
                  <c:v>3.6592356687898087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Sheet1!$E$41</c:f>
              <c:strCache>
                <c:ptCount val="1"/>
                <c:pt idx="0">
                  <c:v>15 MB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Sheet1!$B$42:$B$49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Sheet1!$E$42:$E$49</c:f>
              <c:numCache>
                <c:formatCode>General</c:formatCode>
                <c:ptCount val="8"/>
                <c:pt idx="0">
                  <c:v>1</c:v>
                </c:pt>
                <c:pt idx="1">
                  <c:v>1.956015514759585</c:v>
                </c:pt>
                <c:pt idx="2">
                  <c:v>3.932453565568454</c:v>
                </c:pt>
                <c:pt idx="3">
                  <c:v>6.8945513621594614</c:v>
                </c:pt>
                <c:pt idx="4">
                  <c:v>10.319516666043171</c:v>
                </c:pt>
                <c:pt idx="5">
                  <c:v>11.108243063665284</c:v>
                </c:pt>
                <c:pt idx="6">
                  <c:v>9.5062030463850036</c:v>
                </c:pt>
                <c:pt idx="7">
                  <c:v>9.465104309634917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Sheet1!$F$41</c:f>
              <c:strCache>
                <c:ptCount val="1"/>
                <c:pt idx="0">
                  <c:v>150 MB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Sheet1!$B$42:$B$49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Sheet1!$F$42:$F$49</c:f>
              <c:numCache>
                <c:formatCode>General</c:formatCode>
                <c:ptCount val="8"/>
                <c:pt idx="0">
                  <c:v>1</c:v>
                </c:pt>
                <c:pt idx="1">
                  <c:v>2.0473743132551809</c:v>
                </c:pt>
                <c:pt idx="2">
                  <c:v>4.1938839355545126</c:v>
                </c:pt>
                <c:pt idx="3">
                  <c:v>7.6548826870328632</c:v>
                </c:pt>
                <c:pt idx="4">
                  <c:v>12.42958376105169</c:v>
                </c:pt>
                <c:pt idx="5">
                  <c:v>15.019246158770807</c:v>
                </c:pt>
                <c:pt idx="6">
                  <c:v>11.421038619231267</c:v>
                </c:pt>
                <c:pt idx="7">
                  <c:v>11.280528623108102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8435664"/>
        <c:axId val="1527120176"/>
      </c:lineChart>
      <c:catAx>
        <c:axId val="1308435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Processos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120176"/>
        <c:crosses val="autoZero"/>
        <c:auto val="1"/>
        <c:lblAlgn val="ctr"/>
        <c:lblOffset val="100"/>
        <c:noMultiLvlLbl val="0"/>
      </c:catAx>
      <c:valAx>
        <c:axId val="1527120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Speed</a:t>
                </a:r>
                <a:r>
                  <a:rPr lang="en-US" sz="1400" baseline="0"/>
                  <a:t> Up</a:t>
                </a:r>
                <a:endParaRPr lang="en-US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8435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4465237680686853E-2"/>
          <c:y val="0.93689183484705285"/>
          <c:w val="0.88641504577861585"/>
          <c:h val="4.93852795578709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QuickSort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numRef>
              <c:f>Sheet1!$B$3:$B$10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Sheet1!$C$3:$C$10</c:f>
              <c:numCache>
                <c:formatCode>General</c:formatCode>
                <c:ptCount val="8"/>
                <c:pt idx="0">
                  <c:v>2.3169809999999997</c:v>
                </c:pt>
                <c:pt idx="1">
                  <c:v>1.072003</c:v>
                </c:pt>
                <c:pt idx="2">
                  <c:v>0.48565700000000001</c:v>
                </c:pt>
                <c:pt idx="3">
                  <c:v>0.21285099999999998</c:v>
                </c:pt>
                <c:pt idx="4">
                  <c:v>0.12313399999999997</c:v>
                </c:pt>
                <c:pt idx="5">
                  <c:v>0.11276700000000001</c:v>
                </c:pt>
                <c:pt idx="6">
                  <c:v>9.4432999999999989E-2</c:v>
                </c:pt>
                <c:pt idx="7">
                  <c:v>0.161192</c:v>
                </c:pt>
              </c:numCache>
            </c:numRef>
          </c:val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Troca de Arrays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numRef>
              <c:f>Sheet1!$B$3:$B$10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Sheet1!$D$3:$D$10</c:f>
              <c:numCache>
                <c:formatCode>General</c:formatCode>
                <c:ptCount val="8"/>
                <c:pt idx="0">
                  <c:v>0.44037599999999999</c:v>
                </c:pt>
                <c:pt idx="1">
                  <c:v>0.29059800000000002</c:v>
                </c:pt>
                <c:pt idx="2">
                  <c:v>0.168936</c:v>
                </c:pt>
                <c:pt idx="3">
                  <c:v>0.125387</c:v>
                </c:pt>
                <c:pt idx="4">
                  <c:v>0.12792300000000001</c:v>
                </c:pt>
                <c:pt idx="5">
                  <c:v>0.12529499999999999</c:v>
                </c:pt>
                <c:pt idx="6">
                  <c:v>0.136627</c:v>
                </c:pt>
                <c:pt idx="7">
                  <c:v>0.83043900000000004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82107616"/>
        <c:axId val="1682108160"/>
        <c:axId val="0"/>
      </c:bar3DChart>
      <c:catAx>
        <c:axId val="1682107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200" baseline="0" dirty="0" smtClean="0"/>
                  <a:t>Número de Processos</a:t>
                </a:r>
                <a:endParaRPr lang="pt-PT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2108160"/>
        <c:crosses val="autoZero"/>
        <c:auto val="1"/>
        <c:lblAlgn val="ctr"/>
        <c:lblOffset val="100"/>
        <c:noMultiLvlLbl val="0"/>
      </c:catAx>
      <c:valAx>
        <c:axId val="1682108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200"/>
                  <a:t>Tempo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2107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Sheet1!$D$4</c:f>
              <c:strCache>
                <c:ptCount val="1"/>
                <c:pt idx="0">
                  <c:v>OpenMP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Sheet1!$C$5:$C$12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Sheet1!$D$5:$D$12</c:f>
              <c:numCache>
                <c:formatCode>General</c:formatCode>
                <c:ptCount val="8"/>
                <c:pt idx="0">
                  <c:v>3.8403839999999998</c:v>
                </c:pt>
                <c:pt idx="1">
                  <c:v>2.0195449999999999</c:v>
                </c:pt>
                <c:pt idx="2">
                  <c:v>1.1726589999999999</c:v>
                </c:pt>
                <c:pt idx="3">
                  <c:v>0.98020099999999999</c:v>
                </c:pt>
                <c:pt idx="4">
                  <c:v>0.96654700000000005</c:v>
                </c:pt>
                <c:pt idx="5">
                  <c:v>0.92763600000000002</c:v>
                </c:pt>
                <c:pt idx="6">
                  <c:v>1.0604979999999999</c:v>
                </c:pt>
                <c:pt idx="7">
                  <c:v>1.1492640000000001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Sheet1!$E$4</c:f>
              <c:strCache>
                <c:ptCount val="1"/>
                <c:pt idx="0">
                  <c:v>OpenMPI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Sheet1!$C$5:$C$12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Sheet1!$E$5:$E$12</c:f>
              <c:numCache>
                <c:formatCode>General</c:formatCode>
                <c:ptCount val="8"/>
                <c:pt idx="0">
                  <c:v>3.002888</c:v>
                </c:pt>
                <c:pt idx="1">
                  <c:v>1.466702</c:v>
                </c:pt>
                <c:pt idx="2">
                  <c:v>0.71601599999999999</c:v>
                </c:pt>
                <c:pt idx="3">
                  <c:v>0.39228400000000002</c:v>
                </c:pt>
                <c:pt idx="4">
                  <c:v>0.241592</c:v>
                </c:pt>
                <c:pt idx="5">
                  <c:v>0.199936</c:v>
                </c:pt>
                <c:pt idx="6">
                  <c:v>0.26292599999999999</c:v>
                </c:pt>
                <c:pt idx="7">
                  <c:v>0.26620100000000002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Sheet1!$F$4</c:f>
              <c:strCache>
                <c:ptCount val="1"/>
                <c:pt idx="0">
                  <c:v>Híbrido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Sheet1!$C$5:$C$12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Sheet1!$F$5:$F$12</c:f>
              <c:numCache>
                <c:formatCode>General</c:formatCode>
                <c:ptCount val="8"/>
                <c:pt idx="0">
                  <c:v>2.1856270000000002</c:v>
                </c:pt>
                <c:pt idx="1">
                  <c:v>1.3297140000000001</c:v>
                </c:pt>
                <c:pt idx="2">
                  <c:v>1.0306420000000001</c:v>
                </c:pt>
                <c:pt idx="3">
                  <c:v>1.133659</c:v>
                </c:pt>
                <c:pt idx="4">
                  <c:v>1.7087159999999999</c:v>
                </c:pt>
                <c:pt idx="5">
                  <c:v>2.0032179999999999</c:v>
                </c:pt>
                <c:pt idx="6">
                  <c:v>2.081118</c:v>
                </c:pt>
                <c:pt idx="7">
                  <c:v>1.975781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Sheet1!$G$4</c:f>
              <c:strCache>
                <c:ptCount val="1"/>
                <c:pt idx="0">
                  <c:v>Sequêncial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7"/>
            <c:marker>
              <c:symbol val="none"/>
            </c:marker>
            <c:bubble3D val="0"/>
          </c:dPt>
          <c:cat>
            <c:numRef>
              <c:f>Sheet1!$C$5:$C$12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Sheet1!$G$5:$G$12</c:f>
              <c:numCache>
                <c:formatCode>General</c:formatCode>
                <c:ptCount val="8"/>
                <c:pt idx="0">
                  <c:v>2.9894639999999999</c:v>
                </c:pt>
                <c:pt idx="1">
                  <c:v>2.9894639999999999</c:v>
                </c:pt>
                <c:pt idx="2">
                  <c:v>2.9894639999999999</c:v>
                </c:pt>
                <c:pt idx="3">
                  <c:v>2.9894639999999999</c:v>
                </c:pt>
                <c:pt idx="4">
                  <c:v>2.9894639999999999</c:v>
                </c:pt>
                <c:pt idx="5">
                  <c:v>2.9894639999999999</c:v>
                </c:pt>
                <c:pt idx="6">
                  <c:v>2.9894639999999999</c:v>
                </c:pt>
                <c:pt idx="7">
                  <c:v>2.9894639999999999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31422560"/>
        <c:axId val="1631416032"/>
      </c:lineChart>
      <c:catAx>
        <c:axId val="1631422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Threads</a:t>
                </a:r>
                <a:r>
                  <a:rPr lang="en-US" sz="1200" baseline="0"/>
                  <a:t> / Processos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1416032"/>
        <c:crosses val="autoZero"/>
        <c:auto val="1"/>
        <c:lblAlgn val="ctr"/>
        <c:lblOffset val="100"/>
        <c:noMultiLvlLbl val="0"/>
      </c:catAx>
      <c:valAx>
        <c:axId val="163141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Tempo</a:t>
                </a:r>
                <a:r>
                  <a:rPr lang="en-US" sz="1200" baseline="0"/>
                  <a:t> (s)</a:t>
                </a:r>
                <a:endParaRPr lang="en-US" sz="12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1422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9651691859302927E-2"/>
          <c:y val="0.90125879812099585"/>
          <c:w val="0.86744664309390973"/>
          <c:h val="6.5853450106432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Sheet1!$D$16</c:f>
              <c:strCache>
                <c:ptCount val="1"/>
                <c:pt idx="0">
                  <c:v>OpenMP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Sheet1!$C$17:$C$24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Sheet1!$D$17:$D$24</c:f>
              <c:numCache>
                <c:formatCode>General</c:formatCode>
                <c:ptCount val="8"/>
                <c:pt idx="0">
                  <c:v>0.77842840715928407</c:v>
                </c:pt>
                <c:pt idx="1">
                  <c:v>1.4802660995422237</c:v>
                </c:pt>
                <c:pt idx="2">
                  <c:v>2.5493037617926442</c:v>
                </c:pt>
                <c:pt idx="3">
                  <c:v>3.0498479393512148</c:v>
                </c:pt>
                <c:pt idx="4">
                  <c:v>3.0929318491496014</c:v>
                </c:pt>
                <c:pt idx="5">
                  <c:v>3.2226692366402339</c:v>
                </c:pt>
                <c:pt idx="6">
                  <c:v>2.8189246938702386</c:v>
                </c:pt>
                <c:pt idx="7">
                  <c:v>2.6011986801988054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Sheet1!$E$16</c:f>
              <c:strCache>
                <c:ptCount val="1"/>
                <c:pt idx="0">
                  <c:v>OpenMPI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Sheet1!$C$17:$C$24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Sheet1!$E$17:$E$24</c:f>
              <c:numCache>
                <c:formatCode>General</c:formatCode>
                <c:ptCount val="8"/>
                <c:pt idx="0">
                  <c:v>0.99552963680297102</c:v>
                </c:pt>
                <c:pt idx="1">
                  <c:v>2.0382218064746622</c:v>
                </c:pt>
                <c:pt idx="2">
                  <c:v>4.1751357511563985</c:v>
                </c:pt>
                <c:pt idx="3">
                  <c:v>7.6206625811911772</c:v>
                </c:pt>
                <c:pt idx="4">
                  <c:v>12.374019007251896</c:v>
                </c:pt>
                <c:pt idx="5">
                  <c:v>14.952104673495517</c:v>
                </c:pt>
                <c:pt idx="6">
                  <c:v>11.369982428516009</c:v>
                </c:pt>
                <c:pt idx="7">
                  <c:v>11.230100563108326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Sheet1!$F$16</c:f>
              <c:strCache>
                <c:ptCount val="1"/>
                <c:pt idx="0">
                  <c:v>Híbrido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Sheet1!$C$17:$C$24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20</c:v>
                </c:pt>
                <c:pt idx="6">
                  <c:v>28</c:v>
                </c:pt>
                <c:pt idx="7">
                  <c:v>32</c:v>
                </c:pt>
              </c:numCache>
            </c:numRef>
          </c:cat>
          <c:val>
            <c:numRef>
              <c:f>Sheet1!$F$17:$F$24</c:f>
              <c:numCache>
                <c:formatCode>General</c:formatCode>
                <c:ptCount val="8"/>
                <c:pt idx="0">
                  <c:v>1.3677832493833575</c:v>
                </c:pt>
                <c:pt idx="1">
                  <c:v>2.2482007409112033</c:v>
                </c:pt>
                <c:pt idx="2">
                  <c:v>2.900584296001909</c:v>
                </c:pt>
                <c:pt idx="3">
                  <c:v>2.637004601912921</c:v>
                </c:pt>
                <c:pt idx="4">
                  <c:v>1.7495382497735141</c:v>
                </c:pt>
                <c:pt idx="5">
                  <c:v>1.4923308396789565</c:v>
                </c:pt>
                <c:pt idx="6">
                  <c:v>1.4364702049571432</c:v>
                </c:pt>
                <c:pt idx="7">
                  <c:v>1.513054331426408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31411680"/>
        <c:axId val="1631420928"/>
      </c:lineChart>
      <c:catAx>
        <c:axId val="1631411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Processos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1420928"/>
        <c:crosses val="autoZero"/>
        <c:auto val="1"/>
        <c:lblAlgn val="ctr"/>
        <c:lblOffset val="100"/>
        <c:noMultiLvlLbl val="0"/>
      </c:catAx>
      <c:valAx>
        <c:axId val="163142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Speed</a:t>
                </a:r>
                <a:r>
                  <a:rPr lang="en-US" sz="1200" baseline="0"/>
                  <a:t> Up</a:t>
                </a:r>
                <a:endParaRPr lang="en-US" sz="12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1411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8290815868445347E-2"/>
          <c:y val="0.88533905386767586"/>
          <c:w val="0.8704926223369589"/>
          <c:h val="9.31779301198650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1F22B-3B6B-4546-A668-DD15FA2B9ACA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8F7CD-146B-4E0C-BFF5-21C4EECB8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18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63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3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Referir que o</a:t>
            </a:r>
            <a:r>
              <a:rPr lang="pt-PT" baseline="0" dirty="0" smtClean="0"/>
              <a:t> OpenMP tem mais overhead com uma thread (visto que nesta versão ele divide as threads na mesma, mas só a master é que as corre todas). Este overhead é inexistente na versão em MPI</a:t>
            </a:r>
          </a:p>
          <a:p>
            <a:endParaRPr lang="pt-PT" baseline="0" dirty="0" smtClean="0"/>
          </a:p>
          <a:p>
            <a:r>
              <a:rPr lang="pt-PT" baseline="0" dirty="0" smtClean="0"/>
              <a:t>Referir também que fizemos vários testes para vários níveis de cache, não pusemos aqui porque não valia a pena.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18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gráfico do speed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47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10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 smtClean="0"/>
              <a:t>Cada</a:t>
            </a:r>
            <a:r>
              <a:rPr lang="pt-PT" baseline="0" noProof="0" dirty="0" smtClean="0"/>
              <a:t> Cor representa 1 processador</a:t>
            </a:r>
          </a:p>
          <a:p>
            <a:r>
              <a:rPr lang="pt-PT" baseline="0" noProof="0" dirty="0" smtClean="0"/>
              <a:t>Na maior parte dos casos a divisão é perto do centro.</a:t>
            </a:r>
          </a:p>
          <a:p>
            <a:r>
              <a:rPr lang="pt-PT" baseline="0" noProof="0" dirty="0" smtClean="0"/>
              <a:t>Explicar:</a:t>
            </a:r>
          </a:p>
          <a:p>
            <a:pPr marL="171450" indent="-171450">
              <a:buFontTx/>
              <a:buChar char="-"/>
            </a:pPr>
            <a:r>
              <a:rPr lang="pt-PT" baseline="0" noProof="0" dirty="0" smtClean="0"/>
              <a:t>Divisão da carga de trabalho</a:t>
            </a:r>
          </a:p>
          <a:p>
            <a:pPr marL="171450" indent="-171450">
              <a:buFontTx/>
              <a:buChar char="-"/>
            </a:pPr>
            <a:r>
              <a:rPr lang="pt-PT" baseline="0" noProof="0" dirty="0" smtClean="0"/>
              <a:t>Ordena em relação ao elemento do meio e divide o tamanho por 2.</a:t>
            </a:r>
          </a:p>
          <a:p>
            <a:pPr marL="171450" indent="-171450">
              <a:buFontTx/>
              <a:buChar char="-"/>
            </a:pPr>
            <a:r>
              <a:rPr lang="pt-PT" baseline="0" noProof="0" dirty="0" smtClean="0"/>
              <a:t>É recursivo.</a:t>
            </a:r>
          </a:p>
          <a:p>
            <a:pPr marL="171450" indent="-171450">
              <a:buFontTx/>
              <a:buChar char="-"/>
            </a:pPr>
            <a:endParaRPr lang="pt-PT" baseline="0" noProof="0" dirty="0" smtClean="0"/>
          </a:p>
          <a:p>
            <a:pPr marL="0" indent="0">
              <a:buFontTx/>
              <a:buNone/>
            </a:pPr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4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 smtClean="0"/>
              <a:t>quadrados são iterações (1,</a:t>
            </a:r>
            <a:r>
              <a:rPr lang="pt-PT" baseline="0" noProof="0" dirty="0" smtClean="0"/>
              <a:t> 2 e 3)</a:t>
            </a:r>
          </a:p>
          <a:p>
            <a:endParaRPr lang="pt-PT" baseline="0" noProof="0" dirty="0" smtClean="0"/>
          </a:p>
          <a:p>
            <a:r>
              <a:rPr lang="pt-PT" baseline="0" noProof="0" dirty="0" smtClean="0"/>
              <a:t>array inicial</a:t>
            </a:r>
          </a:p>
          <a:p>
            <a:r>
              <a:rPr lang="pt-PT" baseline="0" noProof="0" dirty="0" smtClean="0"/>
              <a:t>1º troca</a:t>
            </a:r>
          </a:p>
          <a:p>
            <a:r>
              <a:rPr lang="pt-PT" baseline="0" noProof="0" dirty="0" smtClean="0"/>
              <a:t>finalização da 1ª iteração</a:t>
            </a:r>
          </a:p>
          <a:p>
            <a:endParaRPr lang="pt-PT" baseline="0" noProof="0" dirty="0" smtClean="0"/>
          </a:p>
          <a:p>
            <a:r>
              <a:rPr lang="pt-PT" baseline="0" noProof="0" dirty="0" smtClean="0"/>
              <a:t>troca da segunda iteração</a:t>
            </a:r>
          </a:p>
          <a:p>
            <a:r>
              <a:rPr lang="pt-PT" baseline="0" noProof="0" dirty="0" smtClean="0"/>
              <a:t>finalização da 2ª iteração</a:t>
            </a:r>
          </a:p>
          <a:p>
            <a:endParaRPr lang="pt-PT" baseline="0" noProof="0" dirty="0" smtClean="0"/>
          </a:p>
          <a:p>
            <a:r>
              <a:rPr lang="pt-PT" baseline="0" noProof="0" dirty="0" smtClean="0"/>
              <a:t>3ª iteração, e ultima.</a:t>
            </a:r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55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cada</a:t>
            </a:r>
            <a:r>
              <a:rPr lang="pt-PT" baseline="0" dirty="0" smtClean="0"/>
              <a:t> cor é uma thread,</a:t>
            </a:r>
          </a:p>
          <a:p>
            <a:r>
              <a:rPr lang="pt-PT" baseline="0" dirty="0" smtClean="0"/>
              <a:t>cores correm paralelamente</a:t>
            </a:r>
          </a:p>
          <a:p>
            <a:r>
              <a:rPr lang="pt-PT" baseline="0" dirty="0" smtClean="0"/>
              <a:t>Primeiras recursões usam poucas threads e primeiras iterações demoram mais</a:t>
            </a:r>
          </a:p>
          <a:p>
            <a:r>
              <a:rPr lang="pt-PT" baseline="0" dirty="0" smtClean="0"/>
              <a:t>falar em </a:t>
            </a:r>
            <a:r>
              <a:rPr lang="pt-PT" baseline="0" dirty="0" err="1" smtClean="0"/>
              <a:t>Tasks</a:t>
            </a:r>
            <a:endParaRPr lang="pt-PT" dirty="0" smtClean="0"/>
          </a:p>
          <a:p>
            <a:r>
              <a:rPr lang="pt-PT" dirty="0" smtClean="0"/>
              <a:t>referir </a:t>
            </a:r>
            <a:r>
              <a:rPr lang="pt-PT" dirty="0" err="1" smtClean="0"/>
              <a:t>speedup</a:t>
            </a:r>
            <a:r>
              <a:rPr lang="pt-PT" baseline="0" dirty="0" smtClean="0"/>
              <a:t> máximo de 4 vezes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81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89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cada</a:t>
            </a:r>
            <a:r>
              <a:rPr lang="pt-PT" baseline="0" dirty="0" smtClean="0"/>
              <a:t> cor é um processo, neste exemplo são 4 processos.</a:t>
            </a:r>
          </a:p>
          <a:p>
            <a:r>
              <a:rPr lang="pt-PT" baseline="0" dirty="0" smtClean="0"/>
              <a:t>Cada 1 fica com uma parte do array</a:t>
            </a:r>
          </a:p>
          <a:p>
            <a:r>
              <a:rPr lang="pt-PT" baseline="0" dirty="0" smtClean="0"/>
              <a:t>Cada 1 organiza o seu...</a:t>
            </a:r>
          </a:p>
          <a:p>
            <a:r>
              <a:rPr lang="pt-PT" baseline="0" dirty="0" smtClean="0"/>
              <a:t>resultado</a:t>
            </a:r>
          </a:p>
          <a:p>
            <a:r>
              <a:rPr lang="pt-PT" baseline="0" dirty="0" smtClean="0"/>
              <a:t>[1,2,3] [4,5,6] [7,8,9] [10,11,12] </a:t>
            </a:r>
          </a:p>
          <a:p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83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Cada cor é 1 processo</a:t>
            </a:r>
            <a:endParaRPr lang="pt-PT" dirty="0"/>
          </a:p>
          <a:p>
            <a:r>
              <a:rPr lang="pt-PT" dirty="0" smtClean="0"/>
              <a:t>Permite</a:t>
            </a:r>
            <a:r>
              <a:rPr lang="pt-PT" baseline="0" dirty="0" smtClean="0"/>
              <a:t> que todos os processos trabalhem desde o inicio</a:t>
            </a:r>
          </a:p>
          <a:p>
            <a:r>
              <a:rPr lang="pt-PT" baseline="0" dirty="0" err="1" smtClean="0"/>
              <a:t>Nao</a:t>
            </a:r>
            <a:r>
              <a:rPr lang="pt-PT" baseline="0" dirty="0" smtClean="0"/>
              <a:t> garante </a:t>
            </a:r>
            <a:r>
              <a:rPr lang="pt-PT" baseline="0" dirty="0" err="1" smtClean="0"/>
              <a:t>load</a:t>
            </a:r>
            <a:r>
              <a:rPr lang="pt-PT" baseline="0" dirty="0" smtClean="0"/>
              <a:t> balance</a:t>
            </a:r>
          </a:p>
          <a:p>
            <a:r>
              <a:rPr lang="pt-PT" baseline="0" dirty="0" smtClean="0"/>
              <a:t>Maior gasto de memoria</a:t>
            </a:r>
          </a:p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39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Nodo 662</a:t>
            </a:r>
          </a:p>
          <a:p>
            <a:r>
              <a:rPr lang="pt-PT" smtClean="0"/>
              <a:t>OpenMPI</a:t>
            </a: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69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err="1" smtClean="0"/>
              <a:t>Grafico</a:t>
            </a:r>
            <a:r>
              <a:rPr lang="pt-PT" baseline="0" dirty="0" smtClean="0"/>
              <a:t> de comunicações.</a:t>
            </a:r>
          </a:p>
          <a:p>
            <a:r>
              <a:rPr lang="en-US" baseline="0" dirty="0" smtClean="0"/>
              <a:t>Valor </a:t>
            </a:r>
            <a:r>
              <a:rPr lang="en-US" baseline="0" dirty="0" err="1" smtClean="0"/>
              <a:t>estranho</a:t>
            </a:r>
            <a:r>
              <a:rPr lang="en-US" baseline="0" dirty="0" smtClean="0"/>
              <a:t> com 1 </a:t>
            </a:r>
            <a:r>
              <a:rPr lang="en-US" baseline="0" dirty="0" err="1" smtClean="0"/>
              <a:t>processo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devia</a:t>
            </a:r>
            <a:r>
              <a:rPr lang="en-US" baseline="0" dirty="0" smtClean="0"/>
              <a:t> ignorer </a:t>
            </a:r>
            <a:r>
              <a:rPr lang="en-US" baseline="0" dirty="0" err="1" smtClean="0"/>
              <a:t>grande</a:t>
            </a:r>
            <a:r>
              <a:rPr lang="en-US" baseline="0" dirty="0" smtClean="0"/>
              <a:t> parte do </a:t>
            </a:r>
            <a:r>
              <a:rPr lang="en-US" baseline="0" dirty="0" err="1" smtClean="0"/>
              <a:t>processo</a:t>
            </a:r>
            <a:r>
              <a:rPr lang="en-US" baseline="0" dirty="0" smtClean="0"/>
              <a:t> de envoi mas </a:t>
            </a:r>
            <a:r>
              <a:rPr lang="en-US" baseline="0" dirty="0" err="1" smtClean="0"/>
              <a:t>demora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do que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outros (</a:t>
            </a:r>
            <a:r>
              <a:rPr lang="en-US" baseline="0" dirty="0" err="1" smtClean="0"/>
              <a:t>Provavelmente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clona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todo</a:t>
            </a:r>
            <a:r>
              <a:rPr lang="en-US" baseline="0" dirty="0" smtClean="0"/>
              <a:t> o array original)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Troca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Processos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todo</a:t>
            </a:r>
            <a:r>
              <a:rPr lang="en-US" baseline="0" dirty="0" smtClean="0"/>
              <a:t> o tempo de </a:t>
            </a:r>
            <a:r>
              <a:rPr lang="en-US" baseline="0" dirty="0" err="1" smtClean="0"/>
              <a:t>comunicação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alocação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preenchimento</a:t>
            </a:r>
            <a:r>
              <a:rPr lang="en-US" baseline="0" dirty="0" smtClean="0"/>
              <a:t> dos arrays que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enviados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Parte </a:t>
            </a:r>
            <a:r>
              <a:rPr lang="en-US" baseline="0" dirty="0" err="1" smtClean="0"/>
              <a:t>quiqusort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nao</a:t>
            </a:r>
            <a:r>
              <a:rPr lang="en-US" baseline="0" dirty="0" smtClean="0"/>
              <a:t> tem </a:t>
            </a:r>
            <a:r>
              <a:rPr lang="en-US" baseline="0" dirty="0" err="1" smtClean="0"/>
              <a:t>qualquer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comunicação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corre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sequencialmente</a:t>
            </a:r>
            <a:r>
              <a:rPr lang="en-US" baseline="0" dirty="0" smtClean="0"/>
              <a:t>.</a:t>
            </a:r>
          </a:p>
          <a:p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8F7CD-146B-4E0C-BFF5-21C4EECB86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8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3201C7E4-9496-40B4-BB95-196C3930D3C6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70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9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86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10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11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214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72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257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0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72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9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53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09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0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00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C7E4-9496-40B4-BB95-196C3930D3C6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0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01C7E4-9496-40B4-BB95-196C3930D3C6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086CA5-3CC8-4B55-A1E3-D5F51F958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3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399" y="3657597"/>
            <a:ext cx="6815669" cy="1619797"/>
          </a:xfrm>
        </p:spPr>
        <p:txBody>
          <a:bodyPr>
            <a:normAutofit fontScale="92500" lnSpcReduction="10000"/>
          </a:bodyPr>
          <a:lstStyle/>
          <a:p>
            <a:r>
              <a:rPr lang="pt-PT" dirty="0" smtClean="0"/>
              <a:t>Computação Paralela Distribuída</a:t>
            </a:r>
          </a:p>
          <a:p>
            <a:r>
              <a:rPr lang="pt-PT" dirty="0" smtClean="0"/>
              <a:t>Paradigmas da </a:t>
            </a:r>
            <a:r>
              <a:rPr lang="pt-PT" dirty="0"/>
              <a:t>C</a:t>
            </a:r>
            <a:r>
              <a:rPr lang="pt-PT" dirty="0" smtClean="0"/>
              <a:t>omputação Paralela</a:t>
            </a:r>
          </a:p>
          <a:p>
            <a:endParaRPr lang="pt-PT" dirty="0" smtClean="0"/>
          </a:p>
          <a:p>
            <a:r>
              <a:rPr lang="pt-PT" b="1" dirty="0" smtClean="0"/>
              <a:t>Universidade do Minho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523999" y="6008414"/>
            <a:ext cx="12192000" cy="6857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Carlos Antunes	                                                                                         67711</a:t>
            </a:r>
          </a:p>
          <a:p>
            <a:r>
              <a:rPr lang="pt-PT" dirty="0"/>
              <a:t>Nuno</a:t>
            </a:r>
            <a:r>
              <a:rPr lang="en-US" dirty="0"/>
              <a:t> Oliveira                	                                                                         67649</a:t>
            </a:r>
          </a:p>
        </p:txBody>
      </p:sp>
      <p:pic>
        <p:nvPicPr>
          <p:cNvPr id="1026" name="Picture 2" descr="http://www4.di.uminho.pt/~jmf/IMAGES/um_ee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002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34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pt-PT" dirty="0" smtClean="0"/>
              <a:t>Híbrido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35" y="2045110"/>
            <a:ext cx="7973961" cy="429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0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98881" y="3406877"/>
            <a:ext cx="7607699" cy="1524000"/>
            <a:chOff x="1446519" y="3406877"/>
            <a:chExt cx="8484062" cy="1524000"/>
          </a:xfrm>
        </p:grpSpPr>
        <p:sp>
          <p:nvSpPr>
            <p:cNvPr id="6" name="Rectangle 5"/>
            <p:cNvSpPr/>
            <p:nvPr/>
          </p:nvSpPr>
          <p:spPr>
            <a:xfrm>
              <a:off x="1602658" y="3549445"/>
              <a:ext cx="8327923" cy="12388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6519" y="3406877"/>
              <a:ext cx="806245" cy="152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</a:rPr>
                <a:t>OpenMP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98881" y="2079521"/>
            <a:ext cx="7607700" cy="1524000"/>
            <a:chOff x="1427444" y="2079521"/>
            <a:chExt cx="8503137" cy="1524000"/>
          </a:xfrm>
        </p:grpSpPr>
        <p:sp>
          <p:nvSpPr>
            <p:cNvPr id="5" name="Rectangle 4"/>
            <p:cNvSpPr/>
            <p:nvPr/>
          </p:nvSpPr>
          <p:spPr>
            <a:xfrm>
              <a:off x="1602658" y="2133599"/>
              <a:ext cx="8327923" cy="14158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27444" y="2079521"/>
              <a:ext cx="806245" cy="152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</a:rPr>
                <a:t>OpenMPI</a:t>
              </a:r>
            </a:p>
          </p:txBody>
        </p:sp>
      </p:grpSp>
      <p:sp>
        <p:nvSpPr>
          <p:cNvPr id="2" name="Content Placeholder 2"/>
          <p:cNvSpPr txBox="1">
            <a:spLocks/>
          </p:cNvSpPr>
          <p:nvPr/>
        </p:nvSpPr>
        <p:spPr>
          <a:xfrm>
            <a:off x="1952502" y="914399"/>
            <a:ext cx="1926533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/>
              <a:t>[ 9, 2, 5 ]</a:t>
            </a:r>
          </a:p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/>
              <a:t>[ 2, 1, 3 ]</a:t>
            </a:r>
          </a:p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/>
              <a:t>[ 1, 2, 3 ]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280646" y="914399"/>
            <a:ext cx="1818378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[ 1, 3, 8 ]</a:t>
            </a:r>
          </a:p>
          <a:p>
            <a:pPr marL="0" indent="0" algn="ctr">
              <a:buNone/>
            </a:pPr>
            <a:endParaRPr lang="pt-PT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[ 5, 6, 4 ]</a:t>
            </a:r>
          </a:p>
          <a:p>
            <a:pPr marL="0" indent="0" algn="ctr">
              <a:buNone/>
            </a:pPr>
            <a:endParaRPr lang="pt-PT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[ 4, 5, 6 ]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5015" y="914399"/>
            <a:ext cx="1631565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>
                <a:solidFill>
                  <a:srgbClr val="0070C0"/>
                </a:solidFill>
              </a:rPr>
              <a:t>[ 6, 4, 7 ]</a:t>
            </a:r>
          </a:p>
          <a:p>
            <a:pPr marL="0" indent="0" algn="ctr">
              <a:buNone/>
            </a:pPr>
            <a:endParaRPr lang="pt-PT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0070C0"/>
                </a:solidFill>
              </a:rPr>
              <a:t>[ 7, 9, 8 ]</a:t>
            </a:r>
          </a:p>
          <a:p>
            <a:pPr marL="0" indent="0" algn="ctr">
              <a:buNone/>
            </a:pPr>
            <a:endParaRPr lang="pt-PT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0070C0"/>
                </a:solidFill>
              </a:rPr>
              <a:t>[ 7, 8, 9 ]</a:t>
            </a:r>
          </a:p>
        </p:txBody>
      </p:sp>
    </p:spTree>
    <p:extLst>
      <p:ext uri="{BB962C8B-B14F-4D97-AF65-F5344CB8AC3E}">
        <p14:creationId xmlns:p14="http://schemas.microsoft.com/office/powerpoint/2010/main" val="106108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Resultados</a:t>
            </a:r>
            <a:endParaRPr lang="pt-PT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436551" y="2568677"/>
            <a:ext cx="2950366" cy="3468329"/>
          </a:xfrm>
        </p:spPr>
        <p:txBody>
          <a:bodyPr>
            <a:normAutofit fontScale="92500"/>
          </a:bodyPr>
          <a:lstStyle/>
          <a:p>
            <a:r>
              <a:rPr lang="pt-PT" dirty="0" smtClean="0"/>
              <a:t>Compilado com –O3</a:t>
            </a:r>
          </a:p>
          <a:p>
            <a:r>
              <a:rPr lang="pt-PT" dirty="0" smtClean="0"/>
              <a:t>Nodo 662 do </a:t>
            </a:r>
            <a:r>
              <a:rPr lang="pt-PT" i="1" dirty="0"/>
              <a:t>S</a:t>
            </a:r>
            <a:r>
              <a:rPr lang="pt-PT" i="1" dirty="0" smtClean="0"/>
              <a:t>earch</a:t>
            </a:r>
          </a:p>
          <a:p>
            <a:r>
              <a:rPr lang="pt-PT" dirty="0" smtClean="0"/>
              <a:t>Array com 152 MBytes</a:t>
            </a:r>
          </a:p>
          <a:p>
            <a:r>
              <a:rPr lang="pt-PT" dirty="0" smtClean="0"/>
              <a:t>Versão híbrida tem 2 processos MPI e threads OpenMP variadas.</a:t>
            </a:r>
            <a:endParaRPr lang="pt-PT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3849839"/>
              </p:ext>
            </p:extLst>
          </p:nvPr>
        </p:nvGraphicFramePr>
        <p:xfrm>
          <a:off x="644013" y="2431025"/>
          <a:ext cx="4792538" cy="3861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100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Resultados</a:t>
            </a:r>
            <a:endParaRPr lang="pt-PT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436551" y="2568677"/>
            <a:ext cx="2950366" cy="3468329"/>
          </a:xfrm>
        </p:spPr>
        <p:txBody>
          <a:bodyPr>
            <a:normAutofit fontScale="92500"/>
          </a:bodyPr>
          <a:lstStyle/>
          <a:p>
            <a:r>
              <a:rPr lang="pt-PT" dirty="0" smtClean="0"/>
              <a:t>Compilado com –O3</a:t>
            </a:r>
          </a:p>
          <a:p>
            <a:r>
              <a:rPr lang="pt-PT" dirty="0" smtClean="0"/>
              <a:t>Nodo 662 do </a:t>
            </a:r>
            <a:r>
              <a:rPr lang="pt-PT" i="1" dirty="0"/>
              <a:t>S</a:t>
            </a:r>
            <a:r>
              <a:rPr lang="pt-PT" i="1" dirty="0" smtClean="0"/>
              <a:t>earch</a:t>
            </a:r>
          </a:p>
          <a:p>
            <a:r>
              <a:rPr lang="pt-PT" dirty="0" smtClean="0"/>
              <a:t>Array com 152 MBytes</a:t>
            </a:r>
          </a:p>
          <a:p>
            <a:r>
              <a:rPr lang="pt-PT" dirty="0" smtClean="0"/>
              <a:t>Versão hibrida tem 2 processos MPI e threads OpenMP variadas.</a:t>
            </a:r>
            <a:endParaRPr lang="pt-PT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0295150"/>
              </p:ext>
            </p:extLst>
          </p:nvPr>
        </p:nvGraphicFramePr>
        <p:xfrm>
          <a:off x="703005" y="2490018"/>
          <a:ext cx="4733545" cy="3753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3287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Quicksort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399" y="3657597"/>
            <a:ext cx="6815669" cy="1619797"/>
          </a:xfrm>
        </p:spPr>
        <p:txBody>
          <a:bodyPr>
            <a:normAutofit fontScale="92500" lnSpcReduction="10000"/>
          </a:bodyPr>
          <a:lstStyle/>
          <a:p>
            <a:r>
              <a:rPr lang="pt-PT" dirty="0" smtClean="0"/>
              <a:t>Computação Paralela Distribuída</a:t>
            </a:r>
          </a:p>
          <a:p>
            <a:r>
              <a:rPr lang="pt-PT" dirty="0" smtClean="0"/>
              <a:t>Paradigmas da </a:t>
            </a:r>
            <a:r>
              <a:rPr lang="pt-PT" dirty="0"/>
              <a:t>C</a:t>
            </a:r>
            <a:r>
              <a:rPr lang="pt-PT" dirty="0" smtClean="0"/>
              <a:t>omputação Paralela</a:t>
            </a:r>
          </a:p>
          <a:p>
            <a:endParaRPr lang="pt-PT" dirty="0" smtClean="0"/>
          </a:p>
          <a:p>
            <a:r>
              <a:rPr lang="pt-PT" b="1" dirty="0" smtClean="0"/>
              <a:t>Universidade do Minho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523999" y="6008414"/>
            <a:ext cx="12192000" cy="6857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Carlos Antunes	                                                                                         67711</a:t>
            </a:r>
          </a:p>
          <a:p>
            <a:r>
              <a:rPr lang="pt-PT" dirty="0"/>
              <a:t>Nuno</a:t>
            </a:r>
            <a:r>
              <a:rPr lang="en-US" dirty="0"/>
              <a:t> Oliveira                	                                                                         67649</a:t>
            </a:r>
          </a:p>
        </p:txBody>
      </p:sp>
      <p:pic>
        <p:nvPicPr>
          <p:cNvPr id="1026" name="Picture 2" descr="http://www4.di.uminho.pt/~jmf/IMAGES/um_ee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002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14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Algoritmo</a:t>
            </a:r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35" y="2104377"/>
            <a:ext cx="7452852" cy="41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3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74921" y="4297884"/>
            <a:ext cx="1787015" cy="4314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ctangle 4"/>
          <p:cNvSpPr/>
          <p:nvPr/>
        </p:nvSpPr>
        <p:spPr>
          <a:xfrm>
            <a:off x="3374921" y="2831690"/>
            <a:ext cx="1787015" cy="1346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Rectangle 3"/>
          <p:cNvSpPr/>
          <p:nvPr/>
        </p:nvSpPr>
        <p:spPr>
          <a:xfrm>
            <a:off x="3374921" y="1297859"/>
            <a:ext cx="1787015" cy="1337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Content Placeholder 2"/>
          <p:cNvSpPr txBox="1">
            <a:spLocks/>
          </p:cNvSpPr>
          <p:nvPr/>
        </p:nvSpPr>
        <p:spPr>
          <a:xfrm>
            <a:off x="3374920" y="1199536"/>
            <a:ext cx="2008240" cy="359860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[ 4, 1, 2, 5, 3 ]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u="sng" dirty="0"/>
              <a:t>2</a:t>
            </a:r>
            <a:r>
              <a:rPr lang="en-US" dirty="0"/>
              <a:t>, 1, </a:t>
            </a:r>
            <a:r>
              <a:rPr lang="en-US" u="sng" dirty="0"/>
              <a:t>4</a:t>
            </a:r>
            <a:r>
              <a:rPr lang="en-US" dirty="0"/>
              <a:t>, 5, 3 ]</a:t>
            </a:r>
          </a:p>
          <a:p>
            <a:pPr marL="0" indent="0">
              <a:buNone/>
            </a:pPr>
            <a:r>
              <a:rPr lang="en-US" dirty="0"/>
              <a:t>[ 2, 1,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4, 5, 3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4, 5, 3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1, 2,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4, </a:t>
            </a:r>
            <a:r>
              <a:rPr lang="en-US" u="sng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u="sng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1, 2,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4, 3,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1, 2, 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166782" y="5338917"/>
            <a:ext cx="4424517" cy="64892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dirty="0"/>
              <a:t>Sublinhado – Elementos Trocados</a:t>
            </a:r>
          </a:p>
        </p:txBody>
      </p:sp>
    </p:spTree>
    <p:extLst>
      <p:ext uri="{BB962C8B-B14F-4D97-AF65-F5344CB8AC3E}">
        <p14:creationId xmlns:p14="http://schemas.microsoft.com/office/powerpoint/2010/main" val="288434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4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OpenMP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24" y="2143706"/>
            <a:ext cx="7708490" cy="401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9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74920" y="3805085"/>
            <a:ext cx="1787015" cy="44245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3374921" y="2831690"/>
            <a:ext cx="1787015" cy="8357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Rectangle 5"/>
          <p:cNvSpPr/>
          <p:nvPr/>
        </p:nvSpPr>
        <p:spPr>
          <a:xfrm>
            <a:off x="3374921" y="1297859"/>
            <a:ext cx="1787015" cy="1337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ontent Placeholder 2"/>
          <p:cNvSpPr txBox="1">
            <a:spLocks/>
          </p:cNvSpPr>
          <p:nvPr/>
        </p:nvSpPr>
        <p:spPr>
          <a:xfrm>
            <a:off x="3374920" y="1199536"/>
            <a:ext cx="2008240" cy="329380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[ </a:t>
            </a:r>
            <a:r>
              <a:rPr lang="en-US" dirty="0">
                <a:solidFill>
                  <a:srgbClr val="BC35D7"/>
                </a:solidFill>
              </a:rPr>
              <a:t>4, 1, 2, 5, 3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u="sng" dirty="0">
                <a:solidFill>
                  <a:srgbClr val="BC35D7"/>
                </a:solidFill>
              </a:rPr>
              <a:t>2</a:t>
            </a:r>
            <a:r>
              <a:rPr lang="en-US" dirty="0">
                <a:solidFill>
                  <a:srgbClr val="BC35D7"/>
                </a:solidFill>
              </a:rPr>
              <a:t>, 1, </a:t>
            </a:r>
            <a:r>
              <a:rPr lang="en-US" u="sng" dirty="0">
                <a:solidFill>
                  <a:srgbClr val="BC35D7"/>
                </a:solidFill>
              </a:rPr>
              <a:t>4</a:t>
            </a:r>
            <a:r>
              <a:rPr lang="en-US" dirty="0">
                <a:solidFill>
                  <a:srgbClr val="BC35D7"/>
                </a:solidFill>
              </a:rPr>
              <a:t>, 5, 3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dirty="0">
                <a:solidFill>
                  <a:srgbClr val="BC35D7"/>
                </a:solidFill>
              </a:rPr>
              <a:t>2, 1, </a:t>
            </a:r>
            <a:r>
              <a:rPr lang="en-US" dirty="0">
                <a:solidFill>
                  <a:srgbClr val="FF0000"/>
                </a:solidFill>
              </a:rPr>
              <a:t>4, 5, 3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</a:t>
            </a:r>
            <a:r>
              <a:rPr lang="en-US" u="sng" dirty="0"/>
              <a:t>1</a:t>
            </a:r>
            <a:r>
              <a:rPr lang="en-US" dirty="0"/>
              <a:t>, </a:t>
            </a:r>
            <a:r>
              <a:rPr lang="en-US" u="sng" dirty="0"/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4, </a:t>
            </a:r>
            <a:r>
              <a:rPr lang="en-US" u="sng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u="sng" dirty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[ 1, 2, </a:t>
            </a:r>
            <a:r>
              <a:rPr lang="en-US" dirty="0">
                <a:solidFill>
                  <a:srgbClr val="FF0000"/>
                </a:solidFill>
              </a:rPr>
              <a:t>4, 3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5</a:t>
            </a:r>
            <a:r>
              <a:rPr lang="en-US" dirty="0"/>
              <a:t> ]</a:t>
            </a:r>
          </a:p>
          <a:p>
            <a:pPr marL="0" indent="0">
              <a:buNone/>
            </a:pPr>
            <a:r>
              <a:rPr lang="en-US" dirty="0"/>
              <a:t>[ 1, 2, </a:t>
            </a:r>
            <a:r>
              <a:rPr lang="en-US" u="sng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u="sng" dirty="0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, 5 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166783" y="5034117"/>
            <a:ext cx="4424517" cy="1120332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/>
              <a:t>Sublinhado – Elementos Trocados</a:t>
            </a:r>
          </a:p>
          <a:p>
            <a:pPr marL="0" indent="0" algn="ctr">
              <a:buNone/>
            </a:pPr>
            <a:r>
              <a:rPr lang="pt-PT" dirty="0">
                <a:solidFill>
                  <a:schemeClr val="tx1"/>
                </a:solidFill>
              </a:rPr>
              <a:t>Cores</a:t>
            </a:r>
            <a:r>
              <a:rPr lang="pt-PT" dirty="0"/>
              <a:t> – Threads</a:t>
            </a:r>
          </a:p>
        </p:txBody>
      </p:sp>
    </p:spTree>
    <p:extLst>
      <p:ext uri="{BB962C8B-B14F-4D97-AF65-F5344CB8AC3E}">
        <p14:creationId xmlns:p14="http://schemas.microsoft.com/office/powerpoint/2010/main" val="297807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OpenMPI</a:t>
            </a:r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51" y="2567406"/>
            <a:ext cx="6735098" cy="337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2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25644" y="914399"/>
            <a:ext cx="1926533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/>
              <a:t>[ 9, 2, 5 ]</a:t>
            </a:r>
          </a:p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/>
              <a:t>[ 2, 1, 3 ]</a:t>
            </a:r>
          </a:p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/>
              <a:t>[ 1, 2, 3 ]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668021" y="914399"/>
            <a:ext cx="1818378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[ 1, 3, 8 ]</a:t>
            </a:r>
          </a:p>
          <a:p>
            <a:pPr marL="0" indent="0" algn="ctr">
              <a:buNone/>
            </a:pPr>
            <a:endParaRPr lang="pt-PT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[ 5, 6, 4 ]</a:t>
            </a:r>
          </a:p>
          <a:p>
            <a:pPr marL="0" indent="0" algn="ctr">
              <a:buNone/>
            </a:pPr>
            <a:endParaRPr lang="pt-PT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FF0000"/>
                </a:solidFill>
              </a:rPr>
              <a:t>[ 4, 5, 6 ]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02246" y="914399"/>
            <a:ext cx="1631565" cy="4897054"/>
          </a:xfrm>
          <a:prstGeom prst="rect">
            <a:avLst/>
          </a:prstGeom>
        </p:spPr>
        <p:txBody>
          <a:bodyPr anchor="ctr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>
                <a:solidFill>
                  <a:srgbClr val="0070C0"/>
                </a:solidFill>
              </a:rPr>
              <a:t>[ 6, 4, 7 ]</a:t>
            </a:r>
          </a:p>
          <a:p>
            <a:pPr marL="0" indent="0" algn="ctr">
              <a:buNone/>
            </a:pPr>
            <a:endParaRPr lang="pt-PT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0070C0"/>
                </a:solidFill>
              </a:rPr>
              <a:t>[ 7, 9, 8 ]</a:t>
            </a:r>
          </a:p>
          <a:p>
            <a:pPr marL="0" indent="0" algn="ctr">
              <a:buNone/>
            </a:pPr>
            <a:endParaRPr lang="pt-PT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0070C0"/>
                </a:solidFill>
              </a:rPr>
              <a:t>[ 7, 8, 9 ]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83227" y="2487561"/>
            <a:ext cx="305683" cy="73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32156" y="2487562"/>
            <a:ext cx="2644877" cy="69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61884" y="2526890"/>
            <a:ext cx="6567948" cy="65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288910" y="2487562"/>
            <a:ext cx="2988123" cy="69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632156" y="2487562"/>
            <a:ext cx="2945055" cy="69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05118" y="2526890"/>
            <a:ext cx="3157334" cy="59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615656" y="2526890"/>
            <a:ext cx="2768371" cy="65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920457" y="2526891"/>
            <a:ext cx="2797571" cy="69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413524" y="2526890"/>
            <a:ext cx="559555" cy="65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14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9639273"/>
              </p:ext>
            </p:extLst>
          </p:nvPr>
        </p:nvGraphicFramePr>
        <p:xfrm>
          <a:off x="594852" y="690716"/>
          <a:ext cx="7801896" cy="5552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881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Resultados</a:t>
            </a:r>
            <a:endParaRPr lang="pt-PT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436551" y="2568677"/>
            <a:ext cx="2950366" cy="3468329"/>
          </a:xfrm>
        </p:spPr>
        <p:txBody>
          <a:bodyPr>
            <a:normAutofit fontScale="85000" lnSpcReduction="20000"/>
          </a:bodyPr>
          <a:lstStyle/>
          <a:p>
            <a:r>
              <a:rPr lang="pt-PT" dirty="0" smtClean="0"/>
              <a:t>Compilado com –O3</a:t>
            </a:r>
          </a:p>
          <a:p>
            <a:r>
              <a:rPr lang="pt-PT" dirty="0" smtClean="0"/>
              <a:t>Nodo 662 do </a:t>
            </a:r>
            <a:r>
              <a:rPr lang="pt-PT" i="1" dirty="0"/>
              <a:t>S</a:t>
            </a:r>
            <a:r>
              <a:rPr lang="pt-PT" i="1" dirty="0" smtClean="0"/>
              <a:t>earch</a:t>
            </a:r>
          </a:p>
          <a:p>
            <a:r>
              <a:rPr lang="pt-PT" dirty="0" smtClean="0"/>
              <a:t>Array com 152 </a:t>
            </a:r>
            <a:r>
              <a:rPr lang="pt-PT" dirty="0" err="1" smtClean="0"/>
              <a:t>Mbytes</a:t>
            </a:r>
            <a:endParaRPr lang="pt-PT" dirty="0" smtClean="0"/>
          </a:p>
          <a:p>
            <a:r>
              <a:rPr lang="pt-PT" dirty="0" smtClean="0"/>
              <a:t>Parte “Quicksort” </a:t>
            </a:r>
            <a:r>
              <a:rPr lang="pt-PT" dirty="0" smtClean="0"/>
              <a:t>contém </a:t>
            </a:r>
            <a:r>
              <a:rPr lang="pt-PT" dirty="0" smtClean="0"/>
              <a:t>a parte sequencial do algoritmo.</a:t>
            </a:r>
          </a:p>
          <a:p>
            <a:r>
              <a:rPr lang="pt-PT" dirty="0" smtClean="0"/>
              <a:t>Parte “Troca de Arrays” </a:t>
            </a:r>
            <a:r>
              <a:rPr lang="pt-PT" dirty="0" smtClean="0"/>
              <a:t>contém </a:t>
            </a:r>
            <a:r>
              <a:rPr lang="pt-PT" dirty="0" smtClean="0"/>
              <a:t>a parte de troca de arrays entre </a:t>
            </a:r>
            <a:r>
              <a:rPr lang="pt-PT" dirty="0" smtClean="0"/>
              <a:t>processos (</a:t>
            </a:r>
            <a:r>
              <a:rPr lang="pt-PT" dirty="0" smtClean="0"/>
              <a:t>e não apenas a comunicação).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864551" y="2568676"/>
          <a:ext cx="4572000" cy="3468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7596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403</TotalTime>
  <Words>732</Words>
  <Application>Microsoft Office PowerPoint</Application>
  <PresentationFormat>On-screen Show (4:3)</PresentationFormat>
  <Paragraphs>155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Garamond</vt:lpstr>
      <vt:lpstr>Organic</vt:lpstr>
      <vt:lpstr>Quicksort</vt:lpstr>
      <vt:lpstr>Algoritmo</vt:lpstr>
      <vt:lpstr>PowerPoint Presentation</vt:lpstr>
      <vt:lpstr>OpenMP</vt:lpstr>
      <vt:lpstr>PowerPoint Presentation</vt:lpstr>
      <vt:lpstr>OpenMPI</vt:lpstr>
      <vt:lpstr>PowerPoint Presentation</vt:lpstr>
      <vt:lpstr>PowerPoint Presentation</vt:lpstr>
      <vt:lpstr>Resultados</vt:lpstr>
      <vt:lpstr>Híbrido</vt:lpstr>
      <vt:lpstr>PowerPoint Presentation</vt:lpstr>
      <vt:lpstr>Resultados</vt:lpstr>
      <vt:lpstr>Resultados</vt:lpstr>
      <vt:lpstr>Quicksort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Antunes</dc:creator>
  <cp:lastModifiedBy>Rafael Antunes</cp:lastModifiedBy>
  <cp:revision>38</cp:revision>
  <dcterms:created xsi:type="dcterms:W3CDTF">2016-01-03T14:58:37Z</dcterms:created>
  <dcterms:modified xsi:type="dcterms:W3CDTF">2016-01-10T22:30:01Z</dcterms:modified>
</cp:coreProperties>
</file>