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8" r:id="rId3"/>
    <p:sldId id="267" r:id="rId4"/>
    <p:sldId id="261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2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8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5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1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5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7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8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4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8422C-D166-48B0-9FD5-3418FAD2FE39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1BED52-9AE5-4578-88F9-C5817F01CD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3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7C29-AE50-2739-A480-E348829E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4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</a:t>
            </a:r>
            <a:r>
              <a:rPr lang="pt-BR" sz="44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</a:t>
            </a:r>
            <a:r>
              <a:rPr lang="pt-BR" sz="44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endParaRPr lang="pt-BR" sz="4400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8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9812-A4B2-B523-14B4-2C31A282FC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proxy </a:t>
            </a:r>
            <a:r>
              <a:rPr lang="pt-BR" sz="4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3600" dirty="0">
              <a:solidFill>
                <a:srgbClr val="CC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F3A99A-D30D-1D63-F165-6E216B0D5728}"/>
              </a:ext>
            </a:extLst>
          </p:cNvPr>
          <p:cNvSpPr txBox="1"/>
          <p:nvPr/>
        </p:nvSpPr>
        <p:spPr>
          <a:xfrm>
            <a:off x="1451579" y="2279561"/>
            <a:ext cx="9603274" cy="3851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Simplesmente, proxy significa um objeto que representa outro objeto.</a:t>
            </a:r>
          </a:p>
          <a:p>
            <a:pPr marL="228600" lvl="1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De acordo com o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GoF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um proxy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"fornece o controle para acessar o objeto original".</a:t>
            </a:r>
          </a:p>
          <a:p>
            <a:pPr marL="228600" lvl="1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Assim, podemos realizar muitas operações como ocultar as informações do objeto original, carregamento sob demanda etc.</a:t>
            </a:r>
          </a:p>
          <a:p>
            <a:pPr marL="228600" lvl="1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 proxy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também é conhecido como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Surrogate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Placeholder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Vantagem do Padrão Proxy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Ele fornece a proteção ao objeto original do mundo exterior.</a:t>
            </a:r>
          </a:p>
          <a:p>
            <a:pPr lvl="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endParaRPr lang="pt-B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1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967C-34CE-C517-779A-4EE81F576A4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32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</a:t>
            </a:r>
            <a:r>
              <a:rPr lang="pt-BR" sz="32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</a:t>
            </a:r>
            <a:r>
              <a:rPr lang="pt-BR" sz="32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91927-38F6-5058-D0E4-EB6237CF1AB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 lnSpcReduction="10000"/>
          </a:bodyPr>
          <a:lstStyle/>
          <a:p>
            <a:r>
              <a:rPr lang="pt-BR" sz="2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</a:t>
            </a:r>
            <a:r>
              <a:rPr lang="pt-BR" sz="2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</a:t>
            </a:r>
            <a:r>
              <a:rPr lang="pt-BR" sz="2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r>
              <a:rPr lang="pt-BR" sz="2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uma padrão que se preocupados com e como as classes de objetos podem ser compostos, para formar estruturas maiores. simplificando a estrutura identificando os relacionamentos.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Esses padrões se concentram em como as classes herdam umas das outras e como elas são compostas de outras classes.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questão de otimizar, salvar processos de herança. Por exemplo, os objetos podem ser incluídos em uma estrutura de árvore, que usa a mesma interface, ou as mesmas propriedades gerais, podem ser movidas para um único objeto, que é compartilhado por todos os outros objetos.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27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57C29-AE50-2739-A480-E348829E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 de </a:t>
            </a:r>
            <a:r>
              <a:rPr lang="pt-BR" sz="32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</a:t>
            </a:r>
            <a:r>
              <a:rPr lang="pt-BR" sz="32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</a:t>
            </a:r>
            <a:r>
              <a:rPr lang="pt-BR" sz="32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br>
              <a:rPr lang="pt-BR" sz="3200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7 tipos de padrões de projeto estruturais a seguir</a:t>
            </a:r>
            <a:endParaRPr lang="pt-BR" sz="3200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9812-A4B2-B523-14B4-2C31A282FC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b="1" dirty="0" err="1">
                <a:solidFill>
                  <a:srgbClr val="CC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Adapter</a:t>
            </a:r>
            <a:r>
              <a:rPr lang="pt-BR" sz="4000" b="1" dirty="0">
                <a:solidFill>
                  <a:srgbClr val="CC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000" b="1" dirty="0" err="1">
                <a:solidFill>
                  <a:srgbClr val="CC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4000" b="1" dirty="0">
                <a:solidFill>
                  <a:srgbClr val="CC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F3A99A-D30D-1D63-F165-6E216B0D5728}"/>
              </a:ext>
            </a:extLst>
          </p:cNvPr>
          <p:cNvSpPr txBox="1"/>
          <p:nvPr/>
        </p:nvSpPr>
        <p:spPr>
          <a:xfrm>
            <a:off x="1451579" y="2279561"/>
            <a:ext cx="9603274" cy="343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Adaptar uma interface em outra de acordo com a expectativa do cliente.</a:t>
            </a:r>
          </a:p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"converte a interface de uma classe em outra interface que um cliente deseja".</a:t>
            </a:r>
          </a:p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Em outras palavras, fornecer a interface de acordo com o requisito do cliente ao usar os serviços de uma classe com uma interface diferente.</a:t>
            </a:r>
          </a:p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 Padrão Adaptador também é conhecido como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Wrapper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Vantagem do </a:t>
            </a:r>
            <a:r>
              <a:rPr lang="pt-BR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Adapter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endParaRPr lang="pt-B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permite que dois ou mais objetos anteriormente incompatíveis interajam.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B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Permite a reutilização de funcionalidades existentes.</a:t>
            </a:r>
          </a:p>
        </p:txBody>
      </p:sp>
    </p:spTree>
    <p:extLst>
      <p:ext uri="{BB962C8B-B14F-4D97-AF65-F5344CB8AC3E}">
        <p14:creationId xmlns:p14="http://schemas.microsoft.com/office/powerpoint/2010/main" val="29919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9812-A4B2-B523-14B4-2C31A282FC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pt-BR" sz="4000" b="1" dirty="0">
                <a:solidFill>
                  <a:srgbClr val="CC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Bridge </a:t>
            </a:r>
            <a:r>
              <a:rPr lang="pt-BR" sz="4000" b="1" dirty="0" err="1">
                <a:solidFill>
                  <a:srgbClr val="CC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4000" b="1" dirty="0">
                <a:solidFill>
                  <a:srgbClr val="CC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F3A99A-D30D-1D63-F165-6E216B0D5728}"/>
              </a:ext>
            </a:extLst>
          </p:cNvPr>
          <p:cNvSpPr txBox="1"/>
          <p:nvPr/>
        </p:nvSpPr>
        <p:spPr>
          <a:xfrm>
            <a:off x="1451579" y="2279561"/>
            <a:ext cx="9603274" cy="307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Separando a abstração (interface) da implementação.</a:t>
            </a:r>
          </a:p>
          <a:p>
            <a:pPr marL="22860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"desacople a abstração funcional da implementação para que as duas possam variar independentemente".</a:t>
            </a:r>
          </a:p>
          <a:p>
            <a:pPr marL="22860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 Bridge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também é conhecido como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Handle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Body.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Vantagem do Bridge </a:t>
            </a:r>
            <a:r>
              <a:rPr lang="pt-BR" sz="22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endParaRPr lang="pt-BR" sz="2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permite a separação da implementação da interface.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Melhora a extensibilidade.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ocultar detalhes de implementação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374539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9812-A4B2-B523-14B4-2C31A282FC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pt-BR" sz="4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Composite</a:t>
            </a: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4000" dirty="0">
              <a:solidFill>
                <a:srgbClr val="CC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F3A99A-D30D-1D63-F165-6E216B0D5728}"/>
              </a:ext>
            </a:extLst>
          </p:cNvPr>
          <p:cNvSpPr txBox="1"/>
          <p:nvPr/>
        </p:nvSpPr>
        <p:spPr>
          <a:xfrm>
            <a:off x="1451579" y="2279561"/>
            <a:ext cx="9603274" cy="254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Permitindo que os clientes operem na hierarquia de objetos.</a:t>
            </a:r>
          </a:p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"permite que os clientes operem de maneira genérica em objetos que podem ou não representar uma hierarquia de objetos".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Vantagem do </a:t>
            </a:r>
            <a:r>
              <a:rPr lang="pt-BR" sz="22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Composite</a:t>
            </a: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endParaRPr lang="pt-BR" sz="2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Ele define hierarquias de classes que contêm objetos primitivos e complexos.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Torna mais fácil para você adicionar novos tipos de componentes.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Ele fornece flexibilidade de estrutura com classe ou interface gerenciável.</a:t>
            </a:r>
          </a:p>
        </p:txBody>
      </p:sp>
    </p:spTree>
    <p:extLst>
      <p:ext uri="{BB962C8B-B14F-4D97-AF65-F5344CB8AC3E}">
        <p14:creationId xmlns:p14="http://schemas.microsoft.com/office/powerpoint/2010/main" val="111314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9812-A4B2-B523-14B4-2C31A282FC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pt-BR" sz="4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Decorator</a:t>
            </a: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4000" dirty="0">
              <a:solidFill>
                <a:srgbClr val="CC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F3A99A-D30D-1D63-F165-6E216B0D5728}"/>
              </a:ext>
            </a:extLst>
          </p:cNvPr>
          <p:cNvSpPr txBox="1"/>
          <p:nvPr/>
        </p:nvSpPr>
        <p:spPr>
          <a:xfrm>
            <a:off x="1451579" y="1862269"/>
            <a:ext cx="9603274" cy="4191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Adicionando funcionalidade a um objeto dinamicamente.</a:t>
            </a:r>
          </a:p>
          <a:p>
            <a:pPr marL="22860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"anexe responsabilidades adicionais flexíveis a um objeto dinamicamente".</a:t>
            </a:r>
          </a:p>
          <a:p>
            <a:pPr marL="22860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Em outras palavras, o padrão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Decorator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usa composição em vez de herança para estender a funcionalidade de um objeto em tempo de execução.</a:t>
            </a:r>
          </a:p>
          <a:p>
            <a:pPr marL="22860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Decorator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também é conhecido como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Wrapper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Vantagem do </a:t>
            </a:r>
            <a:r>
              <a:rPr lang="pt-BR" sz="22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Decorator</a:t>
            </a: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endParaRPr lang="pt-BR" sz="2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Ele fornece maior flexibilidade do que a herança estática.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Ele aumenta a extensibilidade do objeto, porque as alterações são feitas pela codificação de novas classes.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Ele simplifica a codificação, permitindo que você desenvolva uma série de funcionalidades de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direcionadas em vez de codificar todo o comportamento no objeto.</a:t>
            </a:r>
          </a:p>
        </p:txBody>
      </p:sp>
    </p:spTree>
    <p:extLst>
      <p:ext uri="{BB962C8B-B14F-4D97-AF65-F5344CB8AC3E}">
        <p14:creationId xmlns:p14="http://schemas.microsoft.com/office/powerpoint/2010/main" val="203952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9812-A4B2-B523-14B4-2C31A282FC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pt-BR" sz="4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Facade</a:t>
            </a: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4000" dirty="0">
              <a:solidFill>
                <a:srgbClr val="CC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F3A99A-D30D-1D63-F165-6E216B0D5728}"/>
              </a:ext>
            </a:extLst>
          </p:cNvPr>
          <p:cNvSpPr txBox="1"/>
          <p:nvPr/>
        </p:nvSpPr>
        <p:spPr>
          <a:xfrm>
            <a:off x="1451579" y="1983347"/>
            <a:ext cx="9603274" cy="389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Fornecendo uma interface para um conjunto de interfaces.</a:t>
            </a:r>
          </a:p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"apenas fornece uma interface unificada e simplificada para um conjunto de interfaces em um subsistema, portanto, oculta as complexidades do subsistema do cliente".</a:t>
            </a:r>
          </a:p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Em outras palavras, o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Facade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descreve uma interface de nível superior que torna o subsistema mais fácil de usar.</a:t>
            </a:r>
          </a:p>
          <a:p>
            <a:pPr marL="228600" lvl="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Praticamente, toda Abstract </a:t>
            </a:r>
            <a:r>
              <a:rPr lang="pt-B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é um tipo de Fachada.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Vantagem do </a:t>
            </a:r>
            <a:r>
              <a:rPr lang="pt-BR" sz="22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Facade</a:t>
            </a: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endParaRPr lang="pt-BR" sz="2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Ele protege os clientes das complexidades dos componentes do subsistema.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Promove o baixo acoplamento entre os subsistemas e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410055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29812-A4B2-B523-14B4-2C31A282FC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pt-BR" sz="4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Flyweight</a:t>
            </a: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000" b="1" dirty="0" err="1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sz="4000" b="1" dirty="0">
                <a:solidFill>
                  <a:srgbClr val="CC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3600" dirty="0">
              <a:solidFill>
                <a:srgbClr val="CC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F3A99A-D30D-1D63-F165-6E216B0D5728}"/>
              </a:ext>
            </a:extLst>
          </p:cNvPr>
          <p:cNvSpPr txBox="1"/>
          <p:nvPr/>
        </p:nvSpPr>
        <p:spPr>
          <a:xfrm>
            <a:off x="1451579" y="2279561"/>
            <a:ext cx="9603274" cy="332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Reutilizando um objeto compartilhando-o.</a:t>
            </a:r>
          </a:p>
          <a:p>
            <a:pPr marL="228600" indent="-22860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"para reutilizar tipos semelhantes de objetos já existentes, armazenando-os e criando um novo objeto quando nenhum objeto correspondente for encontrado"</a:t>
            </a: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Vantagem do </a:t>
            </a:r>
            <a:r>
              <a:rPr lang="pt-BR" sz="22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Flyweight</a:t>
            </a:r>
            <a:r>
              <a:rPr lang="pt-BR" sz="2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endParaRPr lang="pt-BR" sz="2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Reduz o número de objetos.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Reduz a quantidade de memória e dispositivos de armazenamento necessários se os objetos persistirem</a:t>
            </a:r>
          </a:p>
          <a:p>
            <a:pPr lvl="0" defTabSz="914400"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endParaRPr lang="pt-B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3662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22</TotalTime>
  <Words>697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Wingdings</vt:lpstr>
      <vt:lpstr>Galeria</vt:lpstr>
      <vt:lpstr>Structural design patterns</vt:lpstr>
      <vt:lpstr>Structural design patterns</vt:lpstr>
      <vt:lpstr>Tipos de Structural design patterns  Existem 7 tipos de padrões de projeto estruturais a seguir</vt:lpstr>
      <vt:lpstr>Adapter Pattern:</vt:lpstr>
      <vt:lpstr>Bridge Pattern:</vt:lpstr>
      <vt:lpstr>Composite Pattern:</vt:lpstr>
      <vt:lpstr>Decorator Pattern:</vt:lpstr>
      <vt:lpstr>Facade Pattern:</vt:lpstr>
      <vt:lpstr>Flyweight Pattern:</vt:lpstr>
      <vt:lpstr>proxy Pattern: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design patterns</dc:title>
  <dc:creator>lance kbo</dc:creator>
  <cp:lastModifiedBy>lance kbo</cp:lastModifiedBy>
  <cp:revision>1</cp:revision>
  <dcterms:created xsi:type="dcterms:W3CDTF">2022-08-15T02:00:27Z</dcterms:created>
  <dcterms:modified xsi:type="dcterms:W3CDTF">2022-08-15T02:22:27Z</dcterms:modified>
</cp:coreProperties>
</file>