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56" r:id="rId2"/>
    <p:sldId id="257" r:id="rId3"/>
    <p:sldId id="270" r:id="rId4"/>
    <p:sldId id="259" r:id="rId5"/>
    <p:sldId id="260" r:id="rId6"/>
    <p:sldId id="258" r:id="rId7"/>
    <p:sldId id="263" r:id="rId8"/>
    <p:sldId id="262" r:id="rId9"/>
    <p:sldId id="269" r:id="rId10"/>
    <p:sldId id="264" r:id="rId11"/>
    <p:sldId id="265" r:id="rId12"/>
    <p:sldId id="266" r:id="rId13"/>
    <p:sldId id="267" r:id="rId14"/>
    <p:sldId id="271" r:id="rId1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2018. 03. 23.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anizotróp</a:t>
            </a:r>
            <a:r>
              <a:rPr lang="en-US" dirty="0"/>
              <a:t> </a:t>
            </a:r>
            <a:r>
              <a:rPr lang="en-US" dirty="0" err="1"/>
              <a:t>felületekhez</a:t>
            </a:r>
            <a:r>
              <a:rPr lang="en-US" dirty="0"/>
              <a:t> SVBSDF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8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.cdn.blog.hu/da/darthasylum/tutorials/C++/ch53_pbr.html#mon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phics.stanford.edu/courses/cs348b-03/papers/veach-chapter9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debyevan.com/webgl-path-tracing/" TargetMode="External"/><Relationship Id="rId2" Type="http://schemas.openxmlformats.org/officeDocument/2006/relationships/hyperlink" Target="http://graphics.stanford.edu/papers/veach_the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eb.cs.wpi.edu/~emmanuel/courses/cs563/S07/talks/emmanuel_agu_mc_wk10_p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példa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volt…mi </a:t>
                </a:r>
                <a:r>
                  <a:rPr lang="en-US" dirty="0" err="1"/>
                  <a:t>lenne</a:t>
                </a:r>
                <a:r>
                  <a:rPr lang="en-US" dirty="0"/>
                  <a:t> ha </a:t>
                </a:r>
                <a:r>
                  <a:rPr lang="en-US" dirty="0" err="1"/>
                  <a:t>kihasználnánk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-et?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modellhez</a:t>
                </a:r>
                <a:r>
                  <a:rPr lang="en-US" dirty="0"/>
                  <a:t> a </a:t>
                </a:r>
                <a:r>
                  <a:rPr lang="en-US" i="1" dirty="0"/>
                  <a:t>GGX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</a:t>
                </a:r>
                <a:r>
                  <a:rPr lang="en-US" dirty="0" err="1"/>
                  <a:t>megtalálható</a:t>
                </a:r>
                <a:r>
                  <a:rPr lang="en-US" dirty="0"/>
                  <a:t> a </a:t>
                </a:r>
                <a:r>
                  <a:rPr lang="en-US" dirty="0">
                    <a:hlinkClick r:id="rId2"/>
                  </a:rPr>
                  <a:t>PBR </a:t>
                </a:r>
                <a:r>
                  <a:rPr lang="en-US" dirty="0" err="1">
                    <a:hlinkClick r:id="rId2"/>
                  </a:rPr>
                  <a:t>cikkemben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szinte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összes</a:t>
                </a:r>
                <a:r>
                  <a:rPr lang="en-US" dirty="0"/>
                  <a:t> </a:t>
                </a:r>
                <a:r>
                  <a:rPr lang="en-US" dirty="0" err="1"/>
                  <a:t>hivatkozott</a:t>
                </a:r>
                <a:r>
                  <a:rPr lang="en-US" dirty="0"/>
                  <a:t> </a:t>
                </a:r>
                <a:r>
                  <a:rPr lang="en-US" dirty="0" err="1"/>
                  <a:t>irodalomban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2648712" y="329184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sqrt(1 - 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megj</a:t>
            </a:r>
            <a:r>
              <a:rPr lang="en-US" sz="1000" dirty="0">
                <a:latin typeface="Consolas" panose="020B0609020204030204" pitchFamily="49" charset="0"/>
              </a:rPr>
              <a:t>.: sqrt(v) is </a:t>
            </a:r>
            <a:r>
              <a:rPr lang="en-US" sz="1000" dirty="0" err="1">
                <a:latin typeface="Consolas" panose="020B0609020204030204" pitchFamily="49" charset="0"/>
              </a:rPr>
              <a:t>ugyanúgy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jó</a:t>
            </a:r>
            <a:endParaRPr lang="hu-HU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AD0-6083-46CC-AD50-2A5ED04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Probléma</a:t>
                </a:r>
                <a:r>
                  <a:rPr lang="en-US" dirty="0"/>
                  <a:t>: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-</a:t>
                </a:r>
                <a:r>
                  <a:rPr lang="en-US" dirty="0" err="1"/>
                  <a:t>nél</a:t>
                </a:r>
                <a:r>
                  <a:rPr lang="en-US" dirty="0"/>
                  <a:t> is </a:t>
                </a:r>
                <a:r>
                  <a:rPr lang="en-US" dirty="0" err="1"/>
                  <a:t>baj</a:t>
                </a:r>
                <a:r>
                  <a:rPr lang="en-US" dirty="0"/>
                  <a:t> van, ha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</a:t>
                </a:r>
                <a:r>
                  <a:rPr lang="en-US" dirty="0" err="1"/>
                  <a:t>szembet</a:t>
                </a:r>
                <a:r>
                  <a:rPr lang="hu-HU" dirty="0"/>
                  <a:t>ű</a:t>
                </a:r>
                <a:r>
                  <a:rPr lang="en-US" dirty="0" err="1"/>
                  <a:t>nőbb</a:t>
                </a:r>
                <a:r>
                  <a:rPr lang="en-US" dirty="0"/>
                  <a:t>: </a:t>
                </a:r>
                <a:r>
                  <a:rPr lang="en-US" dirty="0" err="1"/>
                  <a:t>nagyon</a:t>
                </a:r>
                <a:r>
                  <a:rPr lang="en-US" dirty="0"/>
                  <a:t> </a:t>
                </a:r>
                <a:r>
                  <a:rPr lang="en-US" dirty="0" err="1"/>
                  <a:t>ritkán</a:t>
                </a:r>
                <a:r>
                  <a:rPr lang="en-US" dirty="0"/>
                  <a:t> </a:t>
                </a:r>
                <a:r>
                  <a:rPr lang="en-US" dirty="0" err="1"/>
                  <a:t>találjuk</a:t>
                </a:r>
                <a:r>
                  <a:rPr lang="en-US" dirty="0"/>
                  <a:t> el a </a:t>
                </a:r>
                <a:r>
                  <a:rPr lang="en-US" dirty="0" err="1"/>
                  <a:t>fényforrást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felületdarabka-térszög</a:t>
                </a:r>
                <a:r>
                  <a:rPr lang="en-US" dirty="0"/>
                  <a:t> </a:t>
                </a:r>
                <a:r>
                  <a:rPr lang="en-US" dirty="0" err="1"/>
                  <a:t>kapcsolatára</a:t>
                </a:r>
                <a:r>
                  <a:rPr lang="en-US" dirty="0"/>
                  <a:t> </a:t>
                </a:r>
                <a:r>
                  <a:rPr lang="en-US" dirty="0" err="1"/>
                  <a:t>vonatkozó</a:t>
                </a:r>
                <a:r>
                  <a:rPr lang="en-US" dirty="0"/>
                  <a:t> </a:t>
                </a:r>
                <a:r>
                  <a:rPr lang="en-US" dirty="0" err="1"/>
                  <a:t>képlet</a:t>
                </a:r>
                <a:r>
                  <a:rPr lang="en-US" dirty="0"/>
                  <a:t> </a:t>
                </a:r>
                <a:r>
                  <a:rPr lang="en-US" dirty="0" err="1"/>
                  <a:t>miatt</a:t>
                </a:r>
                <a:r>
                  <a:rPr lang="en-US" dirty="0"/>
                  <a:t> </a:t>
                </a:r>
                <a:r>
                  <a:rPr lang="en-US" dirty="0" err="1"/>
                  <a:t>tudjuk</a:t>
                </a:r>
                <a:r>
                  <a:rPr lang="en-US" dirty="0"/>
                  <a:t> </a:t>
                </a:r>
                <a:r>
                  <a:rPr lang="en-US" dirty="0" err="1"/>
                  <a:t>azonban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esetekben</a:t>
                </a:r>
                <a:r>
                  <a:rPr lang="en-US" dirty="0"/>
                  <a:t> a </a:t>
                </a:r>
                <a:r>
                  <a:rPr lang="en-US" dirty="0" err="1"/>
                  <a:t>fényforrásra</a:t>
                </a:r>
                <a:r>
                  <a:rPr lang="en-US" dirty="0"/>
                  <a:t> </a:t>
                </a:r>
                <a:r>
                  <a:rPr lang="en-US" dirty="0" err="1"/>
                  <a:t>célszer</a:t>
                </a:r>
                <a:r>
                  <a:rPr lang="hu-HU" dirty="0"/>
                  <a:t>ű</a:t>
                </a:r>
                <a:r>
                  <a:rPr lang="en-US" dirty="0"/>
                  <a:t>bb </a:t>
                </a:r>
                <a:r>
                  <a:rPr lang="en-US" dirty="0" err="1"/>
                  <a:t>alkalmazni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i="1" dirty="0"/>
                  <a:t>importance sampling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Na </a:t>
                </a:r>
                <a:r>
                  <a:rPr lang="en-US" dirty="0" err="1"/>
                  <a:t>jó</a:t>
                </a:r>
                <a:r>
                  <a:rPr lang="en-US" dirty="0"/>
                  <a:t>,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kombinálunk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</a:t>
                </a:r>
                <a:r>
                  <a:rPr lang="en-US" dirty="0" err="1"/>
                  <a:t>többféle</a:t>
                </a:r>
                <a:r>
                  <a:rPr lang="en-US" dirty="0"/>
                  <a:t> </a:t>
                </a:r>
                <a:r>
                  <a:rPr lang="en-US" dirty="0" err="1"/>
                  <a:t>mintavételezést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9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925-E4D4-47B9-BA8F-6C0BC79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Adott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eloszlás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közül</a:t>
                </a:r>
                <a:r>
                  <a:rPr lang="en-US" dirty="0"/>
                  <a:t>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adik</a:t>
                </a:r>
                <a:r>
                  <a:rPr lang="en-US" dirty="0"/>
                  <a:t> </a:t>
                </a:r>
                <a:r>
                  <a:rPr lang="en-US" dirty="0" err="1"/>
                  <a:t>iterációban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Kiválasztunk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sűrűségfüggvénnyel,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Ezzel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vel</a:t>
                </a:r>
                <a:r>
                  <a:rPr lang="en-US" dirty="0"/>
                  <a:t> </a:t>
                </a:r>
                <a:r>
                  <a:rPr lang="en-US" dirty="0" err="1"/>
                  <a:t>húzol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mintát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Kiszámolod</a:t>
                </a:r>
                <a:r>
                  <a:rPr lang="en-US" dirty="0"/>
                  <a:t> </a:t>
                </a:r>
                <a:r>
                  <a:rPr lang="en-US" dirty="0" err="1"/>
                  <a:t>ezt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meglepő</a:t>
                </a:r>
                <a:r>
                  <a:rPr lang="en-US" dirty="0"/>
                  <a:t> </a:t>
                </a:r>
                <a:r>
                  <a:rPr lang="en-US" dirty="0" err="1"/>
                  <a:t>módon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>
                    <a:sym typeface="Wingdings" panose="05000000000000000000" pitchFamily="2" charset="2"/>
                  </a:rPr>
                  <a:t>Ennyire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azért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nem</a:t>
                </a:r>
                <a:r>
                  <a:rPr lang="en-US" dirty="0">
                    <a:sym typeface="Wingdings" panose="05000000000000000000" pitchFamily="2" charset="2"/>
                    <a:hlinkClick r:id="rId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egyszerű</a:t>
                </a:r>
                <a:r>
                  <a:rPr lang="en-US" dirty="0">
                    <a:sym typeface="Wingdings" panose="05000000000000000000" pitchFamily="2" charset="2"/>
                  </a:rPr>
                  <a:t>. De </a:t>
                </a:r>
                <a:r>
                  <a:rPr lang="en-US" dirty="0" err="1">
                    <a:sym typeface="Wingdings" panose="05000000000000000000" pitchFamily="2" charset="2"/>
                  </a:rPr>
                  <a:t>beadandónak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tök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jó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feladat</a:t>
                </a:r>
                <a:r>
                  <a:rPr lang="en-US" dirty="0">
                    <a:sym typeface="Wingdings" panose="05000000000000000000" pitchFamily="2" charset="2"/>
                  </a:rPr>
                  <a:t> 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Ha </a:t>
                </a:r>
                <a:r>
                  <a:rPr lang="en-US" dirty="0" err="1"/>
                  <a:t>valaki</a:t>
                </a:r>
                <a:r>
                  <a:rPr lang="en-US" dirty="0"/>
                  <a:t> </a:t>
                </a:r>
                <a:r>
                  <a:rPr lang="en-US" dirty="0" err="1"/>
                  <a:t>megcsinálja</a:t>
                </a:r>
                <a:r>
                  <a:rPr lang="en-US" dirty="0"/>
                  <a:t> </a:t>
                </a:r>
                <a:r>
                  <a:rPr lang="en-US" dirty="0" err="1"/>
                  <a:t>úgy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pici</a:t>
                </a:r>
                <a:r>
                  <a:rPr lang="en-US" dirty="0"/>
                  <a:t> </a:t>
                </a:r>
                <a:r>
                  <a:rPr lang="en-US" dirty="0" err="1"/>
                  <a:t>fényekre</a:t>
                </a:r>
                <a:r>
                  <a:rPr lang="en-US" dirty="0"/>
                  <a:t> is m</a:t>
                </a:r>
                <a:r>
                  <a:rPr lang="hu-HU" dirty="0"/>
                  <a:t>ű</a:t>
                </a:r>
                <a:r>
                  <a:rPr lang="en-US" dirty="0" err="1"/>
                  <a:t>ködik</a:t>
                </a:r>
                <a:r>
                  <a:rPr lang="en-US" dirty="0"/>
                  <a:t> (</a:t>
                </a:r>
                <a:r>
                  <a:rPr lang="en-US" i="1" dirty="0"/>
                  <a:t>roughness = 0</a:t>
                </a:r>
                <a:r>
                  <a:rPr lang="en-US" dirty="0"/>
                  <a:t> </a:t>
                </a:r>
                <a:r>
                  <a:rPr lang="en-US" dirty="0" err="1"/>
                  <a:t>mellett</a:t>
                </a:r>
                <a:r>
                  <a:rPr lang="en-US" dirty="0"/>
                  <a:t>),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pluszpont</a:t>
                </a:r>
                <a:br>
                  <a:rPr lang="en-US" dirty="0"/>
                </a:b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E9B-DEE1-4BA3-9C73-2FAD23D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Máshogy</a:t>
            </a:r>
            <a:r>
              <a:rPr lang="en-US" dirty="0"/>
              <a:t> </a:t>
            </a:r>
            <a:r>
              <a:rPr lang="en-US" dirty="0" err="1"/>
              <a:t>mondva</a:t>
            </a:r>
            <a:r>
              <a:rPr lang="en-US" dirty="0"/>
              <a:t>: explicit light sampling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8C4-ADD8-46DB-B0C0-9566BD1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i="1" dirty="0"/>
              <a:t>next event estimation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 is </a:t>
            </a:r>
            <a:r>
              <a:rPr lang="en-US" dirty="0" err="1"/>
              <a:t>ismert</a:t>
            </a:r>
            <a:r>
              <a:rPr lang="en-US" dirty="0"/>
              <a:t>;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i="1" dirty="0"/>
              <a:t>MIS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Minden </a:t>
            </a:r>
            <a:r>
              <a:rPr lang="en-US" dirty="0" err="1"/>
              <a:t>pattogásnál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</a:t>
            </a:r>
            <a:r>
              <a:rPr lang="en-US" dirty="0" err="1"/>
              <a:t>fényforrásba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Bidirectional path tracing</a:t>
            </a:r>
            <a:r>
              <a:rPr lang="en-US" dirty="0"/>
              <a:t>-gel </a:t>
            </a:r>
            <a:r>
              <a:rPr lang="en-US" dirty="0" err="1"/>
              <a:t>kombinálva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nagyságrendbeli</a:t>
            </a:r>
            <a:r>
              <a:rPr lang="en-US" dirty="0"/>
              <a:t> </a:t>
            </a:r>
            <a:r>
              <a:rPr lang="en-US" dirty="0" err="1"/>
              <a:t>gyorsítás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Eric </a:t>
            </a:r>
            <a:r>
              <a:rPr lang="en-US" i="1" dirty="0" err="1"/>
              <a:t>Veach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dolgozatát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i="1" dirty="0" err="1"/>
              <a:t>WebGL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kódot</a:t>
            </a:r>
            <a:r>
              <a:rPr lang="en-US" dirty="0"/>
              <a:t> (de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csal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a BDPT </a:t>
            </a:r>
            <a:r>
              <a:rPr lang="en-US" i="1" dirty="0" err="1"/>
              <a:t>már</a:t>
            </a:r>
            <a:r>
              <a:rPr lang="en-US" i="1" dirty="0"/>
              <a:t> </a:t>
            </a:r>
            <a:r>
              <a:rPr lang="en-US" i="1" dirty="0" err="1"/>
              <a:t>nehéz</a:t>
            </a:r>
            <a:r>
              <a:rPr lang="en-US" i="1" dirty="0"/>
              <a:t> </a:t>
            </a:r>
            <a:r>
              <a:rPr lang="en-US" i="1" dirty="0" err="1"/>
              <a:t>téma</a:t>
            </a:r>
            <a:r>
              <a:rPr lang="en-US" i="1" dirty="0"/>
              <a:t>, </a:t>
            </a:r>
            <a:r>
              <a:rPr lang="en-US" i="1" dirty="0" err="1"/>
              <a:t>eddig</a:t>
            </a:r>
            <a:r>
              <a:rPr lang="en-US" i="1" dirty="0"/>
              <a:t> </a:t>
            </a:r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sem</a:t>
            </a:r>
            <a:r>
              <a:rPr lang="en-US" i="1" dirty="0"/>
              <a:t> </a:t>
            </a:r>
            <a:r>
              <a:rPr lang="en-US" i="1" dirty="0" err="1"/>
              <a:t>csináltam</a:t>
            </a:r>
            <a:r>
              <a:rPr lang="en-US" i="1" dirty="0"/>
              <a:t> meg)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4517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3C9EE8-B7AA-4599-A4C7-976EE24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FBBC-5885-48EE-9B3A-A944E41F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Lehet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lesni</a:t>
            </a:r>
            <a:r>
              <a:rPr lang="en-US" sz="3600" dirty="0">
                <a:solidFill>
                  <a:srgbClr val="FFFFFF"/>
                </a:solidFill>
              </a:rPr>
              <a:t> a DX10-es </a:t>
            </a:r>
            <a:r>
              <a:rPr lang="en-US" sz="3600" dirty="0" err="1">
                <a:solidFill>
                  <a:srgbClr val="FFFFFF"/>
                </a:solidFill>
              </a:rPr>
              <a:t>példaprogimból</a:t>
            </a:r>
            <a:r>
              <a:rPr lang="en-US" sz="3600" dirty="0">
                <a:solidFill>
                  <a:srgbClr val="FFFFFF"/>
                </a:solidFill>
              </a:rPr>
              <a:t> (blog)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A5E45-46DC-4F4D-B06B-4E1CEE645E66}"/>
              </a:ext>
            </a:extLst>
          </p:cNvPr>
          <p:cNvSpPr txBox="1"/>
          <p:nvPr/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 </a:t>
            </a:r>
            <a:r>
              <a:rPr lang="en-US" sz="1500" dirty="0" err="1">
                <a:solidFill>
                  <a:schemeClr val="bg1"/>
                </a:solidFill>
              </a:rPr>
              <a:t>sokra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mentek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vele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mert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nincs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teljesen</a:t>
            </a:r>
            <a:r>
              <a:rPr lang="en-US" sz="1500" dirty="0">
                <a:solidFill>
                  <a:schemeClr val="bg1"/>
                </a:solidFill>
              </a:rPr>
              <a:t> “</a:t>
            </a:r>
            <a:r>
              <a:rPr lang="en-US" sz="1500" dirty="0" err="1">
                <a:solidFill>
                  <a:schemeClr val="bg1"/>
                </a:solidFill>
              </a:rPr>
              <a:t>kész</a:t>
            </a:r>
            <a:r>
              <a:rPr lang="en-US" sz="1500" dirty="0">
                <a:solidFill>
                  <a:schemeClr val="bg1"/>
                </a:solidFill>
              </a:rPr>
              <a:t>” </a:t>
            </a:r>
            <a:r>
              <a:rPr lang="en-US" sz="15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endParaRPr lang="hu-H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</a:t>
                </a:r>
                <a:r>
                  <a:rPr lang="en-US" i="1" dirty="0"/>
                  <a:t>BTDF</a:t>
                </a:r>
                <a:r>
                  <a:rPr lang="en-US" dirty="0"/>
                  <a:t>-el a “</a:t>
                </a:r>
                <a:r>
                  <a:rPr lang="en-US" dirty="0" err="1"/>
                  <a:t>teljes</a:t>
                </a:r>
                <a:r>
                  <a:rPr lang="en-US" dirty="0"/>
                  <a:t>”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r>
                  <a:rPr lang="en-US" dirty="0"/>
                  <a:t>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…?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B717-D6D7-4DD7-90B2-FC25503F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is </a:t>
            </a:r>
            <a:r>
              <a:rPr lang="en-US" dirty="0" err="1"/>
              <a:t>megmondta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5133-D39E-4343-B963-AA87F7DE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03520"/>
            <a:ext cx="10058400" cy="931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láthatósági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hu-HU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2C45F37-DE7A-4B04-A830-2E855068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0240"/>
            <a:ext cx="5486400" cy="3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is (</a:t>
                </a:r>
                <a:r>
                  <a:rPr lang="en-US" i="1" dirty="0">
                    <a:sym typeface="Wingdings" panose="05000000000000000000" pitchFamily="2" charset="2"/>
                  </a:rPr>
                  <a:t>→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ebből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irány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→ Advanced Computer Graphics → Guest Access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konvergencia</a:t>
                </a:r>
                <a:r>
                  <a:rPr lang="en-US" dirty="0"/>
                  <a:t> </a:t>
                </a:r>
                <a:r>
                  <a:rPr lang="en-US" dirty="0" err="1"/>
                  <a:t>sebessége</a:t>
                </a:r>
                <a:r>
                  <a:rPr lang="en-US" dirty="0"/>
                  <a:t> </a:t>
                </a:r>
                <a:r>
                  <a:rPr lang="en-US" dirty="0" err="1"/>
                  <a:t>független</a:t>
                </a:r>
                <a:r>
                  <a:rPr lang="en-US" dirty="0"/>
                  <a:t> a </a:t>
                </a:r>
                <a:r>
                  <a:rPr lang="en-US" dirty="0" err="1"/>
                  <a:t>dimenziók</a:t>
                </a:r>
                <a:r>
                  <a:rPr lang="en-US" dirty="0"/>
                  <a:t> </a:t>
                </a:r>
                <a:r>
                  <a:rPr lang="en-US" dirty="0" err="1"/>
                  <a:t>számától</a:t>
                </a:r>
                <a:r>
                  <a:rPr lang="en-US" dirty="0"/>
                  <a:t> (</a:t>
                </a:r>
                <a:r>
                  <a:rPr lang="en-US" dirty="0" err="1"/>
                  <a:t>szemben</a:t>
                </a:r>
                <a:r>
                  <a:rPr lang="en-US" dirty="0"/>
                  <a:t> pl. a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szabállyal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kell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integráljon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: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  <a:blipFill>
                <a:blip r:embed="rId4"/>
                <a:stretch>
                  <a:fillRect l="-1455" t="-1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22177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/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1000" dirty="0">
                    <a:latin typeface="Consolas" panose="020B0609020204030204" pitchFamily="49" charset="0"/>
                  </a:rPr>
                  <a:t>vec3 UniformSample(vec3 n, vec3 pixel, float seed)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u = Random(pixel, vec3(12.9898, 78.233, 151.7182),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v = Random(pixel, vec3(63.7264, 10.873, 623.6736),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phi = TWO_PI * u;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costheta = </a:t>
                </a:r>
                <a:r>
                  <a:rPr lang="en-US" sz="1000" dirty="0">
                    <a:latin typeface="Consolas" panose="020B0609020204030204" pitchFamily="49" charset="0"/>
                  </a:rPr>
                  <a:t>1 - </a:t>
                </a:r>
                <a:r>
                  <a:rPr lang="hu-HU" sz="1000" dirty="0">
                    <a:latin typeface="Consolas" panose="020B0609020204030204" pitchFamily="49" charset="0"/>
                  </a:rPr>
                  <a:t>v</a:t>
                </a:r>
                <a:r>
                  <a:rPr lang="en-US" sz="1000" dirty="0">
                    <a:latin typeface="Consolas" panose="020B0609020204030204" pitchFamily="49" charset="0"/>
                  </a:rPr>
                  <a:t>;                        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sintheta = sqrt(1 - costheta * costheta);</a:t>
                </a:r>
                <a:r>
                  <a:rPr lang="en-US" sz="1000" dirty="0">
                    <a:latin typeface="Consolas" panose="020B0609020204030204" pitchFamily="49" charset="0"/>
                  </a:rPr>
                  <a:t>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// ugyanis a normálvektor félgömbjében keressük (ez a rész mindig ua.)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   </a:t>
                </a:r>
                <a:r>
                  <a:rPr lang="hu-HU" sz="1000" dirty="0">
                    <a:latin typeface="Consolas" panose="020B0609020204030204" pitchFamily="49" charset="0"/>
                  </a:rPr>
                  <a:t> vec3 H</a:t>
                </a:r>
                <a:r>
                  <a:rPr lang="en-US" sz="1000" dirty="0">
                    <a:latin typeface="Consolas" panose="020B0609020204030204" pitchFamily="49" charset="0"/>
                  </a:rPr>
                  <a:t> = vec3(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cos(phi)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sin(phi)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costheta</a:t>
                </a:r>
                <a:r>
                  <a:rPr lang="en-US" sz="1000" dirty="0">
                    <a:latin typeface="Consolas" panose="020B0609020204030204" pitchFamily="49" charset="0"/>
                  </a:rPr>
                  <a:t>)</a:t>
                </a:r>
                <a:r>
                  <a:rPr lang="hu-HU" sz="1000" dirty="0">
                    <a:latin typeface="Consolas" panose="020B0609020204030204" pitchFamily="49" charset="0"/>
                  </a:rPr>
                  <a:t>;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up = ((abs(n.z) &lt; 0.999) ? vec3(0, 0, 1) : vec3(1, 0, 0));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tangent = normalize(cross(up, n));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bitangent = cross(n, tangent);</a:t>
                </a: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return tangent * H.x + bitangent * H.y + n * H.z;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663-7EDF-4B3F-A7F9-E15D3A1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 a </a:t>
            </a:r>
            <a:r>
              <a:rPr lang="en-US" dirty="0" err="1"/>
              <a:t>mintákat</a:t>
            </a:r>
            <a:r>
              <a:rPr lang="en-US" dirty="0"/>
              <a:t>?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Többféleképpen is </a:t>
                </a:r>
                <a:r>
                  <a:rPr lang="en-US" dirty="0" err="1"/>
                  <a:t>lehet</a:t>
                </a:r>
                <a:r>
                  <a:rPr lang="en-US" dirty="0"/>
                  <a:t>,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itt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>
                    <a:hlinkClick r:id="rId2"/>
                  </a:rPr>
                  <a:t>inverziós</a:t>
                </a:r>
                <a:r>
                  <a:rPr lang="en-US" dirty="0">
                    <a:hlinkClick r:id="rId2"/>
                  </a:rPr>
                  <a:t> </a:t>
                </a:r>
                <a:r>
                  <a:rPr lang="en-US" dirty="0" err="1">
                    <a:hlinkClick r:id="rId2"/>
                  </a:rPr>
                  <a:t>módszert</a:t>
                </a:r>
                <a:r>
                  <a:rPr lang="en-US" dirty="0"/>
                  <a:t> </a:t>
                </a:r>
                <a:r>
                  <a:rPr lang="en-US" dirty="0" err="1"/>
                  <a:t>mutatom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1D-ben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ből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eloszlásfüggvényt</a:t>
                </a:r>
                <a:r>
                  <a:rPr lang="en-US" dirty="0"/>
                  <a:t>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invertáljuk</a:t>
                </a:r>
                <a:r>
                  <a:rPr lang="en-US" dirty="0"/>
                  <a:t> → </a:t>
                </a:r>
                <a:r>
                  <a:rPr lang="en-US" dirty="0" err="1"/>
                  <a:t>kész</a:t>
                </a:r>
                <a:r>
                  <a:rPr lang="en-US" dirty="0"/>
                  <a:t> is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Jó</a:t>
                </a:r>
                <a:r>
                  <a:rPr lang="en-US" dirty="0"/>
                  <a:t> </a:t>
                </a:r>
                <a:r>
                  <a:rPr lang="en-US" dirty="0" err="1"/>
                  <a:t>vicc</a:t>
                </a:r>
                <a:r>
                  <a:rPr lang="en-US" dirty="0"/>
                  <a:t>…</a:t>
                </a:r>
                <a:r>
                  <a:rPr lang="en-US"/>
                  <a:t>félgömbre</a:t>
                </a:r>
                <a:r>
                  <a:rPr lang="en-US" dirty="0"/>
                  <a:t>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ünk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többdimenziós, </a:t>
                </a: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fog </a:t>
                </a:r>
                <a:r>
                  <a:rPr lang="en-US" dirty="0" err="1"/>
                  <a:t>menni</a:t>
                </a:r>
                <a:r>
                  <a:rPr lang="en-US" dirty="0"/>
                  <a:t>. </a:t>
                </a:r>
                <a:r>
                  <a:rPr lang="en-US" dirty="0" err="1"/>
                  <a:t>Viszont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Először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a </a:t>
                </a:r>
                <a:r>
                  <a:rPr lang="en-US" dirty="0" err="1"/>
                  <a:t>marginális</a:t>
                </a:r>
                <a:r>
                  <a:rPr lang="en-US" dirty="0"/>
                  <a:t> 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Utána</a:t>
                </a:r>
                <a:r>
                  <a:rPr lang="en-US" dirty="0"/>
                  <a:t> a </a:t>
                </a:r>
                <a:r>
                  <a:rPr lang="en-US" dirty="0" err="1"/>
                  <a:t>feltételes</a:t>
                </a:r>
                <a:r>
                  <a:rPr lang="en-US" dirty="0"/>
                  <a:t> </a:t>
                </a:r>
                <a:r>
                  <a:rPr lang="en-US" dirty="0" err="1"/>
                  <a:t>sűrűségfüggvényt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Ezekből</a:t>
                </a:r>
                <a:r>
                  <a:rPr lang="en-US" dirty="0"/>
                  <a:t> </a:t>
                </a:r>
                <a:r>
                  <a:rPr lang="en-US" dirty="0" err="1"/>
                  <a:t>számolandó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</a:t>
                </a:r>
                <a:r>
                  <a:rPr lang="en-US" dirty="0"/>
                  <a:t> (</a:t>
                </a:r>
                <a:r>
                  <a:rPr lang="en-US" dirty="0" err="1"/>
                  <a:t>tipp</a:t>
                </a:r>
                <a:r>
                  <a:rPr lang="en-US" dirty="0"/>
                  <a:t>: </a:t>
                </a:r>
                <a:r>
                  <a:rPr lang="en-US" dirty="0" err="1"/>
                  <a:t>integrálod</a:t>
                </a:r>
                <a:r>
                  <a:rPr lang="en-US" dirty="0"/>
                  <a:t> 0-tól x-</a:t>
                </a:r>
                <a:r>
                  <a:rPr lang="en-US" dirty="0" err="1"/>
                  <a:t>ig</a:t>
                </a:r>
                <a:r>
                  <a:rPr lang="en-US" dirty="0"/>
                  <a:t>),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annak</a:t>
                </a:r>
                <a:r>
                  <a:rPr lang="en-US" dirty="0"/>
                  <a:t> </a:t>
                </a:r>
                <a:r>
                  <a:rPr lang="en-US" dirty="0" err="1"/>
                  <a:t>inverze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  <a:blipFill>
                <a:blip r:embed="rId3"/>
                <a:stretch>
                  <a:fillRect l="-1455" t="-14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7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1890</TotalTime>
  <Words>1140</Words>
  <Application>Microsoft Office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is megmondta</vt:lpstr>
      <vt:lpstr>Megoldási lehetőségek</vt:lpstr>
      <vt:lpstr>Monte Carlo integrálás</vt:lpstr>
      <vt:lpstr>Path tracing alapok</vt:lpstr>
      <vt:lpstr>Ezt fogjuk megtanulni</vt:lpstr>
      <vt:lpstr>Naiv Monte Carlo integrálás</vt:lpstr>
      <vt:lpstr>Hogyan választjuk a mintákat?</vt:lpstr>
      <vt:lpstr>Importance sampling</vt:lpstr>
      <vt:lpstr>Multiple importance sampling</vt:lpstr>
      <vt:lpstr>Multiple importance sampling</vt:lpstr>
      <vt:lpstr>Máshogy mondva: explicit light sampling</vt:lpstr>
      <vt:lpstr>Lehet lesni a DX10-es példaprogimból (blog)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504</cp:revision>
  <cp:lastPrinted>2018-03-19T11:08:22Z</cp:lastPrinted>
  <dcterms:created xsi:type="dcterms:W3CDTF">2018-02-19T12:40:58Z</dcterms:created>
  <dcterms:modified xsi:type="dcterms:W3CDTF">2018-03-23T13:02:38Z</dcterms:modified>
</cp:coreProperties>
</file>