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A56FF-9D9E-417E-8DB7-17CB8EBF566C}" type="datetimeFigureOut">
              <a:rPr lang="hu-HU" smtClean="0"/>
              <a:t>2018. 02. 21.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09B99-3F57-4C83-A41A-980FBCAF78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40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UE4 is </a:t>
            </a:r>
            <a:r>
              <a:rPr lang="en-US" dirty="0" err="1"/>
              <a:t>ingyenes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…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tökéletes</a:t>
            </a:r>
            <a:r>
              <a:rPr lang="en-US" dirty="0"/>
              <a:t>…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3640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Igen</a:t>
            </a:r>
            <a:r>
              <a:rPr lang="en-US" dirty="0"/>
              <a:t>, a </a:t>
            </a:r>
            <a:r>
              <a:rPr lang="en-US" dirty="0" err="1"/>
              <a:t>linkelt</a:t>
            </a:r>
            <a:r>
              <a:rPr lang="en-US" dirty="0"/>
              <a:t>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loptam</a:t>
            </a:r>
            <a:r>
              <a:rPr lang="en-US" dirty="0"/>
              <a:t> a </a:t>
            </a:r>
            <a:r>
              <a:rPr lang="en-US" dirty="0" err="1"/>
              <a:t>képet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39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ugyanaz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mindezek</a:t>
            </a:r>
            <a:r>
              <a:rPr lang="en-US" dirty="0"/>
              <a:t> </a:t>
            </a:r>
            <a:r>
              <a:rPr lang="en-US" dirty="0" err="1"/>
              <a:t>megadhatóak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is…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dirty="0" err="1"/>
              <a:t>mindenesetre</a:t>
            </a:r>
            <a:r>
              <a:rPr lang="en-US" dirty="0"/>
              <a:t> a </a:t>
            </a:r>
            <a:r>
              <a:rPr lang="en-US" dirty="0" err="1"/>
              <a:t>metalness</a:t>
            </a:r>
            <a:r>
              <a:rPr lang="en-US" dirty="0"/>
              <a:t> workflow-t </a:t>
            </a:r>
            <a:r>
              <a:rPr lang="en-US" dirty="0" err="1"/>
              <a:t>preferálom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remekül</a:t>
            </a:r>
            <a:r>
              <a:rPr lang="en-US" dirty="0"/>
              <a:t> </a:t>
            </a:r>
            <a:r>
              <a:rPr lang="en-US" dirty="0" err="1"/>
              <a:t>szemlélteti</a:t>
            </a:r>
            <a:r>
              <a:rPr lang="en-US" dirty="0"/>
              <a:t> a </a:t>
            </a:r>
            <a:r>
              <a:rPr lang="en-US" dirty="0" err="1"/>
              <a:t>fémek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szigetelők</a:t>
            </a:r>
            <a:r>
              <a:rPr lang="en-US" dirty="0"/>
              <a:t> </a:t>
            </a:r>
            <a:r>
              <a:rPr lang="en-US" dirty="0" err="1"/>
              <a:t>közti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különbséget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Pongyolán</a:t>
            </a:r>
            <a:r>
              <a:rPr lang="en-US" dirty="0"/>
              <a:t>: a </a:t>
            </a:r>
            <a:r>
              <a:rPr lang="en-US" dirty="0" err="1"/>
              <a:t>fémek</a:t>
            </a:r>
            <a:r>
              <a:rPr lang="en-US" dirty="0"/>
              <a:t> “</a:t>
            </a:r>
            <a:r>
              <a:rPr lang="en-US" dirty="0" err="1"/>
              <a:t>tökéletes</a:t>
            </a:r>
            <a:r>
              <a:rPr lang="en-US" dirty="0"/>
              <a:t> </a:t>
            </a:r>
            <a:r>
              <a:rPr lang="en-US" dirty="0" err="1"/>
              <a:t>tükrözők</a:t>
            </a:r>
            <a:r>
              <a:rPr lang="en-US" dirty="0"/>
              <a:t>”,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bocsátanak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szórt</a:t>
            </a:r>
            <a:r>
              <a:rPr lang="en-US" dirty="0"/>
              <a:t> </a:t>
            </a:r>
            <a:r>
              <a:rPr lang="en-US" dirty="0" err="1"/>
              <a:t>fényt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92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Pl. </a:t>
            </a:r>
            <a:r>
              <a:rPr lang="en-US" dirty="0" err="1"/>
              <a:t>gömb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Riemann </a:t>
            </a:r>
            <a:r>
              <a:rPr lang="en-US" dirty="0" err="1"/>
              <a:t>integrálokat</a:t>
            </a:r>
            <a:r>
              <a:rPr lang="en-US" dirty="0"/>
              <a:t> a [0, 2pi] </a:t>
            </a:r>
            <a:r>
              <a:rPr lang="en-US" dirty="0" err="1"/>
              <a:t>illetve</a:t>
            </a:r>
            <a:r>
              <a:rPr lang="en-US" dirty="0"/>
              <a:t> [0, pi] </a:t>
            </a:r>
            <a:r>
              <a:rPr lang="en-US" dirty="0" err="1"/>
              <a:t>intervallumokon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elvégezni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4791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* ún. non-participating medium-okban (nem igaz pl. ha füstön halad át)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97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09B99-3F57-4C83-A41A-980FBCAF782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017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2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5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5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45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3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90FBA0-FEE2-473A-A4B4-051DFD2DB1B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0FBA0-FEE2-473A-A4B4-051DFD2DB1B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0FBA0-FEE2-473A-A4B4-051DFD2DB1BD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D7B7DF-415E-4303-8F12-637E7346E88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6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darthasylum.blog.h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l.com/brdf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www.disneyanimation.com/technology/brdf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eblagarde.files.wordpress.com/2015/07/course_notes_moving_frostbite_to_pbr_v32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jcgt.org/published/0003/02/03/paper.pdf" TargetMode="External"/><Relationship Id="rId2" Type="http://schemas.openxmlformats.org/officeDocument/2006/relationships/hyperlink" Target="http://m.cdn.blog.hu/da/darthasylum/tutorials/C++/ch44_fresne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marmoset.co/posts/pbr-texture-convers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6F78-6333-4423-981A-16BE67A5A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Physically Based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DEE1C-FBA2-40F9-AD74-703EE532E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2600" dirty="0"/>
              <a:t>Szennai </a:t>
            </a:r>
            <a:r>
              <a:rPr lang="en-US" sz="2600" dirty="0" err="1"/>
              <a:t>István</a:t>
            </a:r>
            <a:br>
              <a:rPr lang="en-US" dirty="0"/>
            </a:br>
            <a:r>
              <a:rPr lang="en-US" sz="1900" dirty="0" err="1"/>
              <a:t>Graphisoft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hlinkClick r:id="rId2"/>
              </a:rPr>
              <a:t>darthasylum.blog.hu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452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4EE-3D6F-4F96-8AE8-4AD498D8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BRDF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 elhagyó radiancia és a felületre beérkező </a:t>
                </a:r>
                <a:r>
                  <a:rPr lang="hu-HU" b="1" dirty="0"/>
                  <a:t>differenciális irradiancia</a:t>
                </a:r>
                <a:r>
                  <a:rPr lang="hu-HU" dirty="0"/>
                  <a:t> aránya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Átrendezve és integrálva kapható meg a tükröződési egyenlet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Egy függvény akkor BRDF ha: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Pozitív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Szimmetrikus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Nem sérti az energiamegmaradást (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hu-HU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≤1</m:t>
                            </m:r>
                          </m:e>
                        </m:func>
                      </m:e>
                    </m:nary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Mérhető: ld. </a:t>
                </a:r>
                <a:r>
                  <a:rPr lang="hu-HU" dirty="0">
                    <a:hlinkClick r:id="rId3"/>
                  </a:rPr>
                  <a:t>MERL adatbázis</a:t>
                </a:r>
                <a:r>
                  <a:rPr lang="hu-HU" dirty="0"/>
                  <a:t>; a </a:t>
                </a:r>
                <a:r>
                  <a:rPr lang="hu-HU" i="1" dirty="0"/>
                  <a:t>Disney</a:t>
                </a:r>
                <a:r>
                  <a:rPr lang="hu-HU" dirty="0"/>
                  <a:t> </a:t>
                </a:r>
                <a:r>
                  <a:rPr lang="hu-HU" dirty="0">
                    <a:hlinkClick r:id="rId4"/>
                  </a:rPr>
                  <a:t>programjával</a:t>
                </a:r>
                <a:r>
                  <a:rPr lang="hu-HU" dirty="0"/>
                  <a:t> megtekinthető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3E11F-9E0C-4556-8290-7B98EDF25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455" t="-1667" b="-4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41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2FCD-2085-417D-A16B-B1F1858A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(diffúz)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BRDF-et két komponens összegére szokás osztani: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𝑑𝑖𝑓𝑓𝑢𝑠𝑒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𝑠𝑝𝑒𝑐𝑢𝑙𝑎𝑟</m:t>
                        </m:r>
                      </m:sub>
                    </m:sSub>
                  </m:oMath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legegyszerűbb diffúz BRDF a Lambert függvény, általában elég is szokott lenni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𝐿𝑎𝑚𝑏𝑒𝑟𝑡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𝑏𝑎𝑠𝑒𝐶𝑜𝑙𝑜𝑟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matt felületeket jól modellezi, de nem veszi figyelembe a felület rücskösségét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Jobb diffúz modellek a </a:t>
                </a:r>
                <a:r>
                  <a:rPr lang="hu-HU" i="1" dirty="0"/>
                  <a:t>Disney</a:t>
                </a:r>
                <a:r>
                  <a:rPr lang="hu-HU" dirty="0"/>
                  <a:t>-féle (</a:t>
                </a:r>
                <a:r>
                  <a:rPr lang="hu-HU" i="1" dirty="0"/>
                  <a:t>DICE/Frostbite</a:t>
                </a:r>
                <a:r>
                  <a:rPr lang="hu-HU" dirty="0"/>
                  <a:t>) és az </a:t>
                </a:r>
                <a:r>
                  <a:rPr lang="hu-HU" i="1" dirty="0"/>
                  <a:t>Oren-Nayar</a:t>
                </a:r>
                <a:r>
                  <a:rPr lang="hu-HU" dirty="0"/>
                  <a:t> (</a:t>
                </a:r>
                <a:r>
                  <a:rPr lang="hu-HU" i="1" dirty="0"/>
                  <a:t>Crytek</a:t>
                </a:r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Erősen ajánlott elolvasni a </a:t>
                </a:r>
                <a:r>
                  <a:rPr lang="hu-HU" i="1" dirty="0"/>
                  <a:t>DICE/Frostbite</a:t>
                </a:r>
                <a:r>
                  <a:rPr lang="hu-HU" dirty="0"/>
                  <a:t> </a:t>
                </a:r>
                <a:r>
                  <a:rPr lang="hu-HU" dirty="0">
                    <a:hlinkClick r:id="rId2"/>
                  </a:rPr>
                  <a:t>dolgozatát</a:t>
                </a: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C6856-5F26-41F0-94E0-7C0032BCC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57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A5EF-0996-4BD3-A952-780B68CA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BRDF modellek (spekuláris)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</a:t>
                </a:r>
                <a:r>
                  <a:rPr lang="hu-HU" i="1" dirty="0"/>
                  <a:t>(Blinn-)Phong</a:t>
                </a:r>
                <a:r>
                  <a:rPr lang="hu-HU" dirty="0"/>
                  <a:t> modell az egyszerűsége/hatékonysága miatt sokáig egyeduralkodó volt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PBR óta viszont a hardver elég erős, az ún. </a:t>
                </a:r>
                <a:r>
                  <a:rPr lang="hu-HU" i="1" dirty="0"/>
                  <a:t>mikrofelület-elmélet</a:t>
                </a:r>
                <a:r>
                  <a:rPr lang="hu-HU" dirty="0"/>
                  <a:t> használatához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 Egy rücskös felületre úgy gondolunk, mintha mindenféle irányba néző apró tükrökből állna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𝐶𝑜𝑜𝑘𝑇𝑜𝑟𝑟𝑎𝑛𝑐𝑒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Ahol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𝑛𝑜𝑟𝑚𝑎𝑙𝑖𝑧𝑒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szokásos félvektor,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hu-HU" dirty="0"/>
                  <a:t> a normálvektor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felület normálvektorainak eloszlásfüggvénye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>
                    <a:hlinkClick r:id="rId2"/>
                  </a:rPr>
                  <a:t>Fresnel</a:t>
                </a:r>
                <a:r>
                  <a:rPr lang="hu-HU" dirty="0">
                    <a:hlinkClick r:id="rId2"/>
                  </a:rPr>
                  <a:t> függvény</a:t>
                </a:r>
                <a:endParaRPr lang="hu-HU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az ún. </a:t>
                </a:r>
                <a:r>
                  <a:rPr lang="hu-HU" i="1" dirty="0">
                    <a:hlinkClick r:id="rId3"/>
                  </a:rPr>
                  <a:t>masking-shadowing function</a:t>
                </a:r>
                <a:endParaRPr lang="hu-HU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47A962-F3E6-4925-B439-E952D3405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55" t="-1667" b="-15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2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E02A-542B-49D0-8878-266FDC58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Cook-Torrance modell (folyt.)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Magyarázatok nélkül;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Trowbridge-Reitz</a:t>
                </a:r>
                <a:r>
                  <a:rPr lang="hu-HU" dirty="0"/>
                  <a:t> (</a:t>
                </a:r>
                <a:r>
                  <a:rPr lang="hu-HU" i="1" dirty="0"/>
                  <a:t>GGX</a:t>
                </a:r>
                <a:r>
                  <a:rPr lang="hu-HU" dirty="0"/>
                  <a:t>)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𝑟𝑜𝑢𝑔h𝑛𝑒𝑠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𝐺𝐺𝑋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r>
                                            <a:rPr lang="hu-HU" b="1" i="1" smtClean="0">
                                              <a:latin typeface="Cambria Math" panose="02040503050406030204" pitchFamily="18" charset="0"/>
                                            </a:rPr>
                                            <m:t>𝒉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hu-H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hu-HU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hu-HU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hu-HU" dirty="0"/>
                  <a:t> a </a:t>
                </a:r>
                <a:r>
                  <a:rPr lang="hu-HU" i="1" dirty="0"/>
                  <a:t>Fresnel</a:t>
                </a:r>
                <a:r>
                  <a:rPr lang="hu-HU" dirty="0"/>
                  <a:t> függvény szokásos </a:t>
                </a:r>
                <a:r>
                  <a:rPr lang="hu-HU" i="1" dirty="0"/>
                  <a:t>Schlick</a:t>
                </a:r>
                <a:r>
                  <a:rPr lang="hu-HU" dirty="0"/>
                  <a:t>-féle közelítése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 a függvény értéke 0 foknál):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pedig a </a:t>
                </a:r>
                <a:r>
                  <a:rPr lang="hu-HU" i="1" dirty="0"/>
                  <a:t>Smith-Schlick</a:t>
                </a:r>
                <a:r>
                  <a:rPr lang="hu-HU" dirty="0"/>
                  <a:t> függvény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0.125⋅</m:t>
                        </m:r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𝑟𝑜𝑢𝑔h𝑛𝑒𝑠𝑠</m:t>
                            </m:r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u-HU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𝑆𝑚𝑖𝑡h𝑆𝑐h𝑙𝑖𝑐𝑘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hu-HU" dirty="0"/>
                  <a:t>Utóbbi kiejti a </a:t>
                </a:r>
                <a:r>
                  <a:rPr lang="hu-HU" i="1" dirty="0"/>
                  <a:t>Cook-Torrance</a:t>
                </a:r>
                <a:r>
                  <a:rPr lang="hu-HU" dirty="0"/>
                  <a:t> nevezőjét! (fontos optim.)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5CC4C-7BE7-4D70-B7CA-9DBD8DD8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148666"/>
              </a:xfrm>
              <a:blipFill>
                <a:blip r:embed="rId2"/>
                <a:stretch>
                  <a:fillRect l="-1455" t="-220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69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C4D5-4C57-4CDD-BFA6-B11CD71B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tükr. egyenlet analitikus megoldása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Pont fényre (irányított fényre nem lehet)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radiancia egyenes vonalakon való konstanssága miatt alkalmazható a térszögeknél megbeszélt (differenciális felületre vonatkozó) képlet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Az intenzitás szintén könnyen kiszámolható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Ezek után egy egyszerű észrevételt kell csak tenni és készen vagyunk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d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Reflektorfényre (</a:t>
                </a:r>
                <a:r>
                  <a:rPr lang="hu-HU" i="1" dirty="0"/>
                  <a:t>spot light</a:t>
                </a:r>
                <a:r>
                  <a:rPr lang="hu-HU" dirty="0"/>
                  <a:t>) hasonlóan megoldható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Első feladat: ezt a képletet megírni shaderben (a BRDF egyelőre lehet </a:t>
                </a:r>
                <a:r>
                  <a:rPr lang="hu-HU" i="1" dirty="0"/>
                  <a:t>Lambert</a:t>
                </a:r>
                <a:r>
                  <a:rPr lang="hu-HU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C10A5-9D9E-4A05-9E41-CB1AAA082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13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6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5663-D9A4-4579-AEE0-09B7AE88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 alapú fények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AD88-4590-42E7-BE7C-A04FA18BB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264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103B-C9E4-468D-910B-022F26AB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 de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fizika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D809-19F5-478C-9058-7AEA947F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 err="1"/>
              <a:t>korábbi</a:t>
            </a:r>
            <a:r>
              <a:rPr lang="en-US" dirty="0"/>
              <a:t> </a:t>
            </a:r>
            <a:r>
              <a:rPr lang="en-US" dirty="0" err="1"/>
              <a:t>módszerekkel</a:t>
            </a:r>
            <a:r>
              <a:rPr lang="en-US" dirty="0"/>
              <a:t> </a:t>
            </a:r>
            <a:r>
              <a:rPr lang="en-US" dirty="0" err="1"/>
              <a:t>ellentétben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objektív</a:t>
            </a:r>
            <a:r>
              <a:rPr lang="en-US" dirty="0"/>
              <a:t>(ebb) </a:t>
            </a:r>
            <a:r>
              <a:rPr lang="en-US" dirty="0" err="1"/>
              <a:t>megjelenítési</a:t>
            </a:r>
            <a:r>
              <a:rPr lang="en-US" dirty="0"/>
              <a:t> </a:t>
            </a:r>
            <a:r>
              <a:rPr lang="en-US" dirty="0" err="1"/>
              <a:t>technika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Konyhanyelven</a:t>
            </a:r>
            <a:r>
              <a:rPr lang="en-US" dirty="0"/>
              <a:t> </a:t>
            </a:r>
            <a:r>
              <a:rPr lang="en-US" dirty="0" err="1"/>
              <a:t>megfogalmazott</a:t>
            </a:r>
            <a:r>
              <a:rPr lang="en-US" dirty="0"/>
              <a:t> </a:t>
            </a:r>
            <a:r>
              <a:rPr lang="en-US" dirty="0" err="1"/>
              <a:t>feltételek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modelljén</a:t>
            </a:r>
            <a:r>
              <a:rPr lang="en-US" dirty="0"/>
              <a:t> </a:t>
            </a:r>
            <a:r>
              <a:rPr lang="en-US" dirty="0" err="1"/>
              <a:t>alapul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mennyiségekkel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</a:t>
            </a:r>
            <a:r>
              <a:rPr lang="en-US" i="1" dirty="0"/>
              <a:t>“</a:t>
            </a:r>
            <a:r>
              <a:rPr lang="en-US" i="1" dirty="0" err="1"/>
              <a:t>ez</a:t>
            </a:r>
            <a:r>
              <a:rPr lang="en-US" i="1" dirty="0"/>
              <a:t> a </a:t>
            </a:r>
            <a:r>
              <a:rPr lang="en-US" i="1" dirty="0" err="1"/>
              <a:t>villanykörte</a:t>
            </a:r>
            <a:r>
              <a:rPr lang="en-US" i="1" dirty="0"/>
              <a:t> 50 W-</a:t>
            </a:r>
            <a:r>
              <a:rPr lang="en-US" i="1" dirty="0" err="1"/>
              <a:t>os</a:t>
            </a:r>
            <a:r>
              <a:rPr lang="en-US" i="1" dirty="0"/>
              <a:t>”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dirty="0" err="1"/>
              <a:t>Szigorúan</a:t>
            </a:r>
            <a:r>
              <a:rPr lang="en-US" dirty="0"/>
              <a:t> </a:t>
            </a:r>
            <a:r>
              <a:rPr lang="en-US" dirty="0" err="1"/>
              <a:t>betartja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energiamegmaradást</a:t>
            </a:r>
            <a:r>
              <a:rPr lang="en-US" dirty="0"/>
              <a:t> (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…)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Könnyíti</a:t>
            </a:r>
            <a:r>
              <a:rPr lang="en-US" dirty="0"/>
              <a:t> a </a:t>
            </a:r>
            <a:r>
              <a:rPr lang="en-US" dirty="0" err="1"/>
              <a:t>munkát</a:t>
            </a:r>
            <a:r>
              <a:rPr lang="en-US" dirty="0"/>
              <a:t> (</a:t>
            </a:r>
            <a:r>
              <a:rPr lang="en-US" i="1" dirty="0"/>
              <a:t>“ha </a:t>
            </a:r>
            <a:r>
              <a:rPr lang="en-US" i="1" dirty="0" err="1"/>
              <a:t>valami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nappaliban</a:t>
            </a:r>
            <a:r>
              <a:rPr lang="en-US" i="1" dirty="0"/>
              <a:t>, </a:t>
            </a:r>
            <a:r>
              <a:rPr lang="en-US" i="1" dirty="0" err="1"/>
              <a:t>akkor</a:t>
            </a:r>
            <a:r>
              <a:rPr lang="en-US" i="1" dirty="0"/>
              <a:t> </a:t>
            </a:r>
            <a:r>
              <a:rPr lang="en-US" i="1" dirty="0" err="1"/>
              <a:t>jól</a:t>
            </a:r>
            <a:r>
              <a:rPr lang="en-US" i="1" dirty="0"/>
              <a:t> </a:t>
            </a:r>
            <a:r>
              <a:rPr lang="en-US" i="1" dirty="0" err="1"/>
              <a:t>néz</a:t>
            </a:r>
            <a:r>
              <a:rPr lang="en-US" i="1" dirty="0"/>
              <a:t> </a:t>
            </a:r>
            <a:r>
              <a:rPr lang="en-US" i="1" dirty="0" err="1"/>
              <a:t>ki</a:t>
            </a:r>
            <a:r>
              <a:rPr lang="en-US" i="1" dirty="0"/>
              <a:t> a </a:t>
            </a:r>
            <a:r>
              <a:rPr lang="en-US" i="1" dirty="0" err="1"/>
              <a:t>kertben</a:t>
            </a:r>
            <a:r>
              <a:rPr lang="en-US" i="1" dirty="0"/>
              <a:t> is”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i="1" dirty="0"/>
              <a:t>DICE</a:t>
            </a:r>
            <a:r>
              <a:rPr lang="en-US" dirty="0"/>
              <a:t> (</a:t>
            </a:r>
            <a:r>
              <a:rPr lang="en-US" i="1" dirty="0"/>
              <a:t>Frostbite</a:t>
            </a:r>
            <a:r>
              <a:rPr lang="en-US" dirty="0"/>
              <a:t>) </a:t>
            </a:r>
            <a:r>
              <a:rPr lang="en-US" dirty="0" err="1"/>
              <a:t>szerint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anyagok</a:t>
            </a:r>
            <a:r>
              <a:rPr lang="en-US" dirty="0"/>
              <a:t> (BRDF)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dirty="0" err="1"/>
              <a:t>fények</a:t>
            </a:r>
            <a:r>
              <a:rPr lang="en-US" dirty="0"/>
              <a:t> (</a:t>
            </a:r>
            <a:r>
              <a:rPr lang="en-US" dirty="0" err="1"/>
              <a:t>radiometria</a:t>
            </a:r>
            <a:r>
              <a:rPr lang="en-US" dirty="0"/>
              <a:t>/</a:t>
            </a:r>
            <a:r>
              <a:rPr lang="en-US" dirty="0" err="1"/>
              <a:t>fotometria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Fizikailag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</a:t>
            </a:r>
            <a:r>
              <a:rPr lang="en-US" b="1" dirty="0" err="1"/>
              <a:t>kamera</a:t>
            </a:r>
            <a:r>
              <a:rPr lang="en-US" dirty="0"/>
              <a:t> (</a:t>
            </a:r>
            <a:r>
              <a:rPr lang="en-US" i="1" dirty="0"/>
              <a:t>tone mapping</a:t>
            </a:r>
            <a:r>
              <a:rPr lang="en-US" dirty="0"/>
              <a:t>, </a:t>
            </a:r>
            <a:r>
              <a:rPr lang="en-US" i="1" dirty="0"/>
              <a:t>light adaptation</a:t>
            </a:r>
            <a:r>
              <a:rPr lang="en-US" dirty="0"/>
              <a:t>,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Más </a:t>
            </a:r>
            <a:r>
              <a:rPr lang="en-US" i="1" dirty="0"/>
              <a:t>engine</a:t>
            </a:r>
            <a:r>
              <a:rPr lang="en-US" dirty="0"/>
              <a:t>-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kissé</a:t>
            </a:r>
            <a:r>
              <a:rPr lang="en-US" dirty="0"/>
              <a:t> </a:t>
            </a:r>
            <a:r>
              <a:rPr lang="en-US" dirty="0" err="1"/>
              <a:t>félvállról</a:t>
            </a:r>
            <a:r>
              <a:rPr lang="en-US" dirty="0"/>
              <a:t> </a:t>
            </a:r>
            <a:r>
              <a:rPr lang="en-US" dirty="0" err="1"/>
              <a:t>veszik</a:t>
            </a:r>
            <a:r>
              <a:rPr lang="en-US" dirty="0"/>
              <a:t>… (pl. </a:t>
            </a:r>
            <a:r>
              <a:rPr lang="en-US" i="1" dirty="0"/>
              <a:t>Unity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8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08717-5EE4-49A1-AB36-957A53271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D3F89-34AA-44D7-847B-A7F8C822BD33}"/>
              </a:ext>
            </a:extLst>
          </p:cNvPr>
          <p:cNvSpPr txBox="1"/>
          <p:nvPr/>
        </p:nvSpPr>
        <p:spPr>
          <a:xfrm>
            <a:off x="0" y="568178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elolvasni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https://www.marmoset.co/posts/pbr-texture-conversion/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480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1CB2-C4D5-4129-A502-469F3645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PBR </a:t>
            </a:r>
            <a:r>
              <a:rPr lang="en-US" dirty="0" err="1"/>
              <a:t>anyagok</a:t>
            </a:r>
            <a:r>
              <a:rPr lang="en-US" dirty="0"/>
              <a:t> </a:t>
            </a:r>
            <a:r>
              <a:rPr lang="en-US" dirty="0" err="1"/>
              <a:t>paraméterei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Kétféle </a:t>
                </a:r>
                <a:r>
                  <a:rPr lang="en-US" dirty="0" err="1"/>
                  <a:t>anyagleírás</a:t>
                </a:r>
                <a:r>
                  <a:rPr lang="en-US" dirty="0"/>
                  <a:t> </a:t>
                </a:r>
                <a:r>
                  <a:rPr lang="en-US" dirty="0" err="1"/>
                  <a:t>terjedt</a:t>
                </a:r>
                <a:r>
                  <a:rPr lang="en-US" dirty="0"/>
                  <a:t> el (</a:t>
                </a:r>
                <a:r>
                  <a:rPr lang="en-US" dirty="0" err="1"/>
                  <a:t>csak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alapokat</a:t>
                </a:r>
                <a:r>
                  <a:rPr lang="en-US" dirty="0"/>
                  <a:t> </a:t>
                </a:r>
                <a:r>
                  <a:rPr lang="en-US" dirty="0" err="1"/>
                  <a:t>leírva</a:t>
                </a:r>
                <a:r>
                  <a:rPr lang="en-US" dirty="0"/>
                  <a:t>):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 err="1"/>
                  <a:t>Metalness</a:t>
                </a:r>
                <a:r>
                  <a:rPr lang="en-US" i="1" dirty="0"/>
                  <a:t>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BaseColor</a:t>
                </a:r>
                <a:r>
                  <a:rPr lang="en-US" dirty="0"/>
                  <a:t> (</a:t>
                </a:r>
                <a:r>
                  <a:rPr lang="en-US" i="1" dirty="0"/>
                  <a:t>albedo</a:t>
                </a:r>
                <a:r>
                  <a:rPr lang="en-US" dirty="0"/>
                  <a:t> </a:t>
                </a:r>
                <a:r>
                  <a:rPr lang="en-US" dirty="0" err="1"/>
                  <a:t>illetve</a:t>
                </a:r>
                <a:r>
                  <a:rPr lang="en-US" dirty="0"/>
                  <a:t> </a:t>
                </a:r>
                <a:r>
                  <a:rPr lang="en-US" dirty="0" err="1"/>
                  <a:t>fémek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a </a:t>
                </a:r>
                <a:r>
                  <a:rPr lang="en-US" i="1" dirty="0"/>
                  <a:t>Fresnel</a:t>
                </a:r>
                <a:r>
                  <a:rPr lang="en-US" dirty="0"/>
                  <a:t>-</a:t>
                </a:r>
                <a:r>
                  <a:rPr lang="en-US" dirty="0" err="1"/>
                  <a:t>féle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 (</a:t>
                </a:r>
                <a:r>
                  <a:rPr lang="en-US" dirty="0" err="1"/>
                  <a:t>mennyire</a:t>
                </a:r>
                <a:r>
                  <a:rPr lang="en-US" dirty="0"/>
                  <a:t> “</a:t>
                </a:r>
                <a:r>
                  <a:rPr lang="en-US" dirty="0" err="1"/>
                  <a:t>rücskös</a:t>
                </a:r>
                <a:r>
                  <a:rPr lang="en-US" dirty="0"/>
                  <a:t>”)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err="1"/>
                  <a:t>Metalness</a:t>
                </a:r>
                <a:r>
                  <a:rPr lang="en-US" dirty="0"/>
                  <a:t> (</a:t>
                </a:r>
                <a:r>
                  <a:rPr lang="en-US" dirty="0" err="1"/>
                  <a:t>fém</a:t>
                </a:r>
                <a:r>
                  <a:rPr lang="en-US" dirty="0"/>
                  <a:t>-e [</a:t>
                </a:r>
                <a:r>
                  <a:rPr lang="en-US" i="1" dirty="0"/>
                  <a:t>conductor]</a:t>
                </a:r>
                <a:r>
                  <a:rPr lang="en-US" dirty="0"/>
                  <a:t>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[</a:t>
                </a:r>
                <a:r>
                  <a:rPr lang="en-US" i="1" dirty="0"/>
                  <a:t>insulator]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i="1" dirty="0"/>
                  <a:t>Specular workflow</a:t>
                </a:r>
                <a:r>
                  <a:rPr lang="en-US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Diffuse (</a:t>
                </a:r>
                <a:r>
                  <a:rPr lang="en-US" i="1" dirty="0"/>
                  <a:t>albedo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Specular (</a:t>
                </a:r>
                <a:r>
                  <a:rPr lang="en-US" dirty="0" err="1"/>
                  <a:t>mennyire</a:t>
                </a:r>
                <a:r>
                  <a:rPr lang="en-US" dirty="0"/>
                  <a:t> </a:t>
                </a:r>
                <a:r>
                  <a:rPr lang="en-US" dirty="0" err="1"/>
                  <a:t>tükrözi</a:t>
                </a:r>
                <a:r>
                  <a:rPr lang="en-US" dirty="0"/>
                  <a:t> a </a:t>
                </a:r>
                <a:r>
                  <a:rPr lang="en-US" dirty="0" err="1"/>
                  <a:t>fényt</a:t>
                </a:r>
                <a:r>
                  <a:rPr lang="en-US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Roughness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Előbbiben</a:t>
                </a:r>
                <a:r>
                  <a:rPr lang="en-US" dirty="0"/>
                  <a:t> </a:t>
                </a:r>
                <a:r>
                  <a:rPr lang="en-US" dirty="0" err="1"/>
                  <a:t>szigetelő</a:t>
                </a:r>
                <a:r>
                  <a:rPr lang="en-US" dirty="0"/>
                  <a:t> </a:t>
                </a:r>
                <a:r>
                  <a:rPr lang="en-US" dirty="0" err="1"/>
                  <a:t>anyagok</a:t>
                </a:r>
                <a:r>
                  <a:rPr lang="en-US" dirty="0"/>
                  <a:t> </a:t>
                </a:r>
                <a:r>
                  <a:rPr lang="en-US" dirty="0" err="1"/>
                  <a:t>esetén</a:t>
                </a:r>
                <a:r>
                  <a:rPr lang="en-US" dirty="0"/>
                  <a:t> (ha </a:t>
                </a:r>
                <a:r>
                  <a:rPr lang="en-US" dirty="0" err="1"/>
                  <a:t>mást</a:t>
                </a:r>
                <a:r>
                  <a:rPr lang="en-US" dirty="0"/>
                  <a:t> 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mondunk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alapból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0.04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végeredmény</a:t>
                </a:r>
                <a:r>
                  <a:rPr lang="en-US" dirty="0"/>
                  <a:t> </a:t>
                </a:r>
                <a:r>
                  <a:rPr lang="en-US" dirty="0" err="1"/>
                  <a:t>természetesen</a:t>
                </a:r>
                <a:r>
                  <a:rPr lang="en-US" dirty="0"/>
                  <a:t> </a:t>
                </a:r>
                <a:r>
                  <a:rPr lang="en-US" dirty="0" err="1"/>
                  <a:t>ugyanaz</a:t>
                </a:r>
                <a:r>
                  <a:rPr lang="en-US" dirty="0"/>
                  <a:t> (pl. a </a:t>
                </a:r>
                <a:r>
                  <a:rPr lang="en-US" i="1" dirty="0"/>
                  <a:t>Unity</a:t>
                </a:r>
                <a:r>
                  <a:rPr lang="en-US" dirty="0"/>
                  <a:t> </a:t>
                </a:r>
                <a:r>
                  <a:rPr lang="en-US" dirty="0" err="1"/>
                  <a:t>támogatja</a:t>
                </a:r>
                <a:r>
                  <a:rPr lang="en-US" dirty="0"/>
                  <a:t> </a:t>
                </a:r>
                <a:r>
                  <a:rPr lang="en-US" dirty="0" err="1"/>
                  <a:t>mindkettőt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BE707-2D79-4964-AB80-D86E4EDC1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203374"/>
              </a:xfrm>
              <a:blipFill>
                <a:blip r:embed="rId3"/>
                <a:stretch>
                  <a:fillRect l="-1455" t="-1597" b="-5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DBF2-3489-4B52-9927-5BD372291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Ismétlés</a:t>
            </a:r>
            <a:r>
              <a:rPr lang="en-US" dirty="0"/>
              <a:t>: </a:t>
            </a:r>
            <a:r>
              <a:rPr lang="en-US" dirty="0" err="1"/>
              <a:t>térszög</a:t>
            </a:r>
            <a:r>
              <a:rPr lang="en-US" dirty="0"/>
              <a:t> (</a:t>
            </a:r>
            <a:r>
              <a:rPr lang="en-US" i="1" dirty="0"/>
              <a:t>solid angle</a:t>
            </a:r>
            <a:r>
              <a:rPr lang="en-US" dirty="0"/>
              <a:t>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</p:spPr>
            <p:txBody>
              <a:bodyPr tIns="0"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</a:t>
                </a:r>
                <a:r>
                  <a:rPr lang="en-US" dirty="0" err="1"/>
                  <a:t>térszög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által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egységgömbből</a:t>
                </a:r>
                <a:r>
                  <a:rPr lang="en-US" dirty="0"/>
                  <a:t> </a:t>
                </a:r>
                <a:r>
                  <a:rPr lang="en-US" dirty="0" err="1"/>
                  <a:t>kimetszett</a:t>
                </a:r>
                <a:r>
                  <a:rPr lang="en-US" dirty="0"/>
                  <a:t> </a:t>
                </a:r>
                <a:r>
                  <a:rPr lang="en-US" dirty="0" err="1"/>
                  <a:t>felület</a:t>
                </a:r>
                <a:r>
                  <a:rPr lang="en-US" dirty="0"/>
                  <a:t> </a:t>
                </a:r>
                <a:r>
                  <a:rPr lang="en-US" dirty="0" err="1"/>
                  <a:t>területe</a:t>
                </a:r>
                <a:r>
                  <a:rPr lang="en-US" dirty="0"/>
                  <a:t> (me. </a:t>
                </a:r>
                <a:r>
                  <a:rPr lang="en-US" dirty="0" err="1"/>
                  <a:t>szteradián</a:t>
                </a:r>
                <a:r>
                  <a:rPr lang="en-US" dirty="0"/>
                  <a:t> [</a:t>
                </a:r>
                <a:r>
                  <a:rPr lang="en-US" dirty="0" err="1"/>
                  <a:t>sr</a:t>
                </a:r>
                <a:r>
                  <a:rPr lang="en-US" dirty="0"/>
                  <a:t>])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Célszerűbb</a:t>
                </a:r>
                <a:r>
                  <a:rPr lang="en-US" dirty="0"/>
                  <a:t> </a:t>
                </a:r>
                <a:r>
                  <a:rPr lang="en-US" dirty="0" err="1"/>
                  <a:t>végtelenül</a:t>
                </a:r>
                <a:r>
                  <a:rPr lang="en-US" dirty="0"/>
                  <a:t> </a:t>
                </a:r>
                <a:r>
                  <a:rPr lang="en-US" dirty="0" err="1"/>
                  <a:t>kicsi</a:t>
                </a:r>
                <a:r>
                  <a:rPr lang="en-US" dirty="0"/>
                  <a:t>, </a:t>
                </a:r>
                <a:r>
                  <a:rPr lang="en-US" dirty="0" err="1"/>
                  <a:t>ún</a:t>
                </a:r>
                <a:r>
                  <a:rPr lang="en-US" dirty="0"/>
                  <a:t>. </a:t>
                </a:r>
                <a:r>
                  <a:rPr lang="en-US" i="1" dirty="0" err="1"/>
                  <a:t>differenciális</a:t>
                </a:r>
                <a:r>
                  <a:rPr lang="en-US" i="1" dirty="0"/>
                  <a:t> </a:t>
                </a:r>
                <a:r>
                  <a:rPr lang="en-US" i="1" dirty="0" err="1"/>
                  <a:t>térszöggel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számolni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</a:t>
                </a:r>
                <a:r>
                  <a:rPr lang="en-US" dirty="0"/>
                  <a:t> </a:t>
                </a:r>
                <a:r>
                  <a:rPr lang="en-US" dirty="0" err="1"/>
                  <a:t>meghatároz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:r>
                  <a:rPr lang="en-US" dirty="0" err="1"/>
                  <a:t>irányvektort</a:t>
                </a:r>
                <a:r>
                  <a:rPr lang="en-US" dirty="0"/>
                  <a:t> (</a:t>
                </a:r>
                <a:r>
                  <a:rPr lang="en-US" dirty="0" err="1"/>
                  <a:t>nem</a:t>
                </a:r>
                <a:r>
                  <a:rPr lang="en-US" dirty="0"/>
                  <a:t> </a:t>
                </a:r>
                <a:r>
                  <a:rPr lang="en-US" dirty="0" err="1"/>
                  <a:t>szokták</a:t>
                </a:r>
                <a:r>
                  <a:rPr lang="en-US" dirty="0"/>
                  <a:t> </a:t>
                </a:r>
                <a:r>
                  <a:rPr lang="en-US" dirty="0" err="1"/>
                  <a:t>félkövéren</a:t>
                </a:r>
                <a:r>
                  <a:rPr lang="en-US" dirty="0"/>
                  <a:t> </a:t>
                </a:r>
                <a:r>
                  <a:rPr lang="en-US" dirty="0" err="1"/>
                  <a:t>írni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</m:func>
                                  </m:e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A diff. </a:t>
                </a:r>
                <a:r>
                  <a:rPr lang="en-US" dirty="0" err="1"/>
                  <a:t>térszögre</a:t>
                </a:r>
                <a:r>
                  <a:rPr lang="en-US" dirty="0"/>
                  <a:t> </a:t>
                </a:r>
                <a:r>
                  <a:rPr lang="en-US" dirty="0" err="1"/>
                  <a:t>teljesül</a:t>
                </a:r>
                <a:r>
                  <a:rPr lang="en-US" dirty="0"/>
                  <a:t> </a:t>
                </a:r>
                <a:r>
                  <a:rPr lang="en-US" dirty="0" err="1"/>
                  <a:t>az</a:t>
                </a:r>
                <a:r>
                  <a:rPr lang="en-US" dirty="0"/>
                  <a:t> </a:t>
                </a:r>
                <a:r>
                  <a:rPr lang="en-US" dirty="0" err="1"/>
                  <a:t>alábbi</a:t>
                </a:r>
                <a:r>
                  <a:rPr lang="en-US" dirty="0"/>
                  <a:t> </a:t>
                </a:r>
                <a:r>
                  <a:rPr lang="en-US" dirty="0" err="1"/>
                  <a:t>azonosság</a:t>
                </a:r>
                <a:r>
                  <a:rPr lang="en-US" dirty="0"/>
                  <a:t> (ld. </a:t>
                </a:r>
                <a:r>
                  <a:rPr lang="en-US" i="1" dirty="0"/>
                  <a:t>Jacobian matrix and determinant</a:t>
                </a:r>
                <a:r>
                  <a:rPr lang="en-US" dirty="0"/>
                  <a:t>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Ha </a:t>
                </a:r>
                <a:r>
                  <a:rPr lang="en-US" dirty="0" err="1"/>
                  <a:t>ezt</a:t>
                </a:r>
                <a:r>
                  <a:rPr lang="en-US" dirty="0"/>
                  <a:t> </a:t>
                </a:r>
                <a:r>
                  <a:rPr lang="en-US" dirty="0" err="1"/>
                  <a:t>esetleg</a:t>
                </a:r>
                <a:r>
                  <a:rPr lang="en-US" dirty="0"/>
                  <a:t> </a:t>
                </a:r>
                <a:r>
                  <a:rPr lang="en-US" dirty="0" err="1"/>
                  <a:t>felületi</a:t>
                </a:r>
                <a:r>
                  <a:rPr lang="en-US" dirty="0"/>
                  <a:t> </a:t>
                </a:r>
                <a:r>
                  <a:rPr lang="en-US" dirty="0" err="1"/>
                  <a:t>integrálod</a:t>
                </a:r>
                <a:r>
                  <a:rPr lang="en-US" dirty="0"/>
                  <a:t> </a:t>
                </a:r>
                <a:r>
                  <a:rPr lang="en-US" dirty="0" err="1"/>
                  <a:t>egy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térszögön</a:t>
                </a:r>
                <a:r>
                  <a:rPr lang="en-US" dirty="0"/>
                  <a:t>, </a:t>
                </a:r>
                <a:r>
                  <a:rPr lang="en-US" dirty="0" err="1"/>
                  <a:t>akkor</a:t>
                </a:r>
                <a:r>
                  <a:rPr lang="en-US" dirty="0"/>
                  <a:t> </a:t>
                </a:r>
                <a:r>
                  <a:rPr lang="en-US" dirty="0" err="1"/>
                  <a:t>ezek</a:t>
                </a:r>
                <a:r>
                  <a:rPr lang="en-US" dirty="0"/>
                  <a:t> </a:t>
                </a:r>
                <a:r>
                  <a:rPr lang="en-US" dirty="0" err="1"/>
                  <a:t>szerint</a:t>
                </a:r>
                <a:r>
                  <a:rPr lang="en-US" dirty="0"/>
                  <a:t> </a:t>
                </a:r>
                <a:r>
                  <a:rPr lang="en-US" dirty="0" err="1"/>
                  <a:t>felírható</a:t>
                </a:r>
                <a:r>
                  <a:rPr lang="en-US" dirty="0"/>
                  <a:t> (</a:t>
                </a:r>
                <a:r>
                  <a:rPr lang="en-US" dirty="0" err="1"/>
                  <a:t>dupla</a:t>
                </a:r>
                <a:r>
                  <a:rPr lang="en-US" dirty="0"/>
                  <a:t>) </a:t>
                </a:r>
                <a:r>
                  <a:rPr lang="en-US" i="1" dirty="0"/>
                  <a:t>Riemann</a:t>
                </a:r>
                <a:r>
                  <a:rPr lang="en-US" dirty="0"/>
                  <a:t> </a:t>
                </a:r>
                <a:r>
                  <a:rPr lang="en-US" dirty="0" err="1"/>
                  <a:t>integrálként</a:t>
                </a:r>
                <a:r>
                  <a:rPr lang="en-US" dirty="0"/>
                  <a:t> is (</a:t>
                </a:r>
                <a:r>
                  <a:rPr lang="en-US" dirty="0" err="1"/>
                  <a:t>analitikus</a:t>
                </a:r>
                <a:r>
                  <a:rPr lang="en-US" dirty="0"/>
                  <a:t> </a:t>
                </a:r>
                <a:r>
                  <a:rPr lang="en-US" dirty="0" err="1"/>
                  <a:t>fényeknél</a:t>
                </a:r>
                <a:r>
                  <a:rPr lang="en-US" dirty="0"/>
                  <a:t> </a:t>
                </a:r>
                <a:r>
                  <a:rPr lang="en-US" dirty="0" err="1"/>
                  <a:t>ez</a:t>
                </a:r>
                <a:r>
                  <a:rPr lang="en-US" dirty="0"/>
                  <a:t> </a:t>
                </a:r>
                <a:r>
                  <a:rPr lang="en-US" dirty="0" err="1"/>
                  <a:t>kulcsfontosságú</a:t>
                </a:r>
                <a:r>
                  <a:rPr lang="en-US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err="1"/>
                  <a:t>Leggyakrabban</a:t>
                </a:r>
                <a:r>
                  <a:rPr lang="en-US" dirty="0"/>
                  <a:t> </a:t>
                </a:r>
                <a:r>
                  <a:rPr lang="en-US" dirty="0" err="1"/>
                  <a:t>félgömbön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vagy</a:t>
                </a:r>
                <a:r>
                  <a:rPr lang="en-US" dirty="0"/>
                  <a:t> </a:t>
                </a:r>
                <a:r>
                  <a:rPr lang="en-US" dirty="0" err="1"/>
                  <a:t>gömbön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fogunk</a:t>
                </a:r>
                <a:r>
                  <a:rPr lang="en-US" dirty="0"/>
                  <a:t> </a:t>
                </a:r>
                <a:r>
                  <a:rPr lang="en-US" dirty="0" err="1"/>
                  <a:t>integrálni</a:t>
                </a:r>
                <a:endParaRPr lang="hu-H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82482-8336-4A83-AEF5-5ACB379BF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023360"/>
              </a:xfrm>
              <a:blipFill>
                <a:blip r:embed="rId3"/>
                <a:stretch>
                  <a:fillRect l="-1455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51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8E25-91BA-4D39-BFFF-0816058A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felületdarab és térszög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felületdarabka által kifeszített térszög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Nem keverendő a korábbi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hu-HU" dirty="0"/>
                  <a:t>-val</a:t>
                </a:r>
                <a:br>
                  <a:rPr lang="hu-HU" dirty="0"/>
                </a:br>
                <a:br>
                  <a:rPr lang="hu-HU" dirty="0"/>
                </a:br>
                <a:endParaRPr lang="hu-HU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A7190A0C-C78B-4EFE-A48B-6387306C3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80C4532-ED7E-4624-996D-9A831246A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0" y="3044214"/>
            <a:ext cx="4114800" cy="2314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863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696E-2581-41A3-8903-C40A5DE7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Ism</a:t>
            </a:r>
            <a:r>
              <a:rPr lang="hu-HU" dirty="0"/>
              <a:t>étlés: radiometria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Mennyiségek: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Fluxus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u-HU" dirty="0"/>
                  <a:t>): adott tartományban egységnyi idő alatt átáramló sugárzási energia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Irradiancia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hu-HU" dirty="0"/>
                  <a:t>): egységnyi területre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dirty="0"/>
                  <a:t>Intenzitás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/>
                  <a:t>): egységnyi térszögben terjedő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hu-HU" b="1" dirty="0"/>
                  <a:t>Radiancia</a:t>
                </a:r>
                <a:r>
                  <a:rPr lang="hu-HU" dirty="0"/>
                  <a:t> (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hu-HU" dirty="0"/>
                  <a:t>): egységnyi </a:t>
                </a:r>
                <a:r>
                  <a:rPr lang="hu-HU" u="sng" dirty="0"/>
                  <a:t>vetített</a:t>
                </a:r>
                <a:r>
                  <a:rPr lang="hu-HU" dirty="0"/>
                  <a:t> területre egységnyi térszögben beérkező fluxus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𝑠𝑟</m:t>
                        </m:r>
                      </m:den>
                    </m:f>
                  </m:oMath>
                </a14:m>
                <a:r>
                  <a:rPr lang="hu-HU" dirty="0"/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Amikor ránézel egy fényforrásra, akkor a „fényessége” alatt tulajdonképpen az intenzitását kell érteni; ez független attól, hogy milyen szögben illetve milyen távolról nézel rá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Ha viszont a fény egy felületről pattan vissza, akkor már számít mindkettő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feladat a felületet elhagyó radiancia kiszámolása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b="1" dirty="0"/>
                  <a:t>Fontos:</a:t>
                </a:r>
                <a:r>
                  <a:rPr lang="hu-HU" dirty="0"/>
                  <a:t> a radiancia egyenes vonalak mentén konstans!*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hu-H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4ADC28-AFEF-41A9-9AD9-EE4E6403A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7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FCE6-5190-4E2E-BCE2-B1791C33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radiometriai fogalmak képletei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paramétereket a legtöbb irodalom el szokta hagyni (lustaságból):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den>
                      </m:f>
                    </m:oMath>
                  </m:oMathPara>
                </a14:m>
                <a:endParaRPr lang="hu-HU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 err="1"/>
                  <a:t>Ezeket</a:t>
                </a:r>
                <a:r>
                  <a:rPr lang="en-US" dirty="0"/>
                  <a:t> </a:t>
                </a:r>
                <a:r>
                  <a:rPr lang="en-US" dirty="0" err="1"/>
                  <a:t>kell</a:t>
                </a:r>
                <a:r>
                  <a:rPr lang="en-US" dirty="0"/>
                  <a:t> </a:t>
                </a:r>
                <a:r>
                  <a:rPr lang="hu-HU" dirty="0"/>
                  <a:t>álmodból felébresztve kenni-vágni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  <m:sup>
                        <m:r>
                          <a:rPr lang="hu-H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𝑑𝐴</m:t>
                    </m:r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hu-HU" dirty="0"/>
                  <a:t> a vetített terület (egyes irodalmak így jelölik)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46FB5-96A2-4FB5-8328-5D33DF384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273" b="-13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739B-D2F6-4A13-AEFA-C8E73EDF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Ismétlés: tükröződési egyenlet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 felületet elhagyó iránybeli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hu-HU" dirty="0"/>
                  <a:t>) radiancia: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hu-HU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Differenciális irradiancia: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func>
                  </m:oMath>
                </a14:m>
                <a:r>
                  <a:rPr lang="hu-HU" dirty="0"/>
                  <a:t> a BRDF definíciójának alapeleme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Alternatív felírás (pl. az </a:t>
                </a:r>
                <a:r>
                  <a:rPr lang="hu-HU" i="1" dirty="0"/>
                  <a:t>Epic</a:t>
                </a:r>
                <a:r>
                  <a:rPr lang="hu-HU" dirty="0"/>
                  <a:t> prezentációiban):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hu-HU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d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hu-HU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nary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b="1" i="1" smtClean="0"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lang="hu-HU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hu-HU" dirty="0"/>
                  <a:t>Sokkal érthetőbb, csak ne felejtsd el 0-hoz m</a:t>
                </a:r>
                <a:r>
                  <a:rPr lang="en-US" dirty="0" err="1"/>
                  <a:t>ini</a:t>
                </a:r>
                <a:r>
                  <a:rPr lang="hu-HU" dirty="0"/>
                  <a:t>malizálni </a:t>
                </a:r>
                <a14:m>
                  <m:oMath xmlns:m="http://schemas.openxmlformats.org/officeDocument/2006/math">
                    <m:r>
                      <a:rPr lang="hu-HU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hu-HU" dirty="0"/>
                  <a:t>-t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31030-22AE-46B4-B53C-E4DABEA3D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196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1291</TotalTime>
  <Words>1053</Words>
  <Application>Microsoft Office PowerPoint</Application>
  <PresentationFormat>Widescreen</PresentationFormat>
  <Paragraphs>117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Cambria Math</vt:lpstr>
      <vt:lpstr>Wingdings</vt:lpstr>
      <vt:lpstr>Retrospect</vt:lpstr>
      <vt:lpstr>Physically Based Rendering</vt:lpstr>
      <vt:lpstr>Na de milyen fizika?</vt:lpstr>
      <vt:lpstr>PowerPoint Presentation</vt:lpstr>
      <vt:lpstr>PBR anyagok paraméterei</vt:lpstr>
      <vt:lpstr>Ismétlés: térszög (solid angle)</vt:lpstr>
      <vt:lpstr>Ismétlés: felületdarab és térszög</vt:lpstr>
      <vt:lpstr>Ismétlés: radiometria</vt:lpstr>
      <vt:lpstr>Ismétlés: radiometriai fogalmak képletei</vt:lpstr>
      <vt:lpstr>Ismétlés: tükröződési egyenlet</vt:lpstr>
      <vt:lpstr>Ismétlés: BRDF</vt:lpstr>
      <vt:lpstr>BRDF modellek (diffúz)</vt:lpstr>
      <vt:lpstr>BRDF modellek (spekuláris)</vt:lpstr>
      <vt:lpstr>Cook-Torrance modell (folyt.)</vt:lpstr>
      <vt:lpstr>A tükr. egyenlet analitikus megoldása</vt:lpstr>
      <vt:lpstr>Kép alapú fények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Physically Based Rendering</dc:title>
  <dc:creator>Szennai, Istvan</dc:creator>
  <cp:lastModifiedBy>Szennai, Istvan</cp:lastModifiedBy>
  <cp:revision>207</cp:revision>
  <dcterms:created xsi:type="dcterms:W3CDTF">2018-02-19T12:40:58Z</dcterms:created>
  <dcterms:modified xsi:type="dcterms:W3CDTF">2018-02-22T10:41:30Z</dcterms:modified>
</cp:coreProperties>
</file>