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pl. ha füstön halad át, akkor nem igaz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.cdn.blog.hu/da/darthasylum/tutorials/C++/ch53_pb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isneyanimation.com/technology/brd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Ugyanis a BRDF csak a „felső” félgömbön dolgozik (a teljes gömbhöz már a BSDF kell)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Anizotróp felületekhez pedig a SVBRDF (</a:t>
                </a:r>
                <a:r>
                  <a:rPr lang="hu-HU" i="1" dirty="0"/>
                  <a:t>Spatially Varying</a:t>
                </a:r>
                <a:r>
                  <a:rPr lang="hu-HU" dirty="0"/>
                  <a:t> BRDF)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bontani: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</a:t>
                </a:r>
                <a:r>
                  <a:rPr lang="hu-HU" i="1" dirty="0"/>
                  <a:t>Lambert</a:t>
                </a:r>
                <a:r>
                  <a:rPr lang="hu-HU" dirty="0"/>
                  <a:t> függvény, ez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Realisztikusabb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Frostbite 2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CryEngine 3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Erősen ajánlott</a:t>
                </a:r>
                <a:r>
                  <a:rPr lang="hu-HU" dirty="0"/>
                  <a:t>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Első feladat:</a:t>
                </a:r>
                <a:r>
                  <a:rPr lang="hu-HU" dirty="0"/>
                  <a:t>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mikrofelületek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(ld. az erre vonatkozó </a:t>
                </a:r>
                <a:r>
                  <a:rPr lang="hu-HU" dirty="0">
                    <a:hlinkClick r:id="rId2"/>
                  </a:rPr>
                  <a:t>cikkemet</a:t>
                </a:r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Cook-Torrance modell (folyt.)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Magyarázatok nélkül;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 Második feladat ezt is megcsinálni.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i="1" dirty="0"/>
              <a:t>Image Based Lighting</a:t>
            </a:r>
            <a:r>
              <a:rPr lang="hu-HU" dirty="0"/>
              <a:t> (IBL); a fényforrás tipikusan egy HDR </a:t>
            </a:r>
            <a:r>
              <a:rPr lang="hu-HU" i="1" dirty="0"/>
              <a:t>cubemap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tükröződési egyenlet nem oldható meg analitikusan (a félgömb minden irányából jöhet fény)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Viszont egy kis csalással előre elvégezhető az integrálás (de szinte sosem lesz helyes)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Amiből lesz két ún. </a:t>
            </a:r>
            <a:r>
              <a:rPr lang="hu-HU" i="1" dirty="0"/>
              <a:t>irradiance cubemap</a:t>
            </a:r>
            <a:r>
              <a:rPr lang="hu-HU" dirty="0"/>
              <a:t> és egy BRDF </a:t>
            </a:r>
            <a:r>
              <a:rPr lang="hu-HU" i="1" dirty="0"/>
              <a:t>look-up</a:t>
            </a:r>
            <a:r>
              <a:rPr lang="hu-HU" dirty="0"/>
              <a:t> textúra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Ezeket </a:t>
            </a:r>
            <a:r>
              <a:rPr lang="hu-HU" i="1" dirty="0"/>
              <a:t>Monte Carlo</a:t>
            </a:r>
            <a:r>
              <a:rPr lang="hu-HU" dirty="0"/>
              <a:t> integrálással lehet kiszámolni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Megj.: nem tanultuk (?) még, de a </a:t>
            </a:r>
            <a:r>
              <a:rPr lang="hu-HU" dirty="0">
                <a:hlinkClick r:id="rId2"/>
              </a:rPr>
              <a:t>cikkemben</a:t>
            </a:r>
            <a:r>
              <a:rPr lang="hu-HU" dirty="0"/>
              <a:t> ismertetve van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551F-B69B-4D0D-AD79-89B3A1FE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9" y="3857414"/>
            <a:ext cx="7623081" cy="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45E-E430-44E2-A2F9-7F7CF36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(folyt.)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Csak nagyon röviden (ezt előre megcsináltam nektek, úgyhogy </a:t>
                </a:r>
                <a:r>
                  <a:rPr lang="hu-HU" i="1" dirty="0"/>
                  <a:t>keep calm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</a:t>
                </a:r>
                <a:r>
                  <a:rPr lang="hu-HU" i="1" dirty="0"/>
                  <a:t>irradiance cubemap</a:t>
                </a:r>
                <a:r>
                  <a:rPr lang="hu-HU" dirty="0"/>
                  <a:t>-ek kiszámolása (</a:t>
                </a:r>
                <a:r>
                  <a:rPr lang="hu-HU" i="1" dirty="0"/>
                  <a:t>roughness</a:t>
                </a:r>
                <a:r>
                  <a:rPr lang="hu-HU" dirty="0"/>
                  <a:t> →</a:t>
                </a:r>
                <a:r>
                  <a:rPr lang="hu-HU" i="1" dirty="0"/>
                  <a:t>mip level</a:t>
                </a:r>
                <a:r>
                  <a:rPr lang="hu-HU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itt valószínűségi változó (azaz a lenti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dirty="0"/>
                  <a:t>-nek megfelelően kell megválasztani)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 textúra kiszámolása pedig nem fér ki </a:t>
                </a:r>
                <a:r>
                  <a:rPr lang="hu-HU" dirty="0">
                    <a:sym typeface="Wingdings" panose="05000000000000000000" pitchFamily="2" charset="2"/>
                  </a:rPr>
                  <a:t>, úgyhogy a rövid változatot írom: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kettő szorzata a közelítés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mintavételezése pedig koszinusz [diffúz] ill. GGX [spekuláris])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5249-5A98-4A9F-B0AB-E1E71BB0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(harmadik feladat)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D7-EAD3-4D54-861A-D2EE1B0F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Tulajdonképpen csak ki kell olvasni a megfelelő értékeket a textúrákból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diffúzt a normálvektorral (</a:t>
            </a:r>
            <a:r>
              <a:rPr lang="hu-HU" i="1" dirty="0"/>
              <a:t>Lambert</a:t>
            </a:r>
            <a:r>
              <a:rPr lang="hu-HU" dirty="0"/>
              <a:t>-et ne felejtsd el!)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spekulárist a reflektált vektorral, illetve a </a:t>
            </a:r>
            <a:r>
              <a:rPr lang="hu-HU" i="1" dirty="0"/>
              <a:t>roughness</a:t>
            </a:r>
            <a:r>
              <a:rPr lang="hu-HU" dirty="0"/>
              <a:t>-ből kiszámolt mip szinttel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BRDF </a:t>
            </a:r>
            <a:r>
              <a:rPr lang="hu-HU" i="1" dirty="0"/>
              <a:t>look-up</a:t>
            </a:r>
            <a:r>
              <a:rPr lang="hu-HU" dirty="0"/>
              <a:t> textúrából kiolvasott két érték pedig </a:t>
            </a:r>
            <a:r>
              <a:rPr lang="hu-HU" i="1" dirty="0"/>
              <a:t>Fresnel</a:t>
            </a:r>
            <a:r>
              <a:rPr lang="hu-HU" dirty="0"/>
              <a:t>...</a:t>
            </a:r>
          </a:p>
          <a:p>
            <a:pPr marL="0" indent="0" algn="ctr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Nem is értem miért segítek ennyit...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kódban vannak egyéb höfök is, gyakorlásnak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61A3-93BA-4F7F-B1B5-7A03C2B1E439}"/>
              </a:ext>
            </a:extLst>
          </p:cNvPr>
          <p:cNvSpPr txBox="1"/>
          <p:nvPr/>
        </p:nvSpPr>
        <p:spPr>
          <a:xfrm>
            <a:off x="2345574" y="3857414"/>
            <a:ext cx="756181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 b="1" dirty="0">
                <a:latin typeface="Consolas" panose="020B0609020204030204" pitchFamily="49" charset="0"/>
              </a:rPr>
              <a:t>vec2 f0_scale_bias = texture(brdfLUT, vec2(ndotv, roughness)).rg;</a:t>
            </a:r>
          </a:p>
          <a:p>
            <a:r>
              <a:rPr lang="hu-HU" sz="1400" b="1" dirty="0">
                <a:latin typeface="Consolas" panose="020B0609020204030204" pitchFamily="49" charset="0"/>
              </a:rPr>
              <a:t>vec3 F = F0 * f0_scale_bias.x + vec3(f0_scale_bias.y);</a:t>
            </a:r>
          </a:p>
          <a:p>
            <a:endParaRPr lang="hu-HU" sz="1400" b="1" dirty="0">
              <a:latin typeface="Consolas" panose="020B0609020204030204" pitchFamily="49" charset="0"/>
            </a:endParaRPr>
          </a:p>
          <a:p>
            <a:r>
              <a:rPr lang="hu-HU" sz="1400" b="1" dirty="0">
                <a:latin typeface="Consolas" panose="020B0609020204030204" pitchFamily="49" charset="0"/>
              </a:rPr>
              <a:t>my_FragColor0.rgb = diffuse_rad + specular_rad * F;</a:t>
            </a:r>
          </a:p>
        </p:txBody>
      </p:sp>
    </p:spTree>
    <p:extLst>
      <p:ext uri="{BB962C8B-B14F-4D97-AF65-F5344CB8AC3E}">
        <p14:creationId xmlns:p14="http://schemas.microsoft.com/office/powerpoint/2010/main" val="21304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8A8899-8A58-488B-B143-467DCAFC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 b="1567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27D5-C4DE-4620-91EC-DC87894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Motiváció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ez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kell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legyen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eredmény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hu-HU" dirty="0"/>
                  <a:t>de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hu-HU" dirty="0"/>
                  <a:t>aláhúzni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5824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szögből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 (ún. </a:t>
                </a:r>
                <a:r>
                  <a:rPr lang="hu-HU" i="1" dirty="0"/>
                  <a:t>non-participating</a:t>
                </a:r>
                <a:r>
                  <a:rPr lang="hu-HU" dirty="0"/>
                  <a:t> közegekben)*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Vetített terület: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(egyes irodalmak így jelölik)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𝑑𝐸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</a:t>
                </a:r>
                <a:r>
                  <a:rPr lang="hu-HU" b="1" dirty="0"/>
                  <a:t>minden irányban</a:t>
                </a:r>
                <a:r>
                  <a:rPr lang="hu-HU" dirty="0"/>
                  <a:t> elhagyó radiancia és a felületre 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 (</a:t>
                </a:r>
                <a:r>
                  <a:rPr lang="hu-HU" i="1" dirty="0"/>
                  <a:t>feladvány: miért kell a delta?</a:t>
                </a:r>
                <a:r>
                  <a:rPr lang="hu-HU" dirty="0"/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1403</TotalTime>
  <Words>1384</Words>
  <Application>Microsoft Office PowerPoint</Application>
  <PresentationFormat>Widescreen</PresentationFormat>
  <Paragraphs>150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Consolas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BRDF</vt:lpstr>
      <vt:lpstr>Ismétlés: tükröződési egyenlet</vt:lpstr>
      <vt:lpstr>BRDF modellek (diffúz)</vt:lpstr>
      <vt:lpstr>A tükr. egyenlet analitikus megoldása</vt:lpstr>
      <vt:lpstr>BRDF modellek (spekuláris)</vt:lpstr>
      <vt:lpstr>Cook-Torrance modell (folyt.)</vt:lpstr>
      <vt:lpstr>Kép alapú fények</vt:lpstr>
      <vt:lpstr>Kép alapú fények (folyt.)</vt:lpstr>
      <vt:lpstr>Kép alapú fények (harmadik feladat)</vt:lpstr>
      <vt:lpstr>Motiváció: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308</cp:revision>
  <dcterms:created xsi:type="dcterms:W3CDTF">2018-02-19T12:40:58Z</dcterms:created>
  <dcterms:modified xsi:type="dcterms:W3CDTF">2018-02-26T09:54:06Z</dcterms:modified>
</cp:coreProperties>
</file>