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80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2018. 03. 12.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E\{f(x)\}_p=\int_D f(x)\ p(x)\ \mathrm{d}x</a:t>
            </a:r>
            <a:br>
              <a:rPr lang="en-US" dirty="0"/>
            </a:br>
            <a:r>
              <a:rPr lang="en-US" dirty="0"/>
              <a:t>18 </a:t>
            </a:r>
            <a:r>
              <a:rPr lang="en-US" dirty="0" err="1"/>
              <a:t>pt</a:t>
            </a:r>
            <a:r>
              <a:rPr lang="en-US" dirty="0"/>
              <a:t>, 120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Pr</a:t>
            </a:r>
            <a:r>
              <a:rPr lang="en-US" dirty="0"/>
              <a:t>{X &lt;= x} </a:t>
            </a:r>
            <a:r>
              <a:rPr lang="en-US" dirty="0" err="1"/>
              <a:t>ún</a:t>
            </a:r>
            <a:r>
              <a:rPr lang="en-US" dirty="0"/>
              <a:t>. cumulative distribution function</a:t>
            </a: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dP</a:t>
            </a:r>
            <a:r>
              <a:rPr lang="en-US" dirty="0"/>
              <a:t>(x) / dx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s.aalto.fi/~lehtinj7/#nav_resour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emmanuel/courses/cs563/S07/talks/emmanuel_agu_mc_wk10_p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390-7A1B-4D44-BC8B-0361BA2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Emlékeztető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Tükröződési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reflectance/radiance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rendering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emittált</a:t>
                </a:r>
                <a:r>
                  <a:rPr lang="en-US" dirty="0"/>
                  <a:t> (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kisugárzott</a:t>
                </a:r>
                <a:r>
                  <a:rPr lang="en-US" dirty="0"/>
                  <a:t>) </a:t>
                </a:r>
                <a:r>
                  <a:rPr lang="en-US" dirty="0" err="1"/>
                  <a:t>radiancia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“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egyenlet</a:t>
                </a:r>
                <a:r>
                  <a:rPr lang="en-US" i="1" dirty="0"/>
                  <a:t> mind </a:t>
                </a:r>
                <a:r>
                  <a:rPr lang="en-US" i="1" dirty="0" err="1"/>
                  <a:t>fölött</a:t>
                </a:r>
                <a:r>
                  <a:rPr lang="en-US" i="1" dirty="0"/>
                  <a:t>”</a:t>
                </a:r>
                <a:r>
                  <a:rPr lang="en-US" dirty="0"/>
                  <a:t> - </a:t>
                </a:r>
                <a:r>
                  <a:rPr lang="en-US" dirty="0" err="1"/>
                  <a:t>kiegészítve</a:t>
                </a:r>
                <a:r>
                  <a:rPr lang="en-US" dirty="0"/>
                  <a:t> a BTDF-el a </a:t>
                </a:r>
                <a:r>
                  <a:rPr lang="en-US" dirty="0" err="1"/>
                  <a:t>teljes</a:t>
                </a:r>
                <a:r>
                  <a:rPr lang="en-US" dirty="0"/>
                  <a:t> </a:t>
                </a:r>
                <a:r>
                  <a:rPr lang="en-US" dirty="0" err="1"/>
                  <a:t>globális</a:t>
                </a:r>
                <a:r>
                  <a:rPr lang="en-US" dirty="0"/>
                  <a:t> </a:t>
                </a:r>
                <a:r>
                  <a:rPr lang="en-US" dirty="0" err="1"/>
                  <a:t>megvilágítást</a:t>
                </a:r>
                <a:r>
                  <a:rPr lang="en-US" dirty="0"/>
                  <a:t> </a:t>
                </a:r>
                <a:r>
                  <a:rPr lang="en-US" dirty="0" err="1"/>
                  <a:t>leírja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Nekünk</a:t>
                </a:r>
                <a:r>
                  <a:rPr lang="en-US" dirty="0"/>
                  <a:t> </a:t>
                </a:r>
                <a:r>
                  <a:rPr lang="en-US" dirty="0" err="1"/>
                  <a:t>egyelőre</a:t>
                </a:r>
                <a:r>
                  <a:rPr lang="en-US" dirty="0"/>
                  <a:t> </a:t>
                </a:r>
                <a:r>
                  <a:rPr lang="en-US" dirty="0" err="1"/>
                  <a:t>elég</a:t>
                </a:r>
                <a:r>
                  <a:rPr lang="en-US" dirty="0"/>
                  <a:t> a BRDF is; </a:t>
                </a:r>
                <a:r>
                  <a:rPr lang="en-US" dirty="0" err="1"/>
                  <a:t>na</a:t>
                </a:r>
                <a:r>
                  <a:rPr lang="en-US" dirty="0"/>
                  <a:t>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oldjuk</a:t>
                </a:r>
                <a:r>
                  <a:rPr lang="en-US" dirty="0"/>
                  <a:t> meg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egyenletet</a:t>
                </a:r>
                <a:r>
                  <a:rPr lang="en-US" dirty="0"/>
                  <a:t>?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4AF-D686-441C-A2FE-C7834EF7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Ahogy</a:t>
            </a:r>
            <a:r>
              <a:rPr lang="en-US" dirty="0"/>
              <a:t> Boromir </a:t>
            </a:r>
            <a:r>
              <a:rPr lang="en-US" dirty="0" err="1"/>
              <a:t>mondta</a:t>
            </a:r>
            <a:r>
              <a:rPr lang="en-US" dirty="0"/>
              <a:t> a </a:t>
            </a:r>
            <a:r>
              <a:rPr lang="en-US" dirty="0" err="1"/>
              <a:t>LotR</a:t>
            </a:r>
            <a:r>
              <a:rPr lang="en-US" dirty="0"/>
              <a:t>-ben</a:t>
            </a:r>
            <a:endParaRPr lang="hu-H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0BDE39-4699-41B9-9EE6-BDF535727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77440"/>
            <a:ext cx="5486400" cy="3235817"/>
          </a:xfrm>
        </p:spPr>
      </p:pic>
    </p:spTree>
    <p:extLst>
      <p:ext uri="{BB962C8B-B14F-4D97-AF65-F5344CB8AC3E}">
        <p14:creationId xmlns:p14="http://schemas.microsoft.com/office/powerpoint/2010/main" val="23422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0C7-20B4-45A5-9CD7-EA363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Megoldási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Végeselem </a:t>
                </a:r>
                <a:r>
                  <a:rPr lang="en-US" b="1" dirty="0" err="1"/>
                  <a:t>módszerek</a:t>
                </a:r>
                <a:r>
                  <a:rPr lang="en-US" dirty="0"/>
                  <a:t> (</a:t>
                </a:r>
                <a:r>
                  <a:rPr lang="en-US" i="1" dirty="0"/>
                  <a:t>finite element methods</a:t>
                </a:r>
                <a:r>
                  <a:rPr lang="en-US" dirty="0"/>
                  <a:t>), pl. </a:t>
                </a:r>
                <a:r>
                  <a:rPr lang="en-US" i="1" dirty="0"/>
                  <a:t>radiosity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véges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-re van </a:t>
                </a:r>
                <a:r>
                  <a:rPr lang="en-US" dirty="0" err="1"/>
                  <a:t>osztva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 </a:t>
                </a:r>
                <a:r>
                  <a:rPr lang="en-US" dirty="0" err="1"/>
                  <a:t>radiozitása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/>
                  <a:t>form factor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Eszem</a:t>
                </a:r>
                <a:r>
                  <a:rPr lang="en-US" dirty="0"/>
                  <a:t> </a:t>
                </a:r>
                <a:r>
                  <a:rPr lang="en-US" dirty="0" err="1"/>
                  <a:t>ágában</a:t>
                </a:r>
                <a:r>
                  <a:rPr lang="en-US" dirty="0"/>
                  <a:t> </a:t>
                </a:r>
                <a:r>
                  <a:rPr lang="en-US" dirty="0" err="1"/>
                  <a:t>nincs</a:t>
                </a:r>
                <a:r>
                  <a:rPr lang="en-US" dirty="0"/>
                  <a:t> </a:t>
                </a:r>
                <a:r>
                  <a:rPr lang="en-US" dirty="0" err="1"/>
                  <a:t>levezetni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 </a:t>
                </a:r>
                <a:r>
                  <a:rPr lang="en-US" dirty="0" err="1">
                    <a:sym typeface="Wingdings" panose="05000000000000000000" pitchFamily="2" charset="2"/>
                  </a:rPr>
                  <a:t>Viszont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megoldható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raszterizációval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i="1" dirty="0">
                    <a:sym typeface="Wingdings" panose="05000000000000000000" pitchFamily="2" charset="2"/>
                  </a:rPr>
                  <a:t>-&gt; lightmap</a:t>
                </a:r>
                <a:r>
                  <a:rPr lang="en-US" dirty="0">
                    <a:sym typeface="Wingdings" panose="05000000000000000000" pitchFamily="2" charset="2"/>
                  </a:rPr>
                  <a:t>) 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Numerikus</a:t>
                </a:r>
                <a:r>
                  <a:rPr lang="en-US" b="1" dirty="0"/>
                  <a:t> </a:t>
                </a:r>
                <a:r>
                  <a:rPr lang="en-US" b="1" dirty="0" err="1"/>
                  <a:t>integrálás</a:t>
                </a:r>
                <a:r>
                  <a:rPr lang="en-US" dirty="0"/>
                  <a:t>, pl. </a:t>
                </a:r>
                <a:r>
                  <a:rPr lang="en-US" i="1" dirty="0"/>
                  <a:t>(Monte Carlo) path tracing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(</a:t>
                </a:r>
                <a:r>
                  <a:rPr lang="en-US" dirty="0" err="1"/>
                  <a:t>valószínűségi</a:t>
                </a:r>
                <a:r>
                  <a:rPr lang="en-US" dirty="0"/>
                  <a:t>) </a:t>
                </a:r>
                <a:r>
                  <a:rPr lang="en-US" dirty="0" err="1"/>
                  <a:t>sűrűségfüggvény</a:t>
                </a:r>
                <a:r>
                  <a:rPr lang="en-US" dirty="0"/>
                  <a:t> (</a:t>
                </a:r>
                <a:r>
                  <a:rPr lang="en-US" i="1" dirty="0"/>
                  <a:t>PDF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(</a:t>
                </a:r>
                <a:r>
                  <a:rPr lang="en-US" dirty="0" err="1"/>
                  <a:t>ehhez</a:t>
                </a:r>
                <a:r>
                  <a:rPr lang="en-US" dirty="0"/>
                  <a:t> </a:t>
                </a:r>
                <a:r>
                  <a:rPr lang="en-US" dirty="0" err="1"/>
                  <a:t>való</a:t>
                </a:r>
                <a:r>
                  <a:rPr lang="en-US" dirty="0"/>
                  <a:t>) </a:t>
                </a:r>
                <a:r>
                  <a:rPr lang="en-US" dirty="0" err="1"/>
                  <a:t>valószínűségi</a:t>
                </a:r>
                <a:r>
                  <a:rPr lang="en-US" dirty="0"/>
                  <a:t> </a:t>
                </a:r>
                <a:r>
                  <a:rPr lang="en-US" dirty="0" err="1"/>
                  <a:t>változó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Részletes</a:t>
                </a:r>
                <a:r>
                  <a:rPr lang="en-US" dirty="0"/>
                  <a:t> </a:t>
                </a:r>
                <a:r>
                  <a:rPr lang="en-US" dirty="0" err="1"/>
                  <a:t>leírásokhoz</a:t>
                </a:r>
                <a:r>
                  <a:rPr lang="en-US" dirty="0"/>
                  <a:t> ld. </a:t>
                </a:r>
                <a:r>
                  <a:rPr lang="en-US" dirty="0" err="1">
                    <a:hlinkClick r:id="rId2"/>
                  </a:rPr>
                  <a:t>ezt</a:t>
                </a:r>
                <a:r>
                  <a:rPr lang="en-US" dirty="0">
                    <a:hlinkClick r:id="rId2"/>
                  </a:rPr>
                  <a:t> a </a:t>
                </a:r>
                <a:r>
                  <a:rPr lang="en-US" dirty="0" err="1">
                    <a:hlinkClick r:id="rId2"/>
                  </a:rPr>
                  <a:t>linket</a:t>
                </a:r>
                <a:r>
                  <a:rPr lang="en-US" dirty="0"/>
                  <a:t> (</a:t>
                </a:r>
                <a:r>
                  <a:rPr lang="en-US" i="1" dirty="0"/>
                  <a:t>Teaching -&gt; Advanced Computer Graphics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970" b="-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218-D1FC-48F8-ADC6-9E05E8D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integrálra</a:t>
                </a:r>
                <a:r>
                  <a:rPr lang="en-US" dirty="0"/>
                  <a:t> </a:t>
                </a:r>
                <a:r>
                  <a:rPr lang="en-US" dirty="0" err="1"/>
                  <a:t>ismerjük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dirty="0" err="1"/>
                  <a:t>trapéz</a:t>
                </a:r>
                <a:r>
                  <a:rPr lang="en-US" dirty="0"/>
                  <a:t> </a:t>
                </a:r>
                <a:r>
                  <a:rPr lang="en-US" dirty="0" err="1"/>
                  <a:t>szabályt</a:t>
                </a:r>
                <a:r>
                  <a:rPr lang="en-US" dirty="0"/>
                  <a:t> (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felosztás</a:t>
                </a:r>
                <a:r>
                  <a:rPr lang="en-US" dirty="0"/>
                  <a:t> + </a:t>
                </a:r>
                <a:r>
                  <a:rPr lang="en-US" dirty="0" err="1"/>
                  <a:t>trapézok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De </a:t>
                </a:r>
                <a:r>
                  <a:rPr lang="en-US" dirty="0" err="1"/>
                  <a:t>magasabb</a:t>
                </a:r>
                <a:r>
                  <a:rPr lang="en-US" dirty="0"/>
                  <a:t> </a:t>
                </a:r>
                <a:r>
                  <a:rPr lang="en-US" dirty="0" err="1"/>
                  <a:t>dimenziókban</a:t>
                </a:r>
                <a:r>
                  <a:rPr lang="en-US" dirty="0"/>
                  <a:t> </a:t>
                </a:r>
                <a:r>
                  <a:rPr lang="en-US" dirty="0" err="1"/>
                  <a:t>túl</a:t>
                </a:r>
                <a:r>
                  <a:rPr lang="en-US" dirty="0"/>
                  <a:t> </a:t>
                </a:r>
                <a:r>
                  <a:rPr lang="en-US" dirty="0" err="1"/>
                  <a:t>nagy</a:t>
                </a:r>
                <a:r>
                  <a:rPr lang="en-US" dirty="0"/>
                  <a:t> a </a:t>
                </a:r>
                <a:r>
                  <a:rPr lang="en-US" dirty="0" err="1"/>
                  <a:t>hibája</a:t>
                </a:r>
                <a:r>
                  <a:rPr lang="en-US" dirty="0"/>
                  <a:t>,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felosztás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pazarló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Monte Carlo</a:t>
                </a:r>
                <a:r>
                  <a:rPr lang="en-US" dirty="0"/>
                  <a:t>: </a:t>
                </a:r>
                <a:r>
                  <a:rPr lang="en-US" dirty="0" err="1"/>
                  <a:t>mintavételezzük</a:t>
                </a:r>
                <a:r>
                  <a:rPr lang="en-US" dirty="0"/>
                  <a:t> a </a:t>
                </a:r>
                <a:r>
                  <a:rPr lang="en-US" dirty="0" err="1"/>
                  <a:t>függvényt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 err="1"/>
                  <a:t>en</a:t>
                </a:r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tartományon</a:t>
                </a:r>
                <a:r>
                  <a:rPr lang="en-US" dirty="0"/>
                  <a:t>):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várható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néven</a:t>
                </a:r>
                <a:r>
                  <a:rPr lang="en-US" dirty="0"/>
                  <a:t> </a:t>
                </a:r>
                <a:r>
                  <a:rPr lang="en-US" dirty="0" err="1"/>
                  <a:t>átlag</a:t>
                </a:r>
                <a:r>
                  <a:rPr lang="en-US" dirty="0"/>
                  <a:t>…</a:t>
                </a:r>
              </a:p>
              <a:p>
                <a:pPr marL="29260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fért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, </a:t>
                </a:r>
                <a:r>
                  <a:rPr lang="en-US" dirty="0" err="1"/>
                  <a:t>úgyhogy</a:t>
                </a:r>
                <a:r>
                  <a:rPr lang="en-US" dirty="0"/>
                  <a:t> a </a:t>
                </a:r>
                <a:r>
                  <a:rPr lang="en-US" dirty="0" err="1"/>
                  <a:t>lényeget</a:t>
                </a:r>
                <a:r>
                  <a:rPr lang="en-US" dirty="0"/>
                  <a:t> </a:t>
                </a:r>
                <a:r>
                  <a:rPr lang="en-US" dirty="0" err="1"/>
                  <a:t>írtam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 </a:t>
                </a:r>
                <a:r>
                  <a:rPr lang="en-US" dirty="0" err="1">
                    <a:sym typeface="Wingdings" panose="05000000000000000000" pitchFamily="2" charset="2"/>
                  </a:rPr>
                  <a:t>lényeg</a:t>
                </a:r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:r>
                  <a:rPr lang="en-US" dirty="0" err="1">
                    <a:sym typeface="Wingdings" panose="05000000000000000000" pitchFamily="2" charset="2"/>
                  </a:rPr>
                  <a:t>hogy</a:t>
                </a:r>
                <a:r>
                  <a:rPr lang="en-US" dirty="0">
                    <a:sym typeface="Wingdings" panose="05000000000000000000" pitchFamily="2" charset="2"/>
                  </a:rPr>
                  <a:t> a </a:t>
                </a:r>
                <a:r>
                  <a:rPr lang="en-US" i="1" dirty="0">
                    <a:sym typeface="Wingdings" panose="05000000000000000000" pitchFamily="2" charset="2"/>
                  </a:rPr>
                  <a:t>PDF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-hez </a:t>
                </a:r>
                <a:r>
                  <a:rPr lang="en-US" dirty="0" err="1">
                    <a:sym typeface="Wingdings" panose="05000000000000000000" pitchFamily="2" charset="2"/>
                  </a:rPr>
                  <a:t>integrál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>
                    <a:sym typeface="Wingdings" panose="05000000000000000000" pitchFamily="2" charset="2"/>
                  </a:rPr>
                  <a:t>Protip</a:t>
                </a:r>
                <a:r>
                  <a:rPr lang="en-US" b="1" dirty="0">
                    <a:sym typeface="Wingdings" panose="05000000000000000000" pitchFamily="2" charset="2"/>
                  </a:rPr>
                  <a:t>: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olvasd</a:t>
                </a:r>
                <a:r>
                  <a:rPr lang="en-US" dirty="0">
                    <a:sym typeface="Wingdings" panose="05000000000000000000" pitchFamily="2" charset="2"/>
                  </a:rPr>
                  <a:t> el </a:t>
                </a:r>
                <a:r>
                  <a:rPr lang="en-US" dirty="0" err="1">
                    <a:sym typeface="Wingdings" panose="05000000000000000000" pitchFamily="2" charset="2"/>
                  </a:rPr>
                  <a:t>inkább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3"/>
                  </a:rPr>
                  <a:t>ezt</a:t>
                </a:r>
                <a:r>
                  <a:rPr lang="en-US" dirty="0">
                    <a:sym typeface="Wingdings" panose="05000000000000000000" pitchFamily="2" charset="2"/>
                  </a:rPr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4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F46E7-6C6E-4401-AED0-99BC0EB61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50" y="3256705"/>
            <a:ext cx="5741261" cy="324212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1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669-946F-487C-AD5D-7338741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tracing </a:t>
            </a:r>
            <a:r>
              <a:rPr lang="en-US" dirty="0" err="1"/>
              <a:t>alapok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rekurzív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“</a:t>
                </a:r>
                <a:r>
                  <a:rPr lang="en-US" dirty="0" err="1"/>
                  <a:t>pumpálható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radianciáról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megbeszéltük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</a:t>
                </a:r>
                <a:r>
                  <a:rPr lang="en-US" dirty="0"/>
                  <a:t> </a:t>
                </a:r>
                <a:r>
                  <a:rPr lang="en-US" dirty="0" err="1"/>
                  <a:t>mentén</a:t>
                </a:r>
                <a:r>
                  <a:rPr lang="en-US" dirty="0"/>
                  <a:t> </a:t>
                </a:r>
                <a:r>
                  <a:rPr lang="en-US" dirty="0" err="1"/>
                  <a:t>konstansnak</a:t>
                </a:r>
                <a:r>
                  <a:rPr lang="en-US" dirty="0"/>
                  <a:t> </a:t>
                </a:r>
                <a:r>
                  <a:rPr lang="en-US" dirty="0" err="1"/>
                  <a:t>tekintjük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Tehát</a:t>
                </a:r>
                <a:r>
                  <a:rPr lang="en-US" dirty="0"/>
                  <a:t> </a:t>
                </a: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vonalakat</a:t>
                </a:r>
                <a:r>
                  <a:rPr lang="en-US" dirty="0"/>
                  <a:t> </a:t>
                </a:r>
                <a:r>
                  <a:rPr lang="en-US" dirty="0" err="1"/>
                  <a:t>indíthatjuk</a:t>
                </a:r>
                <a:r>
                  <a:rPr lang="en-US" dirty="0"/>
                  <a:t> a </a:t>
                </a:r>
                <a:r>
                  <a:rPr lang="en-US" dirty="0" err="1"/>
                  <a:t>kamerából</a:t>
                </a:r>
                <a:r>
                  <a:rPr lang="en-US" dirty="0"/>
                  <a:t> is,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reménykedünk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a </a:t>
                </a:r>
                <a:r>
                  <a:rPr lang="en-US" dirty="0" err="1"/>
                  <a:t>felületeken</a:t>
                </a:r>
                <a:r>
                  <a:rPr lang="en-US" dirty="0"/>
                  <a:t> </a:t>
                </a:r>
                <a:r>
                  <a:rPr lang="en-US" dirty="0" err="1"/>
                  <a:t>pattogva</a:t>
                </a:r>
                <a:r>
                  <a:rPr lang="en-US" dirty="0"/>
                  <a:t> </a:t>
                </a:r>
                <a:r>
                  <a:rPr lang="en-US" dirty="0" err="1"/>
                  <a:t>előbb-utóbb</a:t>
                </a:r>
                <a:r>
                  <a:rPr lang="en-US" dirty="0"/>
                  <a:t> </a:t>
                </a:r>
                <a:r>
                  <a:rPr lang="en-US" dirty="0" err="1"/>
                  <a:t>elérjük</a:t>
                </a:r>
                <a:r>
                  <a:rPr lang="en-US" dirty="0"/>
                  <a:t> a </a:t>
                </a:r>
                <a:r>
                  <a:rPr lang="en-US" dirty="0" err="1"/>
                  <a:t>fényforrást</a:t>
                </a:r>
                <a:r>
                  <a:rPr lang="en-US" dirty="0"/>
                  <a:t>.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utat</a:t>
                </a:r>
                <a:r>
                  <a:rPr lang="en-US" dirty="0"/>
                  <a:t> </a:t>
                </a:r>
                <a:r>
                  <a:rPr lang="en-US" dirty="0" err="1"/>
                  <a:t>nevezünk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nak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pixel </a:t>
                </a:r>
                <a:r>
                  <a:rPr lang="en-US" dirty="0" err="1"/>
                  <a:t>fénysűrűsége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b="1" dirty="0" err="1"/>
                  <a:t>összes</a:t>
                </a:r>
                <a:r>
                  <a:rPr lang="en-US" b="1" dirty="0"/>
                  <a:t> </a:t>
                </a:r>
                <a:r>
                  <a:rPr lang="en-US" b="1" dirty="0" err="1"/>
                  <a:t>lehetséges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ból</a:t>
                </a:r>
                <a:r>
                  <a:rPr lang="en-US" dirty="0"/>
                  <a:t> </a:t>
                </a:r>
                <a:r>
                  <a:rPr lang="en-US" dirty="0" err="1"/>
                  <a:t>érkező</a:t>
                </a:r>
                <a:r>
                  <a:rPr lang="en-US" dirty="0"/>
                  <a:t> </a:t>
                </a:r>
                <a:r>
                  <a:rPr lang="en-US" dirty="0" err="1"/>
                  <a:t>fénys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</a:t>
                </a:r>
                <a:r>
                  <a:rPr lang="en-US" dirty="0"/>
                  <a:t> </a:t>
                </a:r>
                <a:r>
                  <a:rPr lang="en-US" dirty="0" err="1"/>
                  <a:t>átlaga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Kombinatorikai</a:t>
                </a:r>
                <a:r>
                  <a:rPr lang="en-US" dirty="0"/>
                  <a:t> </a:t>
                </a:r>
                <a:r>
                  <a:rPr lang="en-US" dirty="0" err="1"/>
                  <a:t>robbanás</a:t>
                </a:r>
                <a:r>
                  <a:rPr lang="en-US" dirty="0"/>
                  <a:t>…a </a:t>
                </a:r>
                <a:r>
                  <a:rPr lang="en-US" i="1" dirty="0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hosszát</a:t>
                </a:r>
                <a:r>
                  <a:rPr lang="en-US" dirty="0"/>
                  <a:t> le </a:t>
                </a:r>
                <a:r>
                  <a:rPr lang="en-US" dirty="0" err="1"/>
                  <a:t>szokás</a:t>
                </a:r>
                <a:r>
                  <a:rPr lang="en-US" dirty="0"/>
                  <a:t> </a:t>
                </a:r>
                <a:r>
                  <a:rPr lang="en-US" dirty="0" err="1"/>
                  <a:t>korlátozni</a:t>
                </a:r>
                <a:r>
                  <a:rPr lang="en-US" dirty="0"/>
                  <a:t> 5-6 </a:t>
                </a:r>
                <a:r>
                  <a:rPr lang="en-US" dirty="0" err="1"/>
                  <a:t>pattogásra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pattogási</a:t>
                </a:r>
                <a:r>
                  <a:rPr lang="en-US" dirty="0"/>
                  <a:t> </a:t>
                </a:r>
                <a:r>
                  <a:rPr lang="en-US" dirty="0" err="1"/>
                  <a:t>irányokat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ügyes</a:t>
                </a:r>
                <a:r>
                  <a:rPr lang="en-US" dirty="0"/>
                  <a:t>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stratégiával</a:t>
                </a:r>
                <a:r>
                  <a:rPr lang="en-US" dirty="0"/>
                  <a:t> (ügyes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-el) </a:t>
                </a:r>
                <a:r>
                  <a:rPr lang="en-US" dirty="0" err="1"/>
                  <a:t>választjuk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iterációs</a:t>
                </a:r>
                <a:r>
                  <a:rPr lang="en-US" dirty="0"/>
                  <a:t> </a:t>
                </a:r>
                <a:r>
                  <a:rPr lang="en-US" dirty="0" err="1"/>
                  <a:t>lépésben</a:t>
                </a:r>
                <a:r>
                  <a:rPr lang="en-US" dirty="0"/>
                  <a:t> </a:t>
                </a:r>
                <a:r>
                  <a:rPr lang="en-US" dirty="0" err="1"/>
                  <a:t>pixelenként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r>
                  <a:rPr lang="en-US" dirty="0"/>
                  <a:t> </a:t>
                </a:r>
                <a:r>
                  <a:rPr lang="en-US" dirty="0" err="1"/>
                  <a:t>vizsgálunk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lépéseket</a:t>
                </a:r>
                <a:r>
                  <a:rPr lang="en-US" dirty="0"/>
                  <a:t> </a:t>
                </a:r>
                <a:r>
                  <a:rPr lang="en-US" dirty="0" err="1"/>
                  <a:t>folyamatosan</a:t>
                </a:r>
                <a:r>
                  <a:rPr lang="en-US" dirty="0"/>
                  <a:t> </a:t>
                </a:r>
                <a:r>
                  <a:rPr lang="en-US" dirty="0" err="1"/>
                  <a:t>akkumuláljuk</a:t>
                </a:r>
                <a:r>
                  <a:rPr lang="en-US" dirty="0"/>
                  <a:t>,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kép</a:t>
                </a:r>
                <a:r>
                  <a:rPr lang="en-US" dirty="0"/>
                  <a:t> </a:t>
                </a:r>
                <a:r>
                  <a:rPr lang="en-US" dirty="0" err="1"/>
                  <a:t>érzékelhetően</a:t>
                </a:r>
                <a:r>
                  <a:rPr lang="en-US" dirty="0"/>
                  <a:t> </a:t>
                </a:r>
                <a:r>
                  <a:rPr lang="en-US" dirty="0" err="1"/>
                  <a:t>konvergálni</a:t>
                </a:r>
                <a:r>
                  <a:rPr lang="en-US" dirty="0"/>
                  <a:t> fog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10F-925F-4F27-9DD8-0FBD1828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: </a:t>
            </a:r>
            <a:r>
              <a:rPr lang="en-US" dirty="0" err="1"/>
              <a:t>egyenletes</a:t>
            </a:r>
            <a:r>
              <a:rPr lang="en-US" dirty="0"/>
              <a:t> </a:t>
            </a:r>
            <a:r>
              <a:rPr lang="en-US" dirty="0" err="1"/>
              <a:t>eloszlás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5A00-6D27-428D-92D6-22F3815E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3572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1601</TotalTime>
  <Words>416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Wingdings</vt:lpstr>
      <vt:lpstr>Retrospect</vt:lpstr>
      <vt:lpstr>Monte Carlo integrálás és path tracing</vt:lpstr>
      <vt:lpstr>Emlékeztető</vt:lpstr>
      <vt:lpstr>Ahogy Boromir mondta a LotR-ben</vt:lpstr>
      <vt:lpstr>Megoldási lehetőségek</vt:lpstr>
      <vt:lpstr>Monte Carlo integrálás</vt:lpstr>
      <vt:lpstr>Path tracing alapok</vt:lpstr>
      <vt:lpstr>Naiv megoldás: egyenletes eloszlás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387</cp:revision>
  <dcterms:created xsi:type="dcterms:W3CDTF">2018-02-19T12:40:58Z</dcterms:created>
  <dcterms:modified xsi:type="dcterms:W3CDTF">2018-03-12T15:03:21Z</dcterms:modified>
</cp:coreProperties>
</file>