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BTDF-el a </a:t>
                </a:r>
                <a:r>
                  <a:rPr lang="en-US" dirty="0" err="1"/>
                  <a:t>teljes</a:t>
                </a:r>
                <a:r>
                  <a:rPr lang="en-US" dirty="0"/>
                  <a:t>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BRDF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?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4AF-D686-441C-A2FE-C7834EF7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</a:t>
            </a:r>
            <a:r>
              <a:rPr lang="en-US" dirty="0" err="1"/>
              <a:t>mondta</a:t>
            </a:r>
            <a:r>
              <a:rPr lang="en-US" dirty="0"/>
              <a:t> a </a:t>
            </a:r>
            <a:r>
              <a:rPr lang="en-US" dirty="0" err="1"/>
              <a:t>LotR</a:t>
            </a:r>
            <a:r>
              <a:rPr lang="en-US" dirty="0"/>
              <a:t>-ben:</a:t>
            </a:r>
            <a:endParaRPr lang="hu-H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BDE39-4699-41B9-9EE6-BDF53572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40"/>
            <a:ext cx="5486400" cy="3235817"/>
          </a:xfrm>
        </p:spPr>
      </p:pic>
    </p:spTree>
    <p:extLst>
      <p:ext uri="{BB962C8B-B14F-4D97-AF65-F5344CB8AC3E}">
        <p14:creationId xmlns:p14="http://schemas.microsoft.com/office/powerpoint/2010/main" val="23422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i="1" dirty="0">
                    <a:sym typeface="Wingdings" panose="05000000000000000000" pitchFamily="2" charset="2"/>
                  </a:rPr>
                  <a:t>-&gt;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ehhez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valószínűségi</a:t>
                </a:r>
                <a:r>
                  <a:rPr lang="en-US" dirty="0"/>
                  <a:t> </a:t>
                </a:r>
                <a:r>
                  <a:rPr lang="en-US" dirty="0" err="1"/>
                  <a:t>változó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-&gt; Advanced Computer Graphics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integrálra</a:t>
                </a:r>
                <a:r>
                  <a:rPr lang="en-US" dirty="0"/>
                  <a:t> </a:t>
                </a:r>
                <a:r>
                  <a:rPr lang="en-US" dirty="0" err="1"/>
                  <a:t>ismerjük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szabályt</a:t>
                </a:r>
                <a:r>
                  <a:rPr lang="en-US" dirty="0"/>
                  <a:t> (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felosztás</a:t>
                </a:r>
                <a:r>
                  <a:rPr lang="en-US" dirty="0"/>
                  <a:t> + </a:t>
                </a:r>
                <a:r>
                  <a:rPr lang="en-US" dirty="0" err="1"/>
                  <a:t>trapézok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De </a:t>
                </a:r>
                <a:r>
                  <a:rPr lang="en-US" dirty="0" err="1"/>
                  <a:t>magasabb</a:t>
                </a:r>
                <a:r>
                  <a:rPr lang="en-US" dirty="0"/>
                  <a:t> </a:t>
                </a:r>
                <a:r>
                  <a:rPr lang="en-US" dirty="0" err="1"/>
                  <a:t>dimenziókban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nagy</a:t>
                </a:r>
                <a:r>
                  <a:rPr lang="en-US" dirty="0"/>
                  <a:t> a </a:t>
                </a:r>
                <a:r>
                  <a:rPr lang="en-US" dirty="0" err="1"/>
                  <a:t>hibája</a:t>
                </a:r>
                <a:r>
                  <a:rPr lang="en-US" dirty="0"/>
                  <a:t>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felosztás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pazarló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Monte Carlo</a:t>
                </a:r>
                <a:r>
                  <a:rPr lang="en-US" dirty="0"/>
                  <a:t>: </a:t>
                </a: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):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…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dirty="0" err="1">
                    <a:sym typeface="Wingdings" panose="05000000000000000000" pitchFamily="2" charset="2"/>
                  </a:rPr>
                  <a:t>lényeg</a:t>
                </a:r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:r>
                  <a:rPr lang="en-US" dirty="0" err="1">
                    <a:sym typeface="Wingdings" panose="05000000000000000000" pitchFamily="2" charset="2"/>
                  </a:rPr>
                  <a:t>hogy</a:t>
                </a:r>
                <a:r>
                  <a:rPr lang="en-US" dirty="0">
                    <a:sym typeface="Wingdings" panose="05000000000000000000" pitchFamily="2" charset="2"/>
                  </a:rPr>
                  <a:t> 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integrál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</a:rPr>
                  <a:t>inkább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4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50" y="3256705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ma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B83F17-44D4-46CC-A78D-F6F8BC75E9CD}"/>
              </a:ext>
            </a:extLst>
          </p:cNvPr>
          <p:cNvSpPr txBox="1"/>
          <p:nvPr/>
        </p:nvSpPr>
        <p:spPr>
          <a:xfrm>
            <a:off x="3105912" y="3429000"/>
            <a:ext cx="6898460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UniformSample(vec3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v;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sintheta = sqrt(1 - costheta * costheta);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// ugyanis a normálvektor félgömbjében keressük (ez a rész mindig ua.)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hu-HU" sz="1000" dirty="0">
                <a:latin typeface="Consolas" panose="020B0609020204030204" pitchFamily="49" charset="0"/>
              </a:rPr>
              <a:t> vec3 H</a:t>
            </a:r>
            <a:r>
              <a:rPr lang="en-US" sz="1000" dirty="0">
                <a:latin typeface="Consolas" panose="020B0609020204030204" pitchFamily="49" charset="0"/>
              </a:rPr>
              <a:t> = vec3(</a:t>
            </a:r>
            <a:r>
              <a:rPr lang="hu-HU" sz="1000" dirty="0">
                <a:latin typeface="Consolas" panose="020B0609020204030204" pitchFamily="49" charset="0"/>
              </a:rPr>
              <a:t>sintheta * cos(phi)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sintheta * sin(phi)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costheta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vec3 up = ((abs(n.z) &lt; 0.999) ? vec3(0, 0, 1) : vec3(1, 0, 0));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tangent = normalize(cross(up, n));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bitangent = cross(n, tangent);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 tangent * H.x + bitangent * H.y + n * H.z;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megoldás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…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esetek</a:t>
                </a:r>
                <a:r>
                  <a:rPr lang="en-US" dirty="0"/>
                  <a:t> </a:t>
                </a:r>
                <a:r>
                  <a:rPr lang="en-US" dirty="0" err="1"/>
                  <a:t>többségében</a:t>
                </a:r>
                <a:r>
                  <a:rPr lang="en-US" dirty="0"/>
                  <a:t> 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lassít</a:t>
                </a:r>
                <a:r>
                  <a:rPr lang="en-US" dirty="0"/>
                  <a:t>…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Lehetne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Levezethető</a:t>
                </a:r>
                <a:r>
                  <a:rPr lang="en-US" dirty="0"/>
                  <a:t> </a:t>
                </a:r>
                <a:r>
                  <a:rPr lang="en-US" dirty="0" err="1"/>
                  <a:t>ezen</a:t>
                </a:r>
                <a:r>
                  <a:rPr lang="en-US" dirty="0"/>
                  <a:t> </a:t>
                </a:r>
                <a:r>
                  <a:rPr lang="en-US" dirty="0" err="1"/>
                  <a:t>dolgozat</a:t>
                </a:r>
                <a:r>
                  <a:rPr lang="en-US" dirty="0"/>
                  <a:t> </a:t>
                </a:r>
                <a:r>
                  <a:rPr lang="en-US" dirty="0" err="1"/>
                  <a:t>alapján</a:t>
                </a:r>
                <a:r>
                  <a:rPr lang="en-US" dirty="0"/>
                  <a:t> (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nár</a:t>
                </a:r>
                <a:r>
                  <a:rPr lang="en-US" dirty="0"/>
                  <a:t> </a:t>
                </a:r>
                <a:r>
                  <a:rPr lang="en-US" dirty="0" err="1"/>
                  <a:t>megtettem</a:t>
                </a:r>
                <a:r>
                  <a:rPr lang="en-US" dirty="0"/>
                  <a:t>, most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fogom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3105912" y="342900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</TotalTime>
  <Words>784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mondta a LotR-ben:</vt:lpstr>
      <vt:lpstr>Megoldási lehetőségek</vt:lpstr>
      <vt:lpstr>Monte Carlo integrálás</vt:lpstr>
      <vt:lpstr>Path tracing alapok</vt:lpstr>
      <vt:lpstr>Ezt fogjuk ma megtanulni</vt:lpstr>
      <vt:lpstr>Naiv Monte Carlo integrálás</vt:lpstr>
      <vt:lpstr>Importance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403</cp:revision>
  <dcterms:created xsi:type="dcterms:W3CDTF">2018-02-19T12:40:58Z</dcterms:created>
  <dcterms:modified xsi:type="dcterms:W3CDTF">2018-03-14T16:49:31Z</dcterms:modified>
</cp:coreProperties>
</file>