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2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anizotróp</a:t>
            </a:r>
            <a:r>
              <a:rPr lang="en-US" dirty="0"/>
              <a:t> </a:t>
            </a:r>
            <a:r>
              <a:rPr lang="en-US" dirty="0" err="1"/>
              <a:t>felületekhez</a:t>
            </a:r>
            <a:r>
              <a:rPr lang="en-US" dirty="0"/>
              <a:t> SVBSDF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87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.cdn.blog.hu/da/darthasylum/tutorials/C++/ch53_pbr.html#mon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phics.stanford.edu/courses/cs348b-03/papers/veach-chapter9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debyevan.com/webgl-path-tracing/" TargetMode="External"/><Relationship Id="rId2" Type="http://schemas.openxmlformats.org/officeDocument/2006/relationships/hyperlink" Target="http://graphics.stanford.edu/papers/veach_the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eb.cs.wpi.edu/~emmanuel/courses/cs563/S07/talks/emmanuel_agu_mc_wk10_p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F75E-504A-48E6-B809-DB665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Az </a:t>
                </a:r>
                <a:r>
                  <a:rPr lang="en-US" dirty="0" err="1"/>
                  <a:t>előző</a:t>
                </a:r>
                <a:r>
                  <a:rPr lang="en-US" dirty="0"/>
                  <a:t> </a:t>
                </a:r>
                <a:r>
                  <a:rPr lang="en-US" dirty="0" err="1"/>
                  <a:t>példa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volt…mi </a:t>
                </a:r>
                <a:r>
                  <a:rPr lang="en-US" dirty="0" err="1"/>
                  <a:t>lenne</a:t>
                </a:r>
                <a:r>
                  <a:rPr lang="en-US" dirty="0"/>
                  <a:t> ha </a:t>
                </a:r>
                <a:r>
                  <a:rPr lang="en-US" dirty="0" err="1"/>
                  <a:t>kihasználnánk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-et?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Lehet</a:t>
                </a:r>
                <a:r>
                  <a:rPr lang="en-US" dirty="0"/>
                  <a:t> </a:t>
                </a:r>
                <a:r>
                  <a:rPr lang="en-US" dirty="0" err="1"/>
                  <a:t>gondolni</a:t>
                </a:r>
                <a:r>
                  <a:rPr lang="en-US" dirty="0"/>
                  <a:t> a </a:t>
                </a:r>
                <a:r>
                  <a:rPr lang="en-US" dirty="0" err="1"/>
                  <a:t>tökéletes</a:t>
                </a:r>
                <a:r>
                  <a:rPr lang="en-US" dirty="0"/>
                  <a:t> </a:t>
                </a:r>
                <a:r>
                  <a:rPr lang="en-US" dirty="0" err="1"/>
                  <a:t>tükröződésre</a:t>
                </a:r>
                <a:r>
                  <a:rPr lang="en-US" dirty="0"/>
                  <a:t> is, de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is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jobbat</a:t>
                </a:r>
                <a:r>
                  <a:rPr lang="en-US" dirty="0"/>
                  <a:t>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koszinusz</a:t>
                </a:r>
                <a:r>
                  <a:rPr lang="en-US" dirty="0"/>
                  <a:t> </a:t>
                </a:r>
                <a:r>
                  <a:rPr lang="en-US" dirty="0" err="1"/>
                  <a:t>ugyanis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-ben 0;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ott</a:t>
                </a:r>
                <a:r>
                  <a:rPr lang="en-US" dirty="0"/>
                  <a:t> </a:t>
                </a:r>
                <a:r>
                  <a:rPr lang="en-US" dirty="0" err="1"/>
                  <a:t>miért</a:t>
                </a:r>
                <a:r>
                  <a:rPr lang="en-US" dirty="0"/>
                  <a:t> </a:t>
                </a:r>
                <a:r>
                  <a:rPr lang="en-US" dirty="0" err="1"/>
                  <a:t>vennénk</a:t>
                </a:r>
                <a:r>
                  <a:rPr lang="en-US" dirty="0"/>
                  <a:t> </a:t>
                </a:r>
                <a:r>
                  <a:rPr lang="en-US" dirty="0" err="1"/>
                  <a:t>mintát</a:t>
                </a:r>
                <a:r>
                  <a:rPr lang="en-US" dirty="0"/>
                  <a:t>?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modellhez</a:t>
                </a:r>
                <a:r>
                  <a:rPr lang="en-US" dirty="0"/>
                  <a:t> a </a:t>
                </a:r>
                <a:r>
                  <a:rPr lang="en-US" i="1" dirty="0"/>
                  <a:t>GGX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</a:t>
                </a:r>
                <a:r>
                  <a:rPr lang="en-US" dirty="0" err="1"/>
                  <a:t>megtalálható</a:t>
                </a:r>
                <a:r>
                  <a:rPr lang="en-US" dirty="0"/>
                  <a:t> a </a:t>
                </a:r>
                <a:r>
                  <a:rPr lang="en-US" dirty="0">
                    <a:hlinkClick r:id="rId2"/>
                  </a:rPr>
                  <a:t>PBR </a:t>
                </a:r>
                <a:r>
                  <a:rPr lang="en-US" dirty="0" err="1">
                    <a:hlinkClick r:id="rId2"/>
                  </a:rPr>
                  <a:t>cikkemben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szinte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összes</a:t>
                </a:r>
                <a:r>
                  <a:rPr lang="en-US" dirty="0"/>
                  <a:t> </a:t>
                </a:r>
                <a:r>
                  <a:rPr lang="en-US" dirty="0" err="1"/>
                  <a:t>hivatkozott</a:t>
                </a:r>
                <a:r>
                  <a:rPr lang="en-US" dirty="0"/>
                  <a:t> </a:t>
                </a:r>
                <a:r>
                  <a:rPr lang="en-US" dirty="0" err="1"/>
                  <a:t>irodalomban</a:t>
                </a:r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E41AA-5223-4524-B995-D99504CFEBCF}"/>
              </a:ext>
            </a:extLst>
          </p:cNvPr>
          <p:cNvSpPr txBox="1"/>
          <p:nvPr/>
        </p:nvSpPr>
        <p:spPr>
          <a:xfrm>
            <a:off x="2648712" y="3291840"/>
            <a:ext cx="68984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</a:t>
            </a:r>
            <a:r>
              <a:rPr lang="en-US" sz="1000" dirty="0">
                <a:latin typeface="Consolas" panose="020B0609020204030204" pitchFamily="49" charset="0"/>
              </a:rPr>
              <a:t>Cosine</a:t>
            </a:r>
            <a:r>
              <a:rPr lang="hu-HU" sz="1000" dirty="0">
                <a:latin typeface="Consolas" panose="020B0609020204030204" pitchFamily="49" charset="0"/>
              </a:rPr>
              <a:t>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</a:t>
            </a:r>
            <a:r>
              <a:rPr lang="en-US" sz="1000" b="1" dirty="0">
                <a:latin typeface="Consolas" panose="020B0609020204030204" pitchFamily="49" charset="0"/>
              </a:rPr>
              <a:t>sqrt(</a:t>
            </a:r>
            <a:r>
              <a:rPr lang="hu-HU" sz="1000" b="1" dirty="0">
                <a:latin typeface="Consolas" panose="020B0609020204030204" pitchFamily="49" charset="0"/>
              </a:rPr>
              <a:t>v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</a:t>
            </a:r>
            <a:r>
              <a:rPr lang="en-US" sz="1000" dirty="0">
                <a:latin typeface="Consolas" panose="020B0609020204030204" pitchFamily="49" charset="0"/>
              </a:rPr>
              <a:t> ..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ugyanaz</a:t>
            </a:r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9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AD0-6083-46CC-AD50-2A5ED04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Probléma</a:t>
                </a:r>
                <a:r>
                  <a:rPr lang="en-US" dirty="0"/>
                  <a:t>: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-</a:t>
                </a:r>
                <a:r>
                  <a:rPr lang="en-US" dirty="0" err="1"/>
                  <a:t>nél</a:t>
                </a:r>
                <a:r>
                  <a:rPr lang="en-US" dirty="0"/>
                  <a:t> is </a:t>
                </a:r>
                <a:r>
                  <a:rPr lang="en-US" dirty="0" err="1"/>
                  <a:t>baj</a:t>
                </a:r>
                <a:r>
                  <a:rPr lang="en-US" dirty="0"/>
                  <a:t> van, ha a 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</a:t>
                </a:r>
                <a:r>
                  <a:rPr lang="en-US" dirty="0" err="1"/>
                  <a:t>még</a:t>
                </a:r>
                <a:r>
                  <a:rPr lang="en-US" dirty="0"/>
                  <a:t> </a:t>
                </a:r>
                <a:r>
                  <a:rPr lang="en-US" dirty="0" err="1"/>
                  <a:t>szembet</a:t>
                </a:r>
                <a:r>
                  <a:rPr lang="hu-HU" dirty="0"/>
                  <a:t>ű</a:t>
                </a:r>
                <a:r>
                  <a:rPr lang="en-US" dirty="0" err="1"/>
                  <a:t>nőbb</a:t>
                </a:r>
                <a:r>
                  <a:rPr lang="en-US" dirty="0"/>
                  <a:t>: </a:t>
                </a:r>
                <a:r>
                  <a:rPr lang="en-US" dirty="0" err="1"/>
                  <a:t>nagyon</a:t>
                </a:r>
                <a:r>
                  <a:rPr lang="en-US" dirty="0"/>
                  <a:t> </a:t>
                </a:r>
                <a:r>
                  <a:rPr lang="en-US" dirty="0" err="1"/>
                  <a:t>ritkán</a:t>
                </a:r>
                <a:r>
                  <a:rPr lang="en-US" dirty="0"/>
                  <a:t> </a:t>
                </a:r>
                <a:r>
                  <a:rPr lang="en-US" dirty="0" err="1"/>
                  <a:t>találjuk</a:t>
                </a:r>
                <a:r>
                  <a:rPr lang="en-US" dirty="0"/>
                  <a:t> el a </a:t>
                </a:r>
                <a:r>
                  <a:rPr lang="en-US" dirty="0" err="1"/>
                  <a:t>fényforrást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felületdarabka-térszög</a:t>
                </a:r>
                <a:r>
                  <a:rPr lang="en-US" dirty="0"/>
                  <a:t> </a:t>
                </a:r>
                <a:r>
                  <a:rPr lang="en-US" dirty="0" err="1"/>
                  <a:t>kapcsolatára</a:t>
                </a:r>
                <a:r>
                  <a:rPr lang="en-US" dirty="0"/>
                  <a:t> </a:t>
                </a:r>
                <a:r>
                  <a:rPr lang="en-US" dirty="0" err="1"/>
                  <a:t>vonatkozó</a:t>
                </a:r>
                <a:r>
                  <a:rPr lang="en-US" dirty="0"/>
                  <a:t> </a:t>
                </a:r>
                <a:r>
                  <a:rPr lang="en-US" dirty="0" err="1"/>
                  <a:t>képlet</a:t>
                </a:r>
                <a:r>
                  <a:rPr lang="en-US" dirty="0"/>
                  <a:t> </a:t>
                </a:r>
                <a:r>
                  <a:rPr lang="en-US" dirty="0" err="1"/>
                  <a:t>miatt</a:t>
                </a:r>
                <a:r>
                  <a:rPr lang="en-US" dirty="0"/>
                  <a:t> </a:t>
                </a:r>
                <a:r>
                  <a:rPr lang="en-US" dirty="0" err="1"/>
                  <a:t>tudjuk</a:t>
                </a:r>
                <a:r>
                  <a:rPr lang="en-US" dirty="0"/>
                  <a:t> </a:t>
                </a:r>
                <a:r>
                  <a:rPr lang="en-US" dirty="0" err="1"/>
                  <a:t>azonban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light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func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esetekben</a:t>
                </a:r>
                <a:r>
                  <a:rPr lang="en-US" dirty="0"/>
                  <a:t> a </a:t>
                </a:r>
                <a:r>
                  <a:rPr lang="en-US" dirty="0" err="1"/>
                  <a:t>fényforrásra</a:t>
                </a:r>
                <a:r>
                  <a:rPr lang="en-US" dirty="0"/>
                  <a:t> </a:t>
                </a:r>
                <a:r>
                  <a:rPr lang="en-US" dirty="0" err="1"/>
                  <a:t>célszer</a:t>
                </a:r>
                <a:r>
                  <a:rPr lang="hu-HU" dirty="0"/>
                  <a:t>ű</a:t>
                </a:r>
                <a:r>
                  <a:rPr lang="en-US" dirty="0"/>
                  <a:t>bb </a:t>
                </a:r>
                <a:r>
                  <a:rPr lang="en-US" dirty="0" err="1"/>
                  <a:t>alkalmazni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i="1" dirty="0"/>
                  <a:t>importance sampling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Na </a:t>
                </a:r>
                <a:r>
                  <a:rPr lang="en-US" dirty="0" err="1"/>
                  <a:t>jó</a:t>
                </a:r>
                <a:r>
                  <a:rPr lang="en-US" dirty="0"/>
                  <a:t>,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kombinálunk</a:t>
                </a:r>
                <a:r>
                  <a:rPr lang="en-US" dirty="0"/>
                  <a:t> </a:t>
                </a:r>
                <a:r>
                  <a:rPr lang="en-US" dirty="0" err="1"/>
                  <a:t>össze</a:t>
                </a:r>
                <a:r>
                  <a:rPr lang="en-US" dirty="0"/>
                  <a:t> </a:t>
                </a:r>
                <a:r>
                  <a:rPr lang="en-US" dirty="0" err="1"/>
                  <a:t>többféle</a:t>
                </a:r>
                <a:r>
                  <a:rPr lang="en-US" dirty="0"/>
                  <a:t> </a:t>
                </a:r>
                <a:r>
                  <a:rPr lang="en-US" dirty="0" err="1"/>
                  <a:t>mintavételezést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9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925-E4D4-47B9-BA8F-6C0BC79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Adott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eloszlás</a:t>
                </a:r>
                <a:r>
                  <a:rPr lang="en-US" dirty="0"/>
                  <a:t>,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közül</a:t>
                </a:r>
                <a:r>
                  <a:rPr lang="en-US" dirty="0"/>
                  <a:t>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adik</a:t>
                </a:r>
                <a:r>
                  <a:rPr lang="en-US" dirty="0"/>
                  <a:t> </a:t>
                </a:r>
                <a:r>
                  <a:rPr lang="en-US" dirty="0" err="1"/>
                  <a:t>iterációban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Kiválasztunk</a:t>
                </a:r>
                <a:r>
                  <a:rPr lang="en-US" dirty="0"/>
                  <a:t> </a:t>
                </a:r>
                <a:r>
                  <a:rPr lang="en-US" dirty="0" err="1"/>
                  <a:t>egyet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sűrűségfüggvénnyel,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Ezzel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vel</a:t>
                </a:r>
                <a:r>
                  <a:rPr lang="en-US" dirty="0"/>
                  <a:t> </a:t>
                </a:r>
                <a:r>
                  <a:rPr lang="en-US" dirty="0" err="1"/>
                  <a:t>húzol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mintát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Kiszámolod</a:t>
                </a:r>
                <a:r>
                  <a:rPr lang="en-US" dirty="0"/>
                  <a:t> </a:t>
                </a:r>
                <a:r>
                  <a:rPr lang="en-US" dirty="0" err="1"/>
                  <a:t>ezt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meglepő</a:t>
                </a:r>
                <a:r>
                  <a:rPr lang="en-US" dirty="0"/>
                  <a:t> </a:t>
                </a:r>
                <a:r>
                  <a:rPr lang="en-US" dirty="0" err="1"/>
                  <a:t>módon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>
                    <a:sym typeface="Wingdings" panose="05000000000000000000" pitchFamily="2" charset="2"/>
                  </a:rPr>
                  <a:t>Ennyire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azért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nem</a:t>
                </a:r>
                <a:r>
                  <a:rPr lang="en-US" dirty="0">
                    <a:sym typeface="Wingdings" panose="05000000000000000000" pitchFamily="2" charset="2"/>
                    <a:hlinkClick r:id="rId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egyszerű</a:t>
                </a:r>
                <a:r>
                  <a:rPr lang="en-US" dirty="0">
                    <a:sym typeface="Wingdings" panose="05000000000000000000" pitchFamily="2" charset="2"/>
                  </a:rPr>
                  <a:t>. De </a:t>
                </a:r>
                <a:r>
                  <a:rPr lang="en-US" dirty="0" err="1">
                    <a:sym typeface="Wingdings" panose="05000000000000000000" pitchFamily="2" charset="2"/>
                  </a:rPr>
                  <a:t>beadandónak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jó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feladat</a:t>
                </a:r>
                <a:r>
                  <a:rPr lang="en-US" dirty="0">
                    <a:sym typeface="Wingdings" panose="05000000000000000000" pitchFamily="2" charset="2"/>
                  </a:rPr>
                  <a:t> </a:t>
                </a:r>
                <a:endParaRPr lang="en-US" i="1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Ha </a:t>
                </a:r>
                <a:r>
                  <a:rPr lang="en-US" dirty="0" err="1"/>
                  <a:t>valaki</a:t>
                </a:r>
                <a:r>
                  <a:rPr lang="en-US" dirty="0"/>
                  <a:t> </a:t>
                </a:r>
                <a:r>
                  <a:rPr lang="en-US" dirty="0" err="1"/>
                  <a:t>megcsinálja</a:t>
                </a:r>
                <a:r>
                  <a:rPr lang="en-US" dirty="0"/>
                  <a:t> </a:t>
                </a:r>
                <a:r>
                  <a:rPr lang="en-US" dirty="0" err="1"/>
                  <a:t>úgy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pici</a:t>
                </a:r>
                <a:r>
                  <a:rPr lang="en-US" dirty="0"/>
                  <a:t> </a:t>
                </a:r>
                <a:r>
                  <a:rPr lang="en-US" dirty="0" err="1"/>
                  <a:t>fényekre</a:t>
                </a:r>
                <a:r>
                  <a:rPr lang="en-US" dirty="0"/>
                  <a:t> is m</a:t>
                </a:r>
                <a:r>
                  <a:rPr lang="hu-HU" dirty="0"/>
                  <a:t>ű</a:t>
                </a:r>
                <a:r>
                  <a:rPr lang="en-US" dirty="0" err="1"/>
                  <a:t>ködik</a:t>
                </a:r>
                <a:r>
                  <a:rPr lang="en-US" dirty="0"/>
                  <a:t> (</a:t>
                </a:r>
                <a:r>
                  <a:rPr lang="en-US" i="1" dirty="0"/>
                  <a:t>roughness = 0</a:t>
                </a:r>
                <a:r>
                  <a:rPr lang="en-US" dirty="0"/>
                  <a:t> </a:t>
                </a:r>
                <a:r>
                  <a:rPr lang="en-US" dirty="0" err="1"/>
                  <a:t>mellett</a:t>
                </a:r>
                <a:r>
                  <a:rPr lang="en-US" dirty="0"/>
                  <a:t>),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pluszpont</a:t>
                </a:r>
                <a:br>
                  <a:rPr lang="en-US" dirty="0"/>
                </a:b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E9B-DEE1-4BA3-9C73-2FAD23D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Bónusz</a:t>
            </a:r>
            <a:r>
              <a:rPr lang="en-US" dirty="0"/>
              <a:t>: explicit light sampling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8C4-ADD8-46DB-B0C0-9566BD1A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</a:t>
            </a:r>
            <a:r>
              <a:rPr lang="en-US" i="1" dirty="0"/>
              <a:t>next event estimation</a:t>
            </a:r>
            <a:r>
              <a:rPr lang="en-US" dirty="0"/>
              <a:t>; </a:t>
            </a:r>
            <a:r>
              <a:rPr lang="en-US" dirty="0" err="1"/>
              <a:t>ez</a:t>
            </a:r>
            <a:r>
              <a:rPr lang="en-US" dirty="0"/>
              <a:t> is </a:t>
            </a:r>
            <a:r>
              <a:rPr lang="en-US" dirty="0" err="1"/>
              <a:t>gyorsítási</a:t>
            </a:r>
            <a:r>
              <a:rPr lang="en-US" dirty="0"/>
              <a:t> </a:t>
            </a:r>
            <a:r>
              <a:rPr lang="en-US" dirty="0" err="1"/>
              <a:t>módszer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Minden </a:t>
            </a:r>
            <a:r>
              <a:rPr lang="en-US" dirty="0" err="1"/>
              <a:t>pattogásnál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</a:t>
            </a:r>
            <a:r>
              <a:rPr lang="en-US" dirty="0" err="1"/>
              <a:t>fényforrásba</a:t>
            </a:r>
            <a:r>
              <a:rPr lang="en-US" dirty="0"/>
              <a:t>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Bidirectional path tracing</a:t>
            </a:r>
            <a:r>
              <a:rPr lang="en-US" dirty="0"/>
              <a:t>-gel </a:t>
            </a:r>
            <a:r>
              <a:rPr lang="en-US" dirty="0" err="1"/>
              <a:t>kombinálva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nagyságrendbeli</a:t>
            </a:r>
            <a:r>
              <a:rPr lang="en-US" dirty="0"/>
              <a:t> </a:t>
            </a:r>
            <a:r>
              <a:rPr lang="en-US" dirty="0" err="1"/>
              <a:t>gyorsítás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Ld. </a:t>
            </a:r>
            <a:r>
              <a:rPr lang="en-US" i="1" dirty="0"/>
              <a:t>Eric </a:t>
            </a:r>
            <a:r>
              <a:rPr lang="en-US" i="1" dirty="0" err="1"/>
              <a:t>Veach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dolgozatát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i="1" dirty="0" err="1"/>
              <a:t>WebGL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kódot</a:t>
            </a:r>
            <a:r>
              <a:rPr lang="en-US" dirty="0"/>
              <a:t> (de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csal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(</a:t>
            </a:r>
            <a:r>
              <a:rPr lang="en-US" i="1" dirty="0" err="1"/>
              <a:t>megj</a:t>
            </a:r>
            <a:r>
              <a:rPr lang="en-US" i="1" dirty="0"/>
              <a:t>.: </a:t>
            </a:r>
            <a:r>
              <a:rPr lang="en-US" i="1" dirty="0" err="1"/>
              <a:t>ez</a:t>
            </a:r>
            <a:r>
              <a:rPr lang="en-US" i="1" dirty="0"/>
              <a:t> </a:t>
            </a:r>
            <a:r>
              <a:rPr lang="en-US" i="1" dirty="0" err="1"/>
              <a:t>már</a:t>
            </a:r>
            <a:r>
              <a:rPr lang="en-US" i="1" dirty="0"/>
              <a:t> </a:t>
            </a:r>
            <a:r>
              <a:rPr lang="en-US" i="1" dirty="0" err="1"/>
              <a:t>nehéz</a:t>
            </a:r>
            <a:r>
              <a:rPr lang="en-US" i="1" dirty="0"/>
              <a:t> </a:t>
            </a:r>
            <a:r>
              <a:rPr lang="en-US" i="1" dirty="0" err="1"/>
              <a:t>téma</a:t>
            </a:r>
            <a:r>
              <a:rPr lang="en-US" i="1" dirty="0"/>
              <a:t>, </a:t>
            </a:r>
            <a:r>
              <a:rPr lang="en-US" i="1" dirty="0" err="1"/>
              <a:t>eddig</a:t>
            </a:r>
            <a:r>
              <a:rPr lang="en-US" i="1" dirty="0"/>
              <a:t> </a:t>
            </a:r>
            <a:r>
              <a:rPr lang="en-US" i="1" dirty="0" err="1"/>
              <a:t>én</a:t>
            </a:r>
            <a:r>
              <a:rPr lang="en-US" i="1" dirty="0"/>
              <a:t> </a:t>
            </a:r>
            <a:r>
              <a:rPr lang="en-US" i="1" dirty="0" err="1"/>
              <a:t>sem</a:t>
            </a:r>
            <a:r>
              <a:rPr lang="en-US" i="1" dirty="0"/>
              <a:t> </a:t>
            </a:r>
            <a:r>
              <a:rPr lang="en-US" i="1" dirty="0" err="1"/>
              <a:t>csináltam</a:t>
            </a:r>
            <a:r>
              <a:rPr lang="en-US" i="1" dirty="0"/>
              <a:t> meg)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4517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D6C4-AA38-4542-8EC5-601F0FAA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lesni</a:t>
            </a:r>
            <a:r>
              <a:rPr lang="en-US" dirty="0"/>
              <a:t> a DX10-es </a:t>
            </a:r>
            <a:r>
              <a:rPr lang="en-US" dirty="0" err="1"/>
              <a:t>példaprogimból</a:t>
            </a:r>
            <a:r>
              <a:rPr lang="en-US" dirty="0"/>
              <a:t> (blog)</a:t>
            </a:r>
            <a:endParaRPr lang="hu-H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2DC178-D83B-4CB9-9B92-35BC61D9D3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" b="446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52A2-C8A8-4F9E-BDD6-7E04BEA9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sokra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mentek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“</a:t>
            </a:r>
            <a:r>
              <a:rPr lang="en-US" dirty="0" err="1"/>
              <a:t>kész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1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</a:t>
                </a:r>
                <a:r>
                  <a:rPr lang="en-US" i="1" dirty="0"/>
                  <a:t>BTDF</a:t>
                </a:r>
                <a:r>
                  <a:rPr lang="en-US" dirty="0"/>
                  <a:t>-el a “</a:t>
                </a:r>
                <a:r>
                  <a:rPr lang="en-US" dirty="0" err="1"/>
                  <a:t>teljes</a:t>
                </a:r>
                <a:r>
                  <a:rPr lang="en-US" dirty="0"/>
                  <a:t>”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r>
                  <a:rPr lang="en-US" dirty="0"/>
                  <a:t>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…?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4AF-D686-441C-A2FE-C7834EF7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is </a:t>
            </a:r>
            <a:r>
              <a:rPr lang="en-US" dirty="0" err="1"/>
              <a:t>említette</a:t>
            </a:r>
            <a:r>
              <a:rPr lang="en-US" dirty="0"/>
              <a:t> a </a:t>
            </a:r>
            <a:r>
              <a:rPr lang="en-US" dirty="0" err="1"/>
              <a:t>LotR</a:t>
            </a:r>
            <a:r>
              <a:rPr lang="en-US" dirty="0"/>
              <a:t>-ben:</a:t>
            </a:r>
            <a:endParaRPr lang="hu-H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0BDE39-4699-41B9-9EE6-BDF53572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7440"/>
            <a:ext cx="5486400" cy="3235817"/>
          </a:xfrm>
        </p:spPr>
      </p:pic>
    </p:spTree>
    <p:extLst>
      <p:ext uri="{BB962C8B-B14F-4D97-AF65-F5344CB8AC3E}">
        <p14:creationId xmlns:p14="http://schemas.microsoft.com/office/powerpoint/2010/main" val="23422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is (</a:t>
                </a:r>
                <a:r>
                  <a:rPr lang="en-US" i="1" dirty="0">
                    <a:sym typeface="Wingdings" panose="05000000000000000000" pitchFamily="2" charset="2"/>
                  </a:rPr>
                  <a:t>→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ehhez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valószínűségi</a:t>
                </a:r>
                <a:r>
                  <a:rPr lang="en-US" dirty="0"/>
                  <a:t> </a:t>
                </a:r>
                <a:r>
                  <a:rPr lang="en-US" dirty="0" err="1"/>
                  <a:t>változó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→ Advanced Computer Graphics → Guest Access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konvergencia</a:t>
                </a:r>
                <a:r>
                  <a:rPr lang="en-US" dirty="0"/>
                  <a:t> </a:t>
                </a:r>
                <a:r>
                  <a:rPr lang="en-US" dirty="0" err="1"/>
                  <a:t>sebessége</a:t>
                </a:r>
                <a:r>
                  <a:rPr lang="en-US" dirty="0"/>
                  <a:t> </a:t>
                </a:r>
                <a:r>
                  <a:rPr lang="en-US" dirty="0" err="1"/>
                  <a:t>független</a:t>
                </a:r>
                <a:r>
                  <a:rPr lang="en-US" dirty="0"/>
                  <a:t> a </a:t>
                </a:r>
                <a:r>
                  <a:rPr lang="en-US" dirty="0" err="1"/>
                  <a:t>dimenziók</a:t>
                </a:r>
                <a:r>
                  <a:rPr lang="en-US" dirty="0"/>
                  <a:t> </a:t>
                </a:r>
                <a:r>
                  <a:rPr lang="en-US" dirty="0" err="1"/>
                  <a:t>számától</a:t>
                </a:r>
                <a:r>
                  <a:rPr lang="en-US" dirty="0"/>
                  <a:t> (</a:t>
                </a:r>
                <a:r>
                  <a:rPr lang="en-US" dirty="0" err="1"/>
                  <a:t>szemben</a:t>
                </a:r>
                <a:r>
                  <a:rPr lang="en-US" dirty="0"/>
                  <a:t> pl. a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szabállyal</a:t>
                </a:r>
                <a:r>
                  <a:rPr lang="en-US" dirty="0"/>
                  <a:t>)!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</a:t>
                </a:r>
                <a:r>
                  <a:rPr lang="en-US" dirty="0" err="1">
                    <a:sym typeface="Wingdings" panose="05000000000000000000" pitchFamily="2" charset="2"/>
                  </a:rPr>
                  <a:t>kell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integráljon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-n</a:t>
                </a:r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: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  <a:blipFill>
                <a:blip r:embed="rId4"/>
                <a:stretch>
                  <a:fillRect l="-1455" t="-1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7" y="2822177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ségek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3CA-8CB5-4ECC-BA92-A6F44E2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megtanulni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8C96-409D-4402-A9ED-D4F3AC1B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81868"/>
            <a:ext cx="10058400" cy="3951514"/>
          </a:xfrm>
        </p:spPr>
      </p:pic>
    </p:spTree>
    <p:extLst>
      <p:ext uri="{BB962C8B-B14F-4D97-AF65-F5344CB8AC3E}">
        <p14:creationId xmlns:p14="http://schemas.microsoft.com/office/powerpoint/2010/main" val="29816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Térjünk </a:t>
                </a:r>
                <a:r>
                  <a:rPr lang="en-US" dirty="0" err="1"/>
                  <a:t>vissza</a:t>
                </a:r>
                <a:r>
                  <a:rPr lang="en-US" dirty="0"/>
                  <a:t> a </a:t>
                </a:r>
                <a:r>
                  <a:rPr lang="en-US" dirty="0" err="1"/>
                  <a:t>tükröződési</a:t>
                </a:r>
                <a:r>
                  <a:rPr lang="en-US" dirty="0"/>
                  <a:t> </a:t>
                </a:r>
                <a:r>
                  <a:rPr lang="en-US" dirty="0" err="1"/>
                  <a:t>egyenletre</a:t>
                </a:r>
                <a:r>
                  <a:rPr lang="en-US" dirty="0"/>
                  <a:t> (a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valójában</a:t>
                </a:r>
                <a:r>
                  <a:rPr lang="en-US" dirty="0"/>
                  <a:t> “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kérdés</a:t>
                </a:r>
                <a:r>
                  <a:rPr lang="en-US" dirty="0"/>
                  <a:t>: </a:t>
                </a:r>
                <a:r>
                  <a:rPr lang="en-US" i="1" dirty="0"/>
                  <a:t>“</a:t>
                </a:r>
                <a:r>
                  <a:rPr lang="en-US" i="1" dirty="0" err="1"/>
                  <a:t>Mennyi</a:t>
                </a:r>
                <a:r>
                  <a:rPr lang="en-US" i="1" dirty="0"/>
                  <a:t> a </a:t>
                </a:r>
                <a:r>
                  <a:rPr lang="en-US" i="1" dirty="0" err="1"/>
                  <a:t>valsége</a:t>
                </a:r>
                <a:r>
                  <a:rPr lang="en-US" i="1" dirty="0"/>
                  <a:t> </a:t>
                </a:r>
                <a:r>
                  <a:rPr lang="en-US" i="1" dirty="0" err="1"/>
                  <a:t>annak</a:t>
                </a:r>
                <a:r>
                  <a:rPr lang="en-US" i="1" dirty="0"/>
                  <a:t>, </a:t>
                </a:r>
                <a:r>
                  <a:rPr lang="en-US" i="1" dirty="0" err="1"/>
                  <a:t>hogy</a:t>
                </a:r>
                <a:r>
                  <a:rPr lang="en-US" i="1" dirty="0"/>
                  <a:t> 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adott</a:t>
                </a:r>
                <a:r>
                  <a:rPr lang="en-US" i="1" dirty="0"/>
                  <a:t> </a:t>
                </a:r>
                <a:r>
                  <a:rPr lang="en-US" i="1" dirty="0" err="1"/>
                  <a:t>pontot</a:t>
                </a:r>
                <a:r>
                  <a:rPr lang="en-US" i="1" dirty="0"/>
                  <a:t> </a:t>
                </a:r>
                <a:r>
                  <a:rPr lang="en-US" i="1" dirty="0" err="1"/>
                  <a:t>választok</a:t>
                </a:r>
                <a:r>
                  <a:rPr lang="en-US" i="1" dirty="0"/>
                  <a:t> a </a:t>
                </a:r>
                <a:r>
                  <a:rPr lang="en-US" i="1" dirty="0" err="1"/>
                  <a:t>félgömbön</a:t>
                </a:r>
                <a:r>
                  <a:rPr lang="en-US" i="1" dirty="0"/>
                  <a:t>?”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válasz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, és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nek</a:t>
                </a:r>
                <a:r>
                  <a:rPr lang="en-US" dirty="0"/>
                  <a:t> </a:t>
                </a:r>
                <a:r>
                  <a:rPr lang="en-US" dirty="0" err="1"/>
                  <a:t>teljesen</a:t>
                </a:r>
                <a:r>
                  <a:rPr lang="en-US" dirty="0"/>
                  <a:t> </a:t>
                </a:r>
                <a:r>
                  <a:rPr lang="en-US" dirty="0" err="1"/>
                  <a:t>jó</a:t>
                </a:r>
                <a:r>
                  <a:rPr lang="en-US" dirty="0"/>
                  <a:t> is (</a:t>
                </a:r>
                <a:r>
                  <a:rPr lang="en-US" dirty="0" err="1"/>
                  <a:t>mégegyszer</a:t>
                </a:r>
                <a:r>
                  <a:rPr lang="en-US" dirty="0"/>
                  <a:t>: 1-hez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en-US" dirty="0" err="1"/>
                  <a:t>integráljon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B83F17-44D4-46CC-A78D-F6F8BC75E9CD}"/>
              </a:ext>
            </a:extLst>
          </p:cNvPr>
          <p:cNvSpPr txBox="1"/>
          <p:nvPr/>
        </p:nvSpPr>
        <p:spPr>
          <a:xfrm>
            <a:off x="2648712" y="3429000"/>
            <a:ext cx="6898460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UniformSample(vec3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v;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sintheta = sqrt(1 - costheta * costheta);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// ugyanis a normálvektor félgömbjében keressük (ez a rész mindig ua.)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</a:t>
            </a:r>
            <a:r>
              <a:rPr lang="hu-HU" sz="1000" dirty="0">
                <a:latin typeface="Consolas" panose="020B0609020204030204" pitchFamily="49" charset="0"/>
              </a:rPr>
              <a:t> vec3 H</a:t>
            </a:r>
            <a:r>
              <a:rPr lang="en-US" sz="1000" dirty="0">
                <a:latin typeface="Consolas" panose="020B0609020204030204" pitchFamily="49" charset="0"/>
              </a:rPr>
              <a:t> = vec3(</a:t>
            </a:r>
            <a:r>
              <a:rPr lang="hu-HU" sz="1000" dirty="0">
                <a:latin typeface="Consolas" panose="020B0609020204030204" pitchFamily="49" charset="0"/>
              </a:rPr>
              <a:t>sintheta * cos(phi)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hu-HU" sz="1000" dirty="0">
                <a:latin typeface="Consolas" panose="020B0609020204030204" pitchFamily="49" charset="0"/>
              </a:rPr>
              <a:t>sintheta * sin(phi)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hu-HU" sz="1000" dirty="0">
                <a:latin typeface="Consolas" panose="020B0609020204030204" pitchFamily="49" charset="0"/>
              </a:rPr>
              <a:t>costheta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vec3 up = ((abs(n.z) &lt; 0.999) ? vec3(0, 0, 1) : vec3(1, 0, 0));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vec3 tangent = normalize(cross(up, n));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vec3 bitangent = cross(n, tangent);</a:t>
            </a: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 tangent * H.x + bitangent * H.y + n * H.z;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663-7EDF-4B3F-A7F9-E15D3A1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 a </a:t>
            </a:r>
            <a:r>
              <a:rPr lang="en-US" dirty="0" err="1"/>
              <a:t>mintákat</a:t>
            </a:r>
            <a:r>
              <a:rPr lang="en-US" dirty="0"/>
              <a:t>?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Többféleképpen is </a:t>
                </a:r>
                <a:r>
                  <a:rPr lang="en-US" dirty="0" err="1"/>
                  <a:t>lehet</a:t>
                </a:r>
                <a:r>
                  <a:rPr lang="en-US" dirty="0"/>
                  <a:t>, 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itt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>
                    <a:hlinkClick r:id="rId2"/>
                  </a:rPr>
                  <a:t>inverziós</a:t>
                </a:r>
                <a:r>
                  <a:rPr lang="en-US" dirty="0">
                    <a:hlinkClick r:id="rId2"/>
                  </a:rPr>
                  <a:t> </a:t>
                </a:r>
                <a:r>
                  <a:rPr lang="en-US" dirty="0" err="1">
                    <a:hlinkClick r:id="rId2"/>
                  </a:rPr>
                  <a:t>módszert</a:t>
                </a:r>
                <a:r>
                  <a:rPr lang="en-US" dirty="0"/>
                  <a:t> </a:t>
                </a:r>
                <a:r>
                  <a:rPr lang="en-US" dirty="0" err="1"/>
                  <a:t>mutatom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1D-ben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ből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eloszlásfüggvényt</a:t>
                </a:r>
                <a:r>
                  <a:rPr lang="en-US" dirty="0"/>
                  <a:t>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invertáljuk</a:t>
                </a:r>
                <a:r>
                  <a:rPr lang="en-US" dirty="0"/>
                  <a:t> → </a:t>
                </a:r>
                <a:r>
                  <a:rPr lang="en-US" dirty="0" err="1"/>
                  <a:t>kész</a:t>
                </a:r>
                <a:r>
                  <a:rPr lang="en-US" dirty="0"/>
                  <a:t> is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Jó</a:t>
                </a:r>
                <a:r>
                  <a:rPr lang="en-US" dirty="0"/>
                  <a:t> </a:t>
                </a:r>
                <a:r>
                  <a:rPr lang="en-US" dirty="0" err="1"/>
                  <a:t>vicc</a:t>
                </a:r>
                <a:r>
                  <a:rPr lang="en-US" dirty="0"/>
                  <a:t>…</a:t>
                </a:r>
                <a:r>
                  <a:rPr lang="en-US" dirty="0" err="1"/>
                  <a:t>felgömbre</a:t>
                </a:r>
                <a:r>
                  <a:rPr lang="en-US" dirty="0"/>
                  <a:t>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ünk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többdimenziós, </a:t>
                </a: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így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fog </a:t>
                </a:r>
                <a:r>
                  <a:rPr lang="en-US" dirty="0" err="1"/>
                  <a:t>menni</a:t>
                </a:r>
                <a:r>
                  <a:rPr lang="en-US" dirty="0"/>
                  <a:t>. </a:t>
                </a:r>
                <a:r>
                  <a:rPr lang="en-US" dirty="0" err="1"/>
                  <a:t>Viszont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Először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a </a:t>
                </a:r>
                <a:r>
                  <a:rPr lang="en-US" dirty="0" err="1"/>
                  <a:t>marginális</a:t>
                </a:r>
                <a:r>
                  <a:rPr lang="en-US" dirty="0"/>
                  <a:t> 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Utána</a:t>
                </a:r>
                <a:r>
                  <a:rPr lang="en-US" dirty="0"/>
                  <a:t> a </a:t>
                </a:r>
                <a:r>
                  <a:rPr lang="en-US" dirty="0" err="1"/>
                  <a:t>feltételes</a:t>
                </a:r>
                <a:r>
                  <a:rPr lang="en-US" dirty="0"/>
                  <a:t> </a:t>
                </a:r>
                <a:r>
                  <a:rPr lang="en-US" dirty="0" err="1"/>
                  <a:t>sűrűségfüggvényt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Ezekből</a:t>
                </a:r>
                <a:r>
                  <a:rPr lang="en-US" dirty="0"/>
                  <a:t> </a:t>
                </a:r>
                <a:r>
                  <a:rPr lang="en-US" dirty="0" err="1"/>
                  <a:t>számolandó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</a:t>
                </a:r>
                <a:r>
                  <a:rPr lang="en-US" dirty="0"/>
                  <a:t> (</a:t>
                </a:r>
                <a:r>
                  <a:rPr lang="en-US" dirty="0" err="1"/>
                  <a:t>tipp</a:t>
                </a:r>
                <a:r>
                  <a:rPr lang="en-US" dirty="0"/>
                  <a:t>: </a:t>
                </a:r>
                <a:r>
                  <a:rPr lang="en-US" dirty="0" err="1"/>
                  <a:t>integrálod</a:t>
                </a:r>
                <a:r>
                  <a:rPr lang="en-US" dirty="0"/>
                  <a:t> 0-tól x-</a:t>
                </a:r>
                <a:r>
                  <a:rPr lang="en-US" dirty="0" err="1"/>
                  <a:t>ig</a:t>
                </a:r>
                <a:r>
                  <a:rPr lang="en-US" dirty="0"/>
                  <a:t>)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inverze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  <a:blipFill>
                <a:blip r:embed="rId3"/>
                <a:stretch>
                  <a:fillRect l="-1455" t="-14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874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1837</TotalTime>
  <Words>1105</Words>
  <Application>Microsoft Office PowerPoint</Application>
  <PresentationFormat>Widescreen</PresentationFormat>
  <Paragraphs>119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Consolas</vt:lpstr>
      <vt:lpstr>Wingdings</vt:lpstr>
      <vt:lpstr>Retrospect</vt:lpstr>
      <vt:lpstr>Monte Carlo integrálás és path tracing</vt:lpstr>
      <vt:lpstr>Emlékeztető</vt:lpstr>
      <vt:lpstr>Ahogy Boromir is említette a LotR-ben:</vt:lpstr>
      <vt:lpstr>Megoldási lehetőségek</vt:lpstr>
      <vt:lpstr>Monte Carlo integrálás</vt:lpstr>
      <vt:lpstr>Path tracing alapok</vt:lpstr>
      <vt:lpstr>Ezt fogjuk megtanulni</vt:lpstr>
      <vt:lpstr>Naiv Monte Carlo integrálás</vt:lpstr>
      <vt:lpstr>Hogyan választjuk a mintákat?</vt:lpstr>
      <vt:lpstr>Importance sampling</vt:lpstr>
      <vt:lpstr>Multiple importance sampling</vt:lpstr>
      <vt:lpstr>Multiple importance sampling</vt:lpstr>
      <vt:lpstr>Bónusz: explicit light sampling</vt:lpstr>
      <vt:lpstr>Lehet lesni a DX10-es példaprogimból (blog)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481</cp:revision>
  <dcterms:created xsi:type="dcterms:W3CDTF">2018-02-19T12:40:58Z</dcterms:created>
  <dcterms:modified xsi:type="dcterms:W3CDTF">2018-03-17T11:47:36Z</dcterms:modified>
</cp:coreProperties>
</file>