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</p:sldMasterIdLst>
  <p:notesMasterIdLst>
    <p:notesMasterId r:id="rId20"/>
  </p:notesMasterIdLst>
  <p:sldIdLst>
    <p:sldId id="256" r:id="rId2"/>
    <p:sldId id="257" r:id="rId3"/>
    <p:sldId id="259" r:id="rId4"/>
    <p:sldId id="258" r:id="rId5"/>
    <p:sldId id="260" r:id="rId6"/>
    <p:sldId id="263" r:id="rId7"/>
    <p:sldId id="261" r:id="rId8"/>
    <p:sldId id="262" r:id="rId9"/>
    <p:sldId id="266" r:id="rId10"/>
    <p:sldId id="264" r:id="rId11"/>
    <p:sldId id="267" r:id="rId12"/>
    <p:sldId id="265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96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5A56FF-9D9E-417E-8DB7-17CB8EBF566C}" type="datetimeFigureOut">
              <a:rPr lang="hu-HU" smtClean="0"/>
              <a:t>2018. 03. 06.</a:t>
            </a:fld>
            <a:endParaRPr lang="hu-H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C09B99-3F57-4C83-A41A-980FBCAF782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26408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Mivel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UE4 is </a:t>
            </a:r>
            <a:r>
              <a:rPr lang="en-US" dirty="0" err="1"/>
              <a:t>ingyenes</a:t>
            </a:r>
            <a:r>
              <a:rPr lang="en-US" dirty="0"/>
              <a:t>, </a:t>
            </a:r>
            <a:r>
              <a:rPr lang="en-US" dirty="0" err="1"/>
              <a:t>inkább</a:t>
            </a:r>
            <a:r>
              <a:rPr lang="en-US" dirty="0"/>
              <a:t> </a:t>
            </a:r>
            <a:r>
              <a:rPr lang="en-US" dirty="0" err="1"/>
              <a:t>azt</a:t>
            </a:r>
            <a:r>
              <a:rPr lang="en-US" dirty="0"/>
              <a:t> </a:t>
            </a:r>
            <a:r>
              <a:rPr lang="en-US" dirty="0" err="1"/>
              <a:t>használd</a:t>
            </a:r>
            <a:r>
              <a:rPr lang="en-US" dirty="0"/>
              <a:t>…</a:t>
            </a:r>
            <a:r>
              <a:rPr lang="en-US" dirty="0" err="1"/>
              <a:t>bár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tökéletes</a:t>
            </a:r>
            <a:r>
              <a:rPr lang="en-US" dirty="0"/>
              <a:t>…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C09B99-3F57-4C83-A41A-980FBCAF7828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836403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Igen</a:t>
            </a:r>
            <a:r>
              <a:rPr lang="en-US" dirty="0"/>
              <a:t>, a </a:t>
            </a:r>
            <a:r>
              <a:rPr lang="en-US" dirty="0" err="1"/>
              <a:t>linkelt</a:t>
            </a:r>
            <a:r>
              <a:rPr lang="en-US" dirty="0"/>
              <a:t> </a:t>
            </a:r>
            <a:r>
              <a:rPr lang="en-US" dirty="0" err="1"/>
              <a:t>oldalról</a:t>
            </a:r>
            <a:r>
              <a:rPr lang="en-US" dirty="0"/>
              <a:t> </a:t>
            </a:r>
            <a:r>
              <a:rPr lang="en-US" dirty="0" err="1"/>
              <a:t>loptam</a:t>
            </a:r>
            <a:r>
              <a:rPr lang="en-US" dirty="0"/>
              <a:t> a </a:t>
            </a:r>
            <a:r>
              <a:rPr lang="en-US" dirty="0" err="1"/>
              <a:t>képet</a:t>
            </a:r>
            <a:r>
              <a:rPr lang="en-US" dirty="0"/>
              <a:t>.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C09B99-3F57-4C83-A41A-980FBCAF7828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083970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Azért</a:t>
            </a:r>
            <a:r>
              <a:rPr lang="en-US" dirty="0"/>
              <a:t> </a:t>
            </a:r>
            <a:r>
              <a:rPr lang="en-US" dirty="0" err="1"/>
              <a:t>ugyanaz</a:t>
            </a:r>
            <a:r>
              <a:rPr lang="en-US" dirty="0"/>
              <a:t>, </a:t>
            </a:r>
            <a:r>
              <a:rPr lang="en-US" dirty="0" err="1"/>
              <a:t>mert</a:t>
            </a:r>
            <a:r>
              <a:rPr lang="en-US" dirty="0"/>
              <a:t> </a:t>
            </a:r>
            <a:r>
              <a:rPr lang="en-US" dirty="0" err="1"/>
              <a:t>mindezek</a:t>
            </a:r>
            <a:r>
              <a:rPr lang="en-US" dirty="0"/>
              <a:t> </a:t>
            </a:r>
            <a:r>
              <a:rPr lang="en-US" dirty="0" err="1"/>
              <a:t>megadhatóak</a:t>
            </a:r>
            <a:r>
              <a:rPr lang="en-US" dirty="0"/>
              <a:t> </a:t>
            </a:r>
            <a:r>
              <a:rPr lang="en-US" dirty="0" err="1"/>
              <a:t>textúraként</a:t>
            </a:r>
            <a:r>
              <a:rPr lang="en-US" dirty="0"/>
              <a:t> is… </a:t>
            </a:r>
            <a:r>
              <a:rPr lang="en-US" dirty="0" err="1"/>
              <a:t>Én</a:t>
            </a:r>
            <a:r>
              <a:rPr lang="en-US" dirty="0"/>
              <a:t> </a:t>
            </a:r>
            <a:r>
              <a:rPr lang="en-US" dirty="0" err="1"/>
              <a:t>mindenesetre</a:t>
            </a:r>
            <a:r>
              <a:rPr lang="en-US" dirty="0"/>
              <a:t> a </a:t>
            </a:r>
            <a:r>
              <a:rPr lang="en-US" dirty="0" err="1"/>
              <a:t>metalness</a:t>
            </a:r>
            <a:r>
              <a:rPr lang="en-US" dirty="0"/>
              <a:t> workflow-t </a:t>
            </a:r>
            <a:r>
              <a:rPr lang="en-US" dirty="0" err="1"/>
              <a:t>preferálom</a:t>
            </a:r>
            <a:r>
              <a:rPr lang="en-US" dirty="0"/>
              <a:t>, </a:t>
            </a:r>
            <a:r>
              <a:rPr lang="en-US" dirty="0" err="1"/>
              <a:t>ugyanis</a:t>
            </a:r>
            <a:r>
              <a:rPr lang="en-US" dirty="0"/>
              <a:t> </a:t>
            </a:r>
            <a:r>
              <a:rPr lang="en-US" dirty="0" err="1"/>
              <a:t>remekül</a:t>
            </a:r>
            <a:r>
              <a:rPr lang="en-US" dirty="0"/>
              <a:t> </a:t>
            </a:r>
            <a:r>
              <a:rPr lang="en-US" dirty="0" err="1"/>
              <a:t>szemlélteti</a:t>
            </a:r>
            <a:r>
              <a:rPr lang="en-US" dirty="0"/>
              <a:t> a </a:t>
            </a:r>
            <a:r>
              <a:rPr lang="en-US" dirty="0" err="1"/>
              <a:t>fémek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szigetelők</a:t>
            </a:r>
            <a:r>
              <a:rPr lang="en-US" dirty="0"/>
              <a:t> </a:t>
            </a:r>
            <a:r>
              <a:rPr lang="en-US" dirty="0" err="1"/>
              <a:t>közti</a:t>
            </a:r>
            <a:r>
              <a:rPr lang="en-US" dirty="0"/>
              <a:t> </a:t>
            </a:r>
            <a:r>
              <a:rPr lang="en-US" dirty="0" err="1"/>
              <a:t>alapvető</a:t>
            </a:r>
            <a:r>
              <a:rPr lang="en-US" dirty="0"/>
              <a:t> </a:t>
            </a:r>
            <a:r>
              <a:rPr lang="en-US" dirty="0" err="1"/>
              <a:t>különbséget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 err="1"/>
              <a:t>Pongyolán</a:t>
            </a:r>
            <a:r>
              <a:rPr lang="en-US" dirty="0"/>
              <a:t>: a </a:t>
            </a:r>
            <a:r>
              <a:rPr lang="en-US" dirty="0" err="1"/>
              <a:t>fémek</a:t>
            </a:r>
            <a:r>
              <a:rPr lang="en-US" dirty="0"/>
              <a:t> “</a:t>
            </a:r>
            <a:r>
              <a:rPr lang="en-US" dirty="0" err="1"/>
              <a:t>tökéletes</a:t>
            </a:r>
            <a:r>
              <a:rPr lang="en-US" dirty="0"/>
              <a:t> </a:t>
            </a:r>
            <a:r>
              <a:rPr lang="en-US" dirty="0" err="1"/>
              <a:t>tükrözők</a:t>
            </a:r>
            <a:r>
              <a:rPr lang="en-US" dirty="0"/>
              <a:t>”,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bocsátanak</a:t>
            </a:r>
            <a:r>
              <a:rPr lang="en-US" dirty="0"/>
              <a:t> </a:t>
            </a:r>
            <a:r>
              <a:rPr lang="en-US" dirty="0" err="1"/>
              <a:t>ki</a:t>
            </a:r>
            <a:r>
              <a:rPr lang="en-US" dirty="0"/>
              <a:t> </a:t>
            </a:r>
            <a:r>
              <a:rPr lang="en-US" dirty="0" err="1"/>
              <a:t>szórt</a:t>
            </a:r>
            <a:r>
              <a:rPr lang="en-US" dirty="0"/>
              <a:t> </a:t>
            </a:r>
            <a:r>
              <a:rPr lang="en-US" dirty="0" err="1"/>
              <a:t>fényt</a:t>
            </a:r>
            <a:r>
              <a:rPr lang="en-US" dirty="0"/>
              <a:t>.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C09B99-3F57-4C83-A41A-980FBCAF7828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599281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Pl. </a:t>
            </a:r>
            <a:r>
              <a:rPr lang="en-US" dirty="0" err="1"/>
              <a:t>gömb</a:t>
            </a:r>
            <a:r>
              <a:rPr lang="en-US" dirty="0"/>
              <a:t> </a:t>
            </a:r>
            <a:r>
              <a:rPr lang="en-US" dirty="0" err="1"/>
              <a:t>esetén</a:t>
            </a:r>
            <a:r>
              <a:rPr lang="en-US" dirty="0"/>
              <a:t> a Riemann </a:t>
            </a:r>
            <a:r>
              <a:rPr lang="en-US" dirty="0" err="1"/>
              <a:t>integrálokat</a:t>
            </a:r>
            <a:r>
              <a:rPr lang="en-US" dirty="0"/>
              <a:t> a [0, 2pi] </a:t>
            </a:r>
            <a:r>
              <a:rPr lang="en-US" dirty="0" err="1"/>
              <a:t>illetve</a:t>
            </a:r>
            <a:r>
              <a:rPr lang="en-US" dirty="0"/>
              <a:t> [0, pi] </a:t>
            </a:r>
            <a:r>
              <a:rPr lang="en-US" dirty="0" err="1"/>
              <a:t>intervallumokon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elvégezni</a:t>
            </a:r>
            <a:r>
              <a:rPr lang="en-US" dirty="0"/>
              <a:t>.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C09B99-3F57-4C83-A41A-980FBCAF7828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147911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* pl. ha füstön halad át, akkor nem igaz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C09B99-3F57-4C83-A41A-980FBCAF7828}" type="slidenum">
              <a:rPr lang="hu-HU" smtClean="0"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419757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C09B99-3F57-4C83-A41A-980FBCAF7828}" type="slidenum">
              <a:rPr lang="hu-HU" smtClean="0"/>
              <a:t>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00176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FBA0-FEE2-473A-A4B4-051DFD2DB1BD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B7DF-415E-4303-8F12-637E7346E88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6326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FBA0-FEE2-473A-A4B4-051DFD2DB1BD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B7DF-415E-4303-8F12-637E7346E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557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FBA0-FEE2-473A-A4B4-051DFD2DB1BD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B7DF-415E-4303-8F12-637E7346E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853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FBA0-FEE2-473A-A4B4-051DFD2DB1BD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B7DF-415E-4303-8F12-637E7346E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600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FBA0-FEE2-473A-A4B4-051DFD2DB1BD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B7DF-415E-4303-8F12-637E7346E88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5456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FBA0-FEE2-473A-A4B4-051DFD2DB1BD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B7DF-415E-4303-8F12-637E7346E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319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FBA0-FEE2-473A-A4B4-051DFD2DB1BD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B7DF-415E-4303-8F12-637E7346E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514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FBA0-FEE2-473A-A4B4-051DFD2DB1BD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B7DF-415E-4303-8F12-637E7346E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7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FBA0-FEE2-473A-A4B4-051DFD2DB1BD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B7DF-415E-4303-8F12-637E7346E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235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E90FBA0-FEE2-473A-A4B4-051DFD2DB1BD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CD7B7DF-415E-4303-8F12-637E7346E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041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FBA0-FEE2-473A-A4B4-051DFD2DB1BD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B7DF-415E-4303-8F12-637E7346E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601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E90FBA0-FEE2-473A-A4B4-051DFD2DB1BD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CD7B7DF-415E-4303-8F12-637E7346E88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6366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darthasylum.blog.hu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seblagarde.files.wordpress.com/2015/07/course_notes_moving_frostbite_to_pbr_v32.pdf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jcgt.org/published/0003/02/03/paper.pdf" TargetMode="External"/><Relationship Id="rId2" Type="http://schemas.openxmlformats.org/officeDocument/2006/relationships/hyperlink" Target="http://m.cdn.blog.hu/da/darthasylum/tutorials/C++/ch44_fresnel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://m.cdn.blog.hu/da/darthasylum/tutorials/C++/ch53_pbr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marmoset.co/posts/pbr-texture-conversion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rl.com/brdf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hyperlink" Target="https://www.disneyanimation.com/technology/brdf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56F78-6333-4423-981A-16BE67A5AF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Physically Based Rendering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3DEE1C-FBA2-40F9-AD74-703EE532E3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>
            <a:normAutofit fontScale="92500" lnSpcReduction="10000"/>
          </a:bodyPr>
          <a:lstStyle/>
          <a:p>
            <a:pPr>
              <a:spcAft>
                <a:spcPts val="600"/>
              </a:spcAft>
            </a:pPr>
            <a:r>
              <a:rPr lang="en-US" sz="2600" dirty="0"/>
              <a:t>Szennai </a:t>
            </a:r>
            <a:r>
              <a:rPr lang="en-US" sz="2600" dirty="0" err="1"/>
              <a:t>István</a:t>
            </a:r>
            <a:br>
              <a:rPr lang="en-US" dirty="0"/>
            </a:br>
            <a:r>
              <a:rPr lang="en-US" sz="1900" dirty="0" err="1"/>
              <a:t>Graphisoft</a:t>
            </a:r>
            <a:br>
              <a:rPr lang="en-US" dirty="0"/>
            </a:br>
            <a:br>
              <a:rPr lang="en-US" dirty="0"/>
            </a:br>
            <a:r>
              <a:rPr lang="en-US" sz="2200" dirty="0">
                <a:hlinkClick r:id="rId2"/>
              </a:rPr>
              <a:t>darthasylum.blog.hu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2145260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E739B-D2F6-4A13-AEFA-C8E73EDFB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Ismétlés: tükröződési egyenlet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231030-22AE-46B4-B53C-E4DABEA3D3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dirty="0"/>
                  <a:t>A felületet elhagyó iránybeli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hu-HU" dirty="0"/>
                  <a:t>) radiancia:</a:t>
                </a: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hu-HU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sub>
                        <m: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sSub>
                            <m:sSub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d>
                            <m:d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func>
                            <m:func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hu-HU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hu-HU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dirty="0"/>
                  <a:t>Alternatív felírás (pl. az </a:t>
                </a:r>
                <a:r>
                  <a:rPr lang="hu-HU" i="1" dirty="0"/>
                  <a:t>Epic</a:t>
                </a:r>
                <a:r>
                  <a:rPr lang="hu-HU" dirty="0"/>
                  <a:t> prezentációiban):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hu-HU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sub>
                        <m: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sSub>
                            <m:sSub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d>
                            <m:d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b="1" i="1" smtClean="0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hu-HU" b="1" i="1" smtClean="0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</m:d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b="1" i="1" smtClean="0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</m:d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hu-HU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hu-HU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</m:nary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hu-HU" b="1" i="1" smtClean="0">
                          <a:latin typeface="Cambria Math" panose="02040503050406030204" pitchFamily="18" charset="0"/>
                        </a:rPr>
                        <m:t>𝒍</m:t>
                      </m:r>
                    </m:oMath>
                  </m:oMathPara>
                </a14:m>
                <a:endParaRPr lang="hu-HU" b="1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dirty="0"/>
                  <a:t>Sokkal érthetőbb, csak ne felejtsd el 0-hoz m</a:t>
                </a:r>
                <a:r>
                  <a:rPr lang="en-US" dirty="0" err="1"/>
                  <a:t>ini</a:t>
                </a:r>
                <a:r>
                  <a:rPr lang="hu-HU" dirty="0"/>
                  <a:t>malizálni </a:t>
                </a:r>
                <a14:m>
                  <m:oMath xmlns:m="http://schemas.openxmlformats.org/officeDocument/2006/math">
                    <m:r>
                      <a:rPr lang="hu-HU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hu-HU" b="1" i="1" smtClean="0">
                        <a:latin typeface="Cambria Math" panose="02040503050406030204" pitchFamily="18" charset="0"/>
                      </a:rPr>
                      <m:t>𝒍</m:t>
                    </m:r>
                  </m:oMath>
                </a14:m>
                <a:r>
                  <a:rPr lang="hu-HU" dirty="0"/>
                  <a:t>-t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dirty="0"/>
                  <a:t>Ugyanis a BRDF csak a „felső” félgömbön dolgozik (a teljes gömbhöz már a BSDF kell)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dirty="0"/>
                  <a:t>Anizotróp felületekhez pedig a SVBRDF (</a:t>
                </a:r>
                <a:r>
                  <a:rPr lang="hu-HU" i="1" dirty="0"/>
                  <a:t>Spatially Varying</a:t>
                </a:r>
                <a:r>
                  <a:rPr lang="hu-HU" dirty="0"/>
                  <a:t> BRDF)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231030-22AE-46B4-B53C-E4DABEA3D3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66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50196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42FCD-2085-417D-A16B-B1F1858AF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BRDF modellek (diffúz)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0C6856-5F26-41F0-94E0-7C0032BCC8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dirty="0"/>
                  <a:t>A BRDF-et két komponens összegére szokás bontani: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𝑑𝑖𝑓𝑓𝑢𝑠𝑒</m:t>
                        </m:r>
                      </m:sub>
                    </m:sSub>
                  </m:oMath>
                </a14:m>
                <a:r>
                  <a:rPr lang="hu-HU" dirty="0"/>
                  <a:t> és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𝑠𝑝𝑒𝑐𝑢𝑙𝑎𝑟</m:t>
                        </m:r>
                      </m:sub>
                    </m:sSub>
                  </m:oMath>
                </a14:m>
                <a:endParaRPr lang="hu-HU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dirty="0"/>
                  <a:t>A legegyszerűbb diffúz BRDF a </a:t>
                </a:r>
                <a:r>
                  <a:rPr lang="hu-HU" i="1" dirty="0"/>
                  <a:t>Lambert</a:t>
                </a:r>
                <a:r>
                  <a:rPr lang="hu-HU" dirty="0"/>
                  <a:t> függvény, ez általában elég is szokott lenni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𝐿𝑎𝑚𝑏𝑒𝑟𝑡</m:t>
                          </m:r>
                        </m:sub>
                      </m:sSub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𝑏𝑎𝑠𝑒𝐶𝑜𝑙𝑜𝑟</m:t>
                          </m:r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</m:oMath>
                  </m:oMathPara>
                </a14:m>
                <a:endParaRPr lang="hu-HU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dirty="0"/>
                  <a:t>A matt felületeket jól modellezi, de nem veszi figyelembe a felület rücskösségét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dirty="0"/>
                  <a:t>Realisztikusabb diffúz modellek a </a:t>
                </a:r>
                <a:r>
                  <a:rPr lang="hu-HU" i="1" dirty="0"/>
                  <a:t>Disney</a:t>
                </a:r>
                <a:r>
                  <a:rPr lang="hu-HU" dirty="0"/>
                  <a:t>-féle (</a:t>
                </a:r>
                <a:r>
                  <a:rPr lang="hu-HU" i="1" dirty="0"/>
                  <a:t>Frostbite 2</a:t>
                </a:r>
                <a:r>
                  <a:rPr lang="hu-HU" dirty="0"/>
                  <a:t>) és az </a:t>
                </a:r>
                <a:r>
                  <a:rPr lang="hu-HU" i="1" dirty="0"/>
                  <a:t>Oren-Nayar</a:t>
                </a:r>
                <a:r>
                  <a:rPr lang="hu-HU" dirty="0"/>
                  <a:t> (</a:t>
                </a:r>
                <a:r>
                  <a:rPr lang="hu-HU" i="1" dirty="0"/>
                  <a:t>CryEngine 3</a:t>
                </a:r>
                <a:r>
                  <a:rPr lang="hu-HU" dirty="0"/>
                  <a:t>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b="1" dirty="0"/>
                  <a:t>Erősen ajánlott</a:t>
                </a:r>
                <a:r>
                  <a:rPr lang="hu-HU" dirty="0"/>
                  <a:t> elolvasni a </a:t>
                </a:r>
                <a:r>
                  <a:rPr lang="hu-HU" i="1" dirty="0"/>
                  <a:t>DICE/Frostbite</a:t>
                </a:r>
                <a:r>
                  <a:rPr lang="hu-HU" dirty="0"/>
                  <a:t> </a:t>
                </a:r>
                <a:r>
                  <a:rPr lang="hu-HU" dirty="0">
                    <a:hlinkClick r:id="rId2"/>
                  </a:rPr>
                  <a:t>dolgozatát</a:t>
                </a:r>
                <a:endParaRPr lang="hu-HU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0C6856-5F26-41F0-94E0-7C0032BCC8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1364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5573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2C4D5-4C57-4CDD-BFA6-B11CD71BD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tükr. egyenlet analitikus megoldása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3C10A5-9D9E-4A05-9E41-CB1AAA0821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dirty="0"/>
                  <a:t>Pont fényre (irányított fényre nem lehet)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dirty="0"/>
                  <a:t>A radiancia egyenes vonalakon való konstanssága miatt alkalmazható a térszögeknél megbeszélt (differenciális felületre vonatkozó) képlet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dirty="0"/>
                  <a:t>Az intenzitás szintén könnyen kiszámolható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dirty="0"/>
                  <a:t>Ezek után egy egyszerű észrevételt kell csak tenni és készen vagyunk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hu-HU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</m:d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hu-HU" b="0" i="0" smtClean="0">
                              <a:latin typeface="Cambria Math" panose="02040503050406030204" pitchFamily="18" charset="0"/>
                            </a:rPr>
                            <m:t>Φ</m:t>
                          </m:r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𝑑𝑖𝑠</m:t>
                          </m:r>
                          <m:sSup>
                            <m:sSup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hu-HU" b="1" i="1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hu-HU" b="1" i="1" smtClean="0">
                          <a:latin typeface="Cambria Math" panose="02040503050406030204" pitchFamily="18" charset="0"/>
                        </a:rPr>
                        <m:t>𝒍</m:t>
                      </m:r>
                    </m:oMath>
                  </m:oMathPara>
                </a14:m>
                <a:endParaRPr lang="hu-HU" b="1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dirty="0"/>
                  <a:t>Reflektorfényre (</a:t>
                </a:r>
                <a:r>
                  <a:rPr lang="hu-HU" i="1" dirty="0"/>
                  <a:t>spot light</a:t>
                </a:r>
                <a:r>
                  <a:rPr lang="hu-HU" dirty="0"/>
                  <a:t>) hasonlóan megoldható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b="1" dirty="0"/>
                  <a:t>Első feladat:</a:t>
                </a:r>
                <a:r>
                  <a:rPr lang="hu-HU" dirty="0"/>
                  <a:t> ezt a képletet megírni shaderben (a BRDF egyelőre lehet </a:t>
                </a:r>
                <a:r>
                  <a:rPr lang="hu-HU" i="1" dirty="0"/>
                  <a:t>Lambert</a:t>
                </a:r>
                <a:r>
                  <a:rPr lang="hu-HU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3C10A5-9D9E-4A05-9E41-CB1AAA0821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667" r="-1333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76644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4A5EF-0996-4BD3-A952-780B68CAD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BRDF modellek (spekuláris)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47A962-F3E6-4925-B439-E952D340522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dirty="0"/>
                  <a:t>A </a:t>
                </a:r>
                <a:r>
                  <a:rPr lang="hu-HU" i="1" dirty="0"/>
                  <a:t>(Blinn-)Phong</a:t>
                </a:r>
                <a:r>
                  <a:rPr lang="hu-HU" dirty="0"/>
                  <a:t> modell az egyszerűsége/hatékonysága miatt sokáig egyeduralkodó volt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dirty="0"/>
                  <a:t>A PBR óta viszont a hardver elég erős, az ún. </a:t>
                </a:r>
                <a:r>
                  <a:rPr lang="hu-HU" i="1" dirty="0"/>
                  <a:t>mikrofelület-elmélet</a:t>
                </a:r>
                <a:r>
                  <a:rPr lang="hu-HU" dirty="0"/>
                  <a:t> használatához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dirty="0"/>
                  <a:t> Egy rücskös felületre úgy gondolunk, mintha mindenféle irányba néző apró tükrökből állna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𝐶𝑜𝑜𝑘𝑇𝑜𝑟𝑟𝑎𝑛𝑐𝑒</m:t>
                          </m:r>
                        </m:sub>
                      </m:sSub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hu-HU" b="1" i="1" smtClean="0"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hu-HU" b="1" i="1" smtClean="0">
                          <a:latin typeface="Cambria Math" panose="02040503050406030204" pitchFamily="18" charset="0"/>
                        </a:rPr>
                        <m:t>𝒍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d>
                            <m:d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b="1" i="1" smtClean="0"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</m:d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b="1" i="1" smtClean="0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hu-HU" b="1" i="1" smtClean="0"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</m:d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hu-HU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hu-HU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hu-HU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4(</m:t>
                          </m:r>
                          <m:r>
                            <a:rPr lang="hu-HU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hu-HU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hu-HU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hu-HU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hu-HU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dirty="0"/>
                  <a:t>Ahol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r>
                      <a:rPr lang="hu-HU" b="1" i="1" smtClean="0">
                        <a:latin typeface="Cambria Math" panose="02040503050406030204" pitchFamily="18" charset="0"/>
                      </a:rPr>
                      <m:t>𝒉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𝑛𝑜𝑟𝑚𝑎𝑙𝑖𝑧𝑒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hu-HU" b="1" i="1" smtClean="0">
                        <a:latin typeface="Cambria Math" panose="02040503050406030204" pitchFamily="18" charset="0"/>
                      </a:rPr>
                      <m:t>𝒍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hu-HU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u-HU" dirty="0"/>
                  <a:t> a szokásos félvektor, </a:t>
                </a:r>
                <a14:m>
                  <m:oMath xmlns:m="http://schemas.openxmlformats.org/officeDocument/2006/math">
                    <m:r>
                      <a:rPr lang="hu-HU" b="1" i="1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hu-HU" dirty="0"/>
                  <a:t> a normálvektor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hu-HU" b="1" i="1" smtClean="0">
                        <a:latin typeface="Cambria Math" panose="02040503050406030204" pitchFamily="18" charset="0"/>
                      </a:rPr>
                      <m:t>𝒉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u-HU" dirty="0"/>
                  <a:t> a mikrofelületek normálvektorainak eloszlásfüggvénye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hu-HU" b="1" i="1" smtClean="0">
                        <a:latin typeface="Cambria Math" panose="02040503050406030204" pitchFamily="18" charset="0"/>
                      </a:rPr>
                      <m:t>𝒍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hu-HU" b="1" i="1" smtClean="0">
                        <a:latin typeface="Cambria Math" panose="02040503050406030204" pitchFamily="18" charset="0"/>
                      </a:rPr>
                      <m:t>𝒉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u-HU" dirty="0"/>
                  <a:t> a </a:t>
                </a:r>
                <a:r>
                  <a:rPr lang="hu-HU" i="1" dirty="0"/>
                  <a:t>Fresnel</a:t>
                </a:r>
                <a:r>
                  <a:rPr lang="hu-HU" dirty="0"/>
                  <a:t> függvény (ld. az erre vonatkozó </a:t>
                </a:r>
                <a:r>
                  <a:rPr lang="hu-HU" dirty="0">
                    <a:hlinkClick r:id="rId2"/>
                  </a:rPr>
                  <a:t>cikkemet</a:t>
                </a:r>
                <a:r>
                  <a:rPr lang="hu-HU" dirty="0"/>
                  <a:t>)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hu-HU" b="1" i="1" smtClean="0">
                        <a:latin typeface="Cambria Math" panose="02040503050406030204" pitchFamily="18" charset="0"/>
                      </a:rPr>
                      <m:t>𝒍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hu-HU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hu-HU" b="1" i="1" smtClean="0">
                        <a:latin typeface="Cambria Math" panose="02040503050406030204" pitchFamily="18" charset="0"/>
                      </a:rPr>
                      <m:t>𝒉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u-HU" dirty="0"/>
                  <a:t> az ún. </a:t>
                </a:r>
                <a:r>
                  <a:rPr lang="hu-HU" i="1" dirty="0">
                    <a:hlinkClick r:id="rId3"/>
                  </a:rPr>
                  <a:t>masking-shadowing function</a:t>
                </a:r>
                <a:endParaRPr lang="hu-HU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47A962-F3E6-4925-B439-E952D34052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455" t="-1667" b="-151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94277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9E02A-542B-49D0-8878-266FDC580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Cook-Torrance modell (folyt.)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55CC4C-7BE7-4D70-B7CA-9DBD8DD8A6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058400" cy="4148666"/>
              </a:xfrm>
            </p:spPr>
            <p:txBody>
              <a:bodyPr>
                <a:normAutofit lnSpcReduction="10000"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dirty="0"/>
                  <a:t>Magyarázatok nélkül; 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hu-HU" b="1" i="1" smtClean="0">
                        <a:latin typeface="Cambria Math" panose="02040503050406030204" pitchFamily="18" charset="0"/>
                      </a:rPr>
                      <m:t>𝒉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u-HU" dirty="0"/>
                  <a:t> a </a:t>
                </a:r>
                <a:r>
                  <a:rPr lang="hu-HU" i="1" dirty="0"/>
                  <a:t>Trowbridge-Reitz</a:t>
                </a:r>
                <a:r>
                  <a:rPr lang="hu-HU" dirty="0"/>
                  <a:t> (</a:t>
                </a:r>
                <a:r>
                  <a:rPr lang="hu-HU" i="1" dirty="0"/>
                  <a:t>GGX</a:t>
                </a:r>
                <a:r>
                  <a:rPr lang="hu-HU" dirty="0"/>
                  <a:t>) függvény (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𝑟𝑜𝑢𝑔h𝑛𝑒𝑠</m:t>
                    </m:r>
                    <m:sSup>
                      <m:sSup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hu-HU" dirty="0"/>
                  <a:t>):</a:t>
                </a: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𝐺𝐺𝑋</m:t>
                          </m:r>
                        </m:sub>
                      </m:sSub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sSup>
                            <m:sSup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hu-HU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hu-HU" b="1" i="1" smtClean="0">
                                              <a:latin typeface="Cambria Math" panose="02040503050406030204" pitchFamily="18" charset="0"/>
                                            </a:rPr>
                                            <m:t>𝒏</m:t>
                                          </m:r>
                                          <m:r>
                                            <a:rPr lang="hu-HU" b="0" i="1" smtClean="0">
                                              <a:latin typeface="Cambria Math" panose="02040503050406030204" pitchFamily="18" charset="0"/>
                                            </a:rPr>
                                            <m:t>⋅</m:t>
                                          </m:r>
                                          <m:r>
                                            <a:rPr lang="hu-HU" b="1" i="1" smtClean="0">
                                              <a:latin typeface="Cambria Math" panose="02040503050406030204" pitchFamily="18" charset="0"/>
                                            </a:rPr>
                                            <m:t>𝒉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hu-HU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hu-HU" b="0" i="1" smtClean="0"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p>
                                          <m:r>
                                            <a:rPr lang="hu-HU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e>
                            <m:sup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hu-HU" dirty="0"/>
              </a:p>
              <a:p>
                <a:pP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hu-HU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</m:d>
                  </m:oMath>
                </a14:m>
                <a:r>
                  <a:rPr lang="hu-HU" dirty="0"/>
                  <a:t> a </a:t>
                </a:r>
                <a:r>
                  <a:rPr lang="hu-HU" i="1" dirty="0"/>
                  <a:t>Fresnel</a:t>
                </a:r>
                <a:r>
                  <a:rPr lang="hu-HU" dirty="0"/>
                  <a:t> függvény szokásos </a:t>
                </a:r>
                <a:r>
                  <a:rPr lang="hu-HU" i="1" dirty="0"/>
                  <a:t>Schlick</a:t>
                </a:r>
                <a:r>
                  <a:rPr lang="hu-HU" dirty="0"/>
                  <a:t>-féle közelítése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hu-HU" dirty="0"/>
                  <a:t> a függvény értéke 0 foknál):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𝑆𝑐h𝑙𝑖𝑐𝑘</m:t>
                          </m:r>
                        </m:sub>
                      </m:sSub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hu-HU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hu-HU" b="1" i="1" smtClean="0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hu-HU" b="1" i="1" smtClean="0"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</m:d>
                        </m:e>
                        <m: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hu-HU" dirty="0"/>
              </a:p>
              <a:p>
                <a:pP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hu-HU" b="1" i="1" smtClean="0">
                        <a:latin typeface="Cambria Math" panose="02040503050406030204" pitchFamily="18" charset="0"/>
                      </a:rPr>
                      <m:t>𝒍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hu-HU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hu-HU" b="1" i="1" smtClean="0">
                        <a:latin typeface="Cambria Math" panose="02040503050406030204" pitchFamily="18" charset="0"/>
                      </a:rPr>
                      <m:t>𝒉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u-HU" dirty="0"/>
                  <a:t> pedig a </a:t>
                </a:r>
                <a:r>
                  <a:rPr lang="hu-HU" i="1" dirty="0"/>
                  <a:t>Smith-Schlick</a:t>
                </a:r>
                <a:r>
                  <a:rPr lang="hu-HU" dirty="0"/>
                  <a:t> függvény (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0.125⋅</m:t>
                        </m:r>
                        <m:d>
                          <m:dPr>
                            <m:ctrlPr>
                              <a:rPr lang="hu-HU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𝑟𝑜𝑢𝑔h𝑛𝑒𝑠𝑠</m:t>
                            </m:r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  <m:sup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hu-HU" dirty="0"/>
                  <a:t>):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𝑆𝑚𝑖𝑡h𝑆𝑐h𝑙𝑖𝑐𝑘</m:t>
                          </m:r>
                        </m:sub>
                      </m:sSub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hu-HU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hu-HU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hu-HU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num>
                        <m:den>
                          <m:d>
                            <m:d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hu-HU" b="1" i="1" smtClean="0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</m:d>
                          <m:d>
                            <m:d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hu-HU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num>
                        <m:den>
                          <m:d>
                            <m:d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hu-HU" b="1" i="1" smtClean="0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</m:d>
                          <m:d>
                            <m:d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  <a:endParaRPr lang="hu-HU" b="1" dirty="0"/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hu-HU" b="1" dirty="0"/>
                  <a:t>Fontos:</a:t>
                </a:r>
                <a:r>
                  <a:rPr lang="hu-HU" dirty="0"/>
                  <a:t> utóbbi kiejti a </a:t>
                </a:r>
                <a:r>
                  <a:rPr lang="hu-HU" i="1" dirty="0"/>
                  <a:t>Cook-Torrance</a:t>
                </a:r>
                <a:r>
                  <a:rPr lang="hu-HU" dirty="0"/>
                  <a:t> nevezőjét! Második feladat ezt is megcsinálni.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55CC4C-7BE7-4D70-B7CA-9DBD8DD8A6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058400" cy="4148666"/>
              </a:xfrm>
              <a:blipFill>
                <a:blip r:embed="rId2"/>
                <a:stretch>
                  <a:fillRect l="-1455" t="-2206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76912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C5663-D9A4-4579-AEE0-09B7AE88E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Kép alapú fények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9AD88-4590-42E7-BE7C-A04FA18BB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hu-HU" i="1" dirty="0"/>
              <a:t>Image Based Lighting</a:t>
            </a:r>
            <a:r>
              <a:rPr lang="hu-HU" dirty="0"/>
              <a:t> (IBL); a fényforrás tipikusan egy HDR </a:t>
            </a:r>
            <a:r>
              <a:rPr lang="hu-HU" i="1" dirty="0"/>
              <a:t>cubemap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u-HU" dirty="0"/>
              <a:t>A tükröződési egyenlet nem oldható meg analitikusan (a félgömb minden irányából jöhet fény)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u-HU" dirty="0"/>
              <a:t>Viszont egy kis csalással előre elvégezhető az integrálás (de szinte sosem lesz helyes)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u-HU" dirty="0"/>
              <a:t>Amiből lesz két ún. </a:t>
            </a:r>
            <a:r>
              <a:rPr lang="hu-HU" i="1" dirty="0"/>
              <a:t>irradiance cubemap</a:t>
            </a:r>
            <a:r>
              <a:rPr lang="hu-HU" dirty="0"/>
              <a:t> és egy BRDF </a:t>
            </a:r>
            <a:r>
              <a:rPr lang="hu-HU" i="1" dirty="0"/>
              <a:t>look-up</a:t>
            </a:r>
            <a:r>
              <a:rPr lang="hu-HU" dirty="0"/>
              <a:t> textúra</a:t>
            </a:r>
          </a:p>
          <a:p>
            <a:pPr>
              <a:buFont typeface="Wingdings" panose="05000000000000000000" pitchFamily="2" charset="2"/>
              <a:buChar char="§"/>
            </a:pPr>
            <a:endParaRPr lang="hu-HU" dirty="0"/>
          </a:p>
          <a:p>
            <a:pPr>
              <a:buFont typeface="Wingdings" panose="05000000000000000000" pitchFamily="2" charset="2"/>
              <a:buChar char="§"/>
            </a:pPr>
            <a:endParaRPr lang="hu-HU" dirty="0"/>
          </a:p>
          <a:p>
            <a:pPr>
              <a:buFont typeface="Wingdings" panose="05000000000000000000" pitchFamily="2" charset="2"/>
              <a:buChar char="§"/>
            </a:pPr>
            <a:endParaRPr lang="hu-HU" dirty="0"/>
          </a:p>
          <a:p>
            <a:pPr>
              <a:buFont typeface="Wingdings" panose="05000000000000000000" pitchFamily="2" charset="2"/>
              <a:buChar char="§"/>
            </a:pPr>
            <a:r>
              <a:rPr lang="hu-HU" dirty="0"/>
              <a:t>Ezeket </a:t>
            </a:r>
            <a:r>
              <a:rPr lang="hu-HU" i="1" dirty="0"/>
              <a:t>Monte Carlo</a:t>
            </a:r>
            <a:r>
              <a:rPr lang="hu-HU" dirty="0"/>
              <a:t> integrálással lehet kiszámolni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u-HU" dirty="0"/>
              <a:t>Megj.: nem tanultuk (?) még, de a </a:t>
            </a:r>
            <a:r>
              <a:rPr lang="hu-HU" dirty="0">
                <a:hlinkClick r:id="rId2"/>
              </a:rPr>
              <a:t>cikkemben</a:t>
            </a:r>
            <a:r>
              <a:rPr lang="hu-HU" dirty="0"/>
              <a:t> ismertetve van</a:t>
            </a:r>
          </a:p>
          <a:p>
            <a:pPr marL="0" indent="0">
              <a:buNone/>
            </a:pPr>
            <a:endParaRPr lang="hu-H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E3551F-B69B-4D0D-AD79-89B3A1FE95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939" y="3857414"/>
            <a:ext cx="7623081" cy="724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6447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8245E-E430-44E2-A2F9-7F7CF369D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Kép alapú fények (folyt.)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2F637F-ADB4-4F33-9951-BEF7E601EB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058400" cy="4023360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dirty="0"/>
                  <a:t>Csak nagyon röviden (ezt előre megcsináltam nektek, úgyhogy </a:t>
                </a:r>
                <a:r>
                  <a:rPr lang="hu-HU" i="1" dirty="0"/>
                  <a:t>keep calm</a:t>
                </a:r>
                <a:r>
                  <a:rPr lang="hu-HU" dirty="0"/>
                  <a:t>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dirty="0"/>
                  <a:t>Az </a:t>
                </a:r>
                <a:r>
                  <a:rPr lang="hu-HU" i="1" dirty="0"/>
                  <a:t>irradiance cubemap</a:t>
                </a:r>
                <a:r>
                  <a:rPr lang="hu-HU" dirty="0"/>
                  <a:t>-ek kiszámolása (</a:t>
                </a:r>
                <a:r>
                  <a:rPr lang="hu-HU" i="1" dirty="0"/>
                  <a:t>roughness</a:t>
                </a:r>
                <a:r>
                  <a:rPr lang="hu-HU" dirty="0"/>
                  <a:t> →</a:t>
                </a:r>
                <a:r>
                  <a:rPr lang="hu-HU" i="1" dirty="0"/>
                  <a:t>mip level</a:t>
                </a:r>
                <a:r>
                  <a:rPr lang="hu-HU" dirty="0"/>
                  <a:t>):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nary>
                            <m:naryPr>
                              <m:chr m:val="∑"/>
                              <m:ctrlPr>
                                <a:rPr lang="hu-HU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func>
                                <m:func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hu-HU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hu-HU" b="1" i="1" smtClean="0">
                                          <a:latin typeface="Cambria Math" panose="02040503050406030204" pitchFamily="18" charset="0"/>
                                        </a:rPr>
                                        <m:t>𝒍</m:t>
                                      </m:r>
                                    </m:e>
                                    <m:sub>
                                      <m: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</m:nary>
                        </m:den>
                      </m:f>
                      <m:nary>
                        <m:naryPr>
                          <m:chr m:val="∑"/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hu-HU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u-HU" b="1" i="1" smtClean="0">
                                      <a:latin typeface="Cambria Math" panose="02040503050406030204" pitchFamily="18" charset="0"/>
                                    </a:rPr>
                                    <m:t>𝒍</m:t>
                                  </m:r>
                                </m:e>
                                <m:sub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func>
                            <m:func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hu-HU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hu-HU" b="1" i="1" smtClean="0">
                                          <a:latin typeface="Cambria Math" panose="02040503050406030204" pitchFamily="18" charset="0"/>
                                        </a:rPr>
                                        <m:t>𝒍</m:t>
                                      </m:r>
                                    </m:e>
                                    <m:sub>
                                      <m: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func>
                        </m:e>
                      </m:nary>
                    </m:oMath>
                  </m:oMathPara>
                </a14:m>
                <a:endParaRPr lang="hu-HU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b="1" dirty="0"/>
                  <a:t>Fontos:</a:t>
                </a:r>
                <a:r>
                  <a:rPr lang="hu-HU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hu-HU" dirty="0"/>
                  <a:t>itt valószínűségi változó (azaz a lenti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hu-HU" dirty="0"/>
                  <a:t>-nek megfelelően kell megválasztani)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dirty="0"/>
                  <a:t>A BRDF textúra kiszámolása pedig nem fér ki </a:t>
                </a:r>
                <a:r>
                  <a:rPr lang="hu-HU" dirty="0">
                    <a:sym typeface="Wingdings" panose="05000000000000000000" pitchFamily="2" charset="2"/>
                  </a:rPr>
                  <a:t>, úgyhogy a rövid változatot írom: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hu-HU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>
                            <m:fPr>
                              <m:ctrlPr>
                                <a:rPr lang="hu-HU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1" smtClean="0"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hu-HU" b="1" i="1" smtClean="0">
                                          <a:latin typeface="Cambria Math" panose="02040503050406030204" pitchFamily="18" charset="0"/>
                                        </a:rPr>
                                        <m:t>𝒍</m:t>
                                      </m:r>
                                    </m:e>
                                    <m:sub>
                                      <m: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  <m:func>
                                <m:func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hu-HU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hu-HU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hu-HU" b="1" i="1" smtClean="0">
                                              <a:latin typeface="Cambria Math" panose="02040503050406030204" pitchFamily="18" charset="0"/>
                                            </a:rPr>
                                            <m:t>𝒍</m:t>
                                          </m:r>
                                        </m:e>
                                        <m:sub>
                                          <m:r>
                                            <a:rPr lang="hu-HU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func>
                            </m:num>
                            <m:den>
                              <m:sSub>
                                <m:sSub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hu-HU" b="1" i="1" smtClean="0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u-HU" b="1" i="1" smtClean="0">
                                      <a:latin typeface="Cambria Math" panose="02040503050406030204" pitchFamily="18" charset="0"/>
                                    </a:rPr>
                                    <m:t>𝒍</m:t>
                                  </m:r>
                                </m:e>
                                <m:sub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hu-HU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dirty="0"/>
                  <a:t>A kettő szorzata a közelítés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hu-HU" dirty="0"/>
                  <a:t> mintavételezése pedig koszinusz [diffúz] ill. GGX [spekuláris])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2F637F-ADB4-4F33-9951-BEF7E601EB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058400" cy="4023360"/>
              </a:xfrm>
              <a:blipFill>
                <a:blip r:embed="rId2"/>
                <a:stretch>
                  <a:fillRect l="-1455" t="-166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62974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85249-5A98-4A9F-B0AB-E1E71BB0B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Kép alapú fények (harmadik feladat)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C3AD7-EAD3-4D54-861A-D2EE1B0F4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hu-HU" dirty="0"/>
              <a:t>Tulajdonképpen csak ki kell olvasni a megfelelő értékeket a textúrákból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u-HU" dirty="0"/>
              <a:t>A diffúzt a normálvektorral (</a:t>
            </a:r>
            <a:r>
              <a:rPr lang="hu-HU" i="1" dirty="0"/>
              <a:t>Lambert</a:t>
            </a:r>
            <a:r>
              <a:rPr lang="hu-HU" dirty="0"/>
              <a:t>-et ne felejtsd el!)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u-HU" dirty="0"/>
              <a:t>A spekulárist a reflektált vektorral, illetve a </a:t>
            </a:r>
            <a:r>
              <a:rPr lang="hu-HU" i="1" dirty="0"/>
              <a:t>roughness</a:t>
            </a:r>
            <a:r>
              <a:rPr lang="hu-HU" dirty="0"/>
              <a:t>-ből kiszámolt mip szinttel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u-HU" dirty="0"/>
              <a:t>A BRDF </a:t>
            </a:r>
            <a:r>
              <a:rPr lang="hu-HU" i="1" dirty="0"/>
              <a:t>look-up</a:t>
            </a:r>
            <a:r>
              <a:rPr lang="hu-HU" dirty="0"/>
              <a:t> textúrából kiolvasott két érték pedig </a:t>
            </a:r>
            <a:r>
              <a:rPr lang="hu-HU" i="1" dirty="0"/>
              <a:t>Fresnel</a:t>
            </a:r>
            <a:r>
              <a:rPr lang="hu-HU" dirty="0"/>
              <a:t>...</a:t>
            </a:r>
          </a:p>
          <a:p>
            <a:pPr marL="0" indent="0" algn="ctr">
              <a:buNone/>
            </a:pPr>
            <a:endParaRPr lang="hu-HU" dirty="0"/>
          </a:p>
          <a:p>
            <a:pPr>
              <a:buFont typeface="Wingdings" panose="05000000000000000000" pitchFamily="2" charset="2"/>
              <a:buChar char="§"/>
            </a:pPr>
            <a:endParaRPr lang="hu-HU" dirty="0"/>
          </a:p>
          <a:p>
            <a:pPr>
              <a:buFont typeface="Wingdings" panose="05000000000000000000" pitchFamily="2" charset="2"/>
              <a:buChar char="§"/>
            </a:pPr>
            <a:endParaRPr lang="hu-HU" dirty="0"/>
          </a:p>
          <a:p>
            <a:pPr>
              <a:buFont typeface="Wingdings" panose="05000000000000000000" pitchFamily="2" charset="2"/>
              <a:buChar char="§"/>
            </a:pPr>
            <a:r>
              <a:rPr lang="hu-HU" dirty="0"/>
              <a:t>Nem is értem miért segítek ennyit...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u-HU" dirty="0"/>
              <a:t>A kódban vannak egyéb höfök is, gyakorlásnak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4061A3-93BA-4F7F-B1B5-7A03C2B1E439}"/>
              </a:ext>
            </a:extLst>
          </p:cNvPr>
          <p:cNvSpPr txBox="1"/>
          <p:nvPr/>
        </p:nvSpPr>
        <p:spPr>
          <a:xfrm>
            <a:off x="2345574" y="3857414"/>
            <a:ext cx="7561811" cy="9541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hu-HU" sz="1400" b="1" dirty="0">
                <a:latin typeface="Consolas" panose="020B0609020204030204" pitchFamily="49" charset="0"/>
              </a:rPr>
              <a:t>vec2 f0_scale_bias = texture(brdfLUT, vec2(ndotv, roughness)).rg;</a:t>
            </a:r>
          </a:p>
          <a:p>
            <a:r>
              <a:rPr lang="hu-HU" sz="1400" b="1" dirty="0">
                <a:latin typeface="Consolas" panose="020B0609020204030204" pitchFamily="49" charset="0"/>
              </a:rPr>
              <a:t>vec3 F = F0 * f0_scale_bias.x + vec3(f0_scale_bias.y);</a:t>
            </a:r>
          </a:p>
          <a:p>
            <a:endParaRPr lang="hu-HU" sz="1400" b="1" dirty="0">
              <a:latin typeface="Consolas" panose="020B0609020204030204" pitchFamily="49" charset="0"/>
            </a:endParaRPr>
          </a:p>
          <a:p>
            <a:r>
              <a:rPr lang="hu-HU" sz="1400" b="1" dirty="0">
                <a:latin typeface="Consolas" panose="020B0609020204030204" pitchFamily="49" charset="0"/>
              </a:rPr>
              <a:t>my_FragColor0.rgb = diffuse_rad + specular_rad * F;</a:t>
            </a:r>
          </a:p>
        </p:txBody>
      </p:sp>
    </p:spTree>
    <p:extLst>
      <p:ext uri="{BB962C8B-B14F-4D97-AF65-F5344CB8AC3E}">
        <p14:creationId xmlns:p14="http://schemas.microsoft.com/office/powerpoint/2010/main" val="21304255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5C8D2C1-DA83-420D-9635-D52CE066B5D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34F74C9-6A0B-409E-AD1C-45B58BE91BB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5486A9D-1265-4B57-91E6-68E666B978B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358A8899-8A58-488B-B143-467DCAFC10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76" b="15672"/>
          <a:stretch/>
        </p:blipFill>
        <p:spPr>
          <a:xfrm>
            <a:off x="-32" y="10"/>
            <a:ext cx="12192031" cy="4915066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76D919A-FC3E-4B4E-BAF0-ED6CFB8DC4A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F66ACBD-1C82-4782-AA7C-05504DD7DE7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F327D5-C4DE-4620-91EC-DC8789438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197" y="5120640"/>
            <a:ext cx="10058400" cy="8229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 err="1">
                <a:solidFill>
                  <a:srgbClr val="FFFFFF"/>
                </a:solidFill>
              </a:rPr>
              <a:t>Motiváció</a:t>
            </a:r>
            <a:r>
              <a:rPr lang="en-US" sz="3600" dirty="0">
                <a:solidFill>
                  <a:srgbClr val="FFFFFF"/>
                </a:solidFill>
              </a:rPr>
              <a:t>: </a:t>
            </a:r>
            <a:r>
              <a:rPr lang="en-US" sz="3600" dirty="0" err="1">
                <a:solidFill>
                  <a:srgbClr val="FFFFFF"/>
                </a:solidFill>
              </a:rPr>
              <a:t>ez</a:t>
            </a:r>
            <a:r>
              <a:rPr lang="en-US" sz="3600" dirty="0">
                <a:solidFill>
                  <a:srgbClr val="FFFFFF"/>
                </a:solidFill>
              </a:rPr>
              <a:t> </a:t>
            </a:r>
            <a:r>
              <a:rPr lang="en-US" sz="3600" dirty="0" err="1">
                <a:solidFill>
                  <a:srgbClr val="FFFFFF"/>
                </a:solidFill>
              </a:rPr>
              <a:t>kell</a:t>
            </a:r>
            <a:r>
              <a:rPr lang="en-US" sz="3600" dirty="0">
                <a:solidFill>
                  <a:srgbClr val="FFFFFF"/>
                </a:solidFill>
              </a:rPr>
              <a:t> </a:t>
            </a:r>
            <a:r>
              <a:rPr lang="en-US" sz="3600" dirty="0" err="1">
                <a:solidFill>
                  <a:srgbClr val="FFFFFF"/>
                </a:solidFill>
              </a:rPr>
              <a:t>legyen</a:t>
            </a:r>
            <a:r>
              <a:rPr lang="en-US" sz="3600" dirty="0">
                <a:solidFill>
                  <a:srgbClr val="FFFFFF"/>
                </a:solidFill>
              </a:rPr>
              <a:t> </a:t>
            </a:r>
            <a:r>
              <a:rPr lang="en-US" sz="3600" dirty="0" err="1">
                <a:solidFill>
                  <a:srgbClr val="FFFFFF"/>
                </a:solidFill>
              </a:rPr>
              <a:t>az</a:t>
            </a:r>
            <a:r>
              <a:rPr lang="en-US" sz="3600" dirty="0">
                <a:solidFill>
                  <a:srgbClr val="FFFFFF"/>
                </a:solidFill>
              </a:rPr>
              <a:t> </a:t>
            </a:r>
            <a:r>
              <a:rPr lang="en-US" sz="3600" dirty="0" err="1">
                <a:solidFill>
                  <a:srgbClr val="FFFFFF"/>
                </a:solidFill>
              </a:rPr>
              <a:t>eredmény</a:t>
            </a:r>
            <a:endParaRPr lang="en-US" sz="3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7452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7103B-C9E4-468D-910B-022F26ABF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 de </a:t>
            </a:r>
            <a:r>
              <a:rPr lang="en-US" dirty="0" err="1"/>
              <a:t>milyen</a:t>
            </a:r>
            <a:r>
              <a:rPr lang="en-US" dirty="0"/>
              <a:t> </a:t>
            </a:r>
            <a:r>
              <a:rPr lang="en-US" dirty="0" err="1"/>
              <a:t>fizika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8D809-19F5-478C-9058-7AEA947F2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 </a:t>
            </a:r>
            <a:r>
              <a:rPr lang="en-US" dirty="0" err="1"/>
              <a:t>korábbi</a:t>
            </a:r>
            <a:r>
              <a:rPr lang="en-US" dirty="0"/>
              <a:t> </a:t>
            </a:r>
            <a:r>
              <a:rPr lang="en-US" dirty="0" err="1"/>
              <a:t>módszerekkel</a:t>
            </a:r>
            <a:r>
              <a:rPr lang="en-US" dirty="0"/>
              <a:t> </a:t>
            </a:r>
            <a:r>
              <a:rPr lang="en-US" dirty="0" err="1"/>
              <a:t>ellentétben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objektív</a:t>
            </a:r>
            <a:r>
              <a:rPr lang="en-US" dirty="0"/>
              <a:t>(ebb) </a:t>
            </a:r>
            <a:r>
              <a:rPr lang="en-US" dirty="0" err="1"/>
              <a:t>megjelenítési</a:t>
            </a:r>
            <a:r>
              <a:rPr lang="en-US" dirty="0"/>
              <a:t> </a:t>
            </a:r>
            <a:r>
              <a:rPr lang="en-US" dirty="0" err="1"/>
              <a:t>technika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Konyhanyelven</a:t>
            </a:r>
            <a:r>
              <a:rPr lang="en-US" dirty="0"/>
              <a:t> </a:t>
            </a:r>
            <a:r>
              <a:rPr lang="en-US" dirty="0" err="1"/>
              <a:t>megfogalmazott</a:t>
            </a:r>
            <a:r>
              <a:rPr lang="en-US" dirty="0"/>
              <a:t> </a:t>
            </a:r>
            <a:r>
              <a:rPr lang="en-US" dirty="0" err="1"/>
              <a:t>feltételek</a:t>
            </a:r>
            <a:r>
              <a:rPr lang="en-US" dirty="0"/>
              <a:t>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A </a:t>
            </a:r>
            <a:r>
              <a:rPr lang="en-US" dirty="0" err="1"/>
              <a:t>fény</a:t>
            </a:r>
            <a:r>
              <a:rPr lang="en-US" dirty="0"/>
              <a:t> </a:t>
            </a:r>
            <a:r>
              <a:rPr lang="en-US" dirty="0" err="1"/>
              <a:t>valós</a:t>
            </a:r>
            <a:r>
              <a:rPr lang="en-US" dirty="0"/>
              <a:t> </a:t>
            </a:r>
            <a:r>
              <a:rPr lang="en-US" dirty="0" err="1"/>
              <a:t>fizikai</a:t>
            </a:r>
            <a:r>
              <a:rPr lang="en-US" dirty="0"/>
              <a:t> </a:t>
            </a:r>
            <a:r>
              <a:rPr lang="en-US" dirty="0" err="1"/>
              <a:t>modelljén</a:t>
            </a:r>
            <a:r>
              <a:rPr lang="en-US" dirty="0"/>
              <a:t> </a:t>
            </a:r>
            <a:r>
              <a:rPr lang="en-US" dirty="0" err="1"/>
              <a:t>alapul</a:t>
            </a:r>
            <a:r>
              <a:rPr lang="en-US" dirty="0"/>
              <a:t> (</a:t>
            </a:r>
            <a:r>
              <a:rPr lang="en-US" dirty="0" err="1"/>
              <a:t>radiometria</a:t>
            </a:r>
            <a:r>
              <a:rPr lang="en-US" dirty="0"/>
              <a:t>/</a:t>
            </a:r>
            <a:r>
              <a:rPr lang="en-US" dirty="0" err="1"/>
              <a:t>fotometria</a:t>
            </a:r>
            <a:r>
              <a:rPr lang="en-US" dirty="0"/>
              <a:t>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err="1"/>
              <a:t>Valós</a:t>
            </a:r>
            <a:r>
              <a:rPr lang="en-US" dirty="0"/>
              <a:t> </a:t>
            </a:r>
            <a:r>
              <a:rPr lang="en-US" dirty="0" err="1"/>
              <a:t>mennyiségekkel</a:t>
            </a:r>
            <a:r>
              <a:rPr lang="en-US" dirty="0"/>
              <a:t> </a:t>
            </a:r>
            <a:r>
              <a:rPr lang="en-US" dirty="0" err="1"/>
              <a:t>dolgozik</a:t>
            </a:r>
            <a:r>
              <a:rPr lang="en-US" dirty="0"/>
              <a:t> (</a:t>
            </a:r>
            <a:r>
              <a:rPr lang="en-US" i="1" dirty="0"/>
              <a:t>“</a:t>
            </a:r>
            <a:r>
              <a:rPr lang="en-US" i="1" dirty="0" err="1"/>
              <a:t>ez</a:t>
            </a:r>
            <a:r>
              <a:rPr lang="en-US" i="1" dirty="0"/>
              <a:t> a </a:t>
            </a:r>
            <a:r>
              <a:rPr lang="en-US" i="1" dirty="0" err="1"/>
              <a:t>villanykörte</a:t>
            </a:r>
            <a:r>
              <a:rPr lang="en-US" i="1" dirty="0"/>
              <a:t> 50 W-</a:t>
            </a:r>
            <a:r>
              <a:rPr lang="en-US" i="1" dirty="0" err="1"/>
              <a:t>os</a:t>
            </a:r>
            <a:r>
              <a:rPr lang="en-US" i="1" dirty="0"/>
              <a:t>”</a:t>
            </a:r>
            <a:r>
              <a:rPr lang="en-US" dirty="0"/>
              <a:t>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b="1" dirty="0" err="1"/>
              <a:t>Szigorúan</a:t>
            </a:r>
            <a:r>
              <a:rPr lang="en-US" dirty="0"/>
              <a:t> </a:t>
            </a:r>
            <a:r>
              <a:rPr lang="en-US" dirty="0" err="1"/>
              <a:t>betartja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energiamegmaradást</a:t>
            </a:r>
            <a:r>
              <a:rPr lang="en-US" dirty="0"/>
              <a:t> (</a:t>
            </a:r>
            <a:r>
              <a:rPr lang="en-US" dirty="0" err="1"/>
              <a:t>amikor</a:t>
            </a:r>
            <a:r>
              <a:rPr lang="en-US" dirty="0"/>
              <a:t> </a:t>
            </a:r>
            <a:r>
              <a:rPr lang="en-US" dirty="0" err="1"/>
              <a:t>tudja</a:t>
            </a:r>
            <a:r>
              <a:rPr lang="en-US" dirty="0"/>
              <a:t>…)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err="1"/>
              <a:t>Könnyíti</a:t>
            </a:r>
            <a:r>
              <a:rPr lang="en-US" dirty="0"/>
              <a:t> a </a:t>
            </a:r>
            <a:r>
              <a:rPr lang="en-US" dirty="0" err="1"/>
              <a:t>munkát</a:t>
            </a:r>
            <a:r>
              <a:rPr lang="en-US" dirty="0"/>
              <a:t> (</a:t>
            </a:r>
            <a:r>
              <a:rPr lang="en-US" i="1" dirty="0"/>
              <a:t>“ha </a:t>
            </a:r>
            <a:r>
              <a:rPr lang="en-US" i="1" dirty="0" err="1"/>
              <a:t>valami</a:t>
            </a:r>
            <a:r>
              <a:rPr lang="en-US" i="1" dirty="0"/>
              <a:t> </a:t>
            </a:r>
            <a:r>
              <a:rPr lang="en-US" i="1" dirty="0" err="1"/>
              <a:t>jól</a:t>
            </a:r>
            <a:r>
              <a:rPr lang="en-US" i="1" dirty="0"/>
              <a:t> </a:t>
            </a:r>
            <a:r>
              <a:rPr lang="en-US" i="1" dirty="0" err="1"/>
              <a:t>néz</a:t>
            </a:r>
            <a:r>
              <a:rPr lang="en-US" i="1" dirty="0"/>
              <a:t> </a:t>
            </a:r>
            <a:r>
              <a:rPr lang="en-US" i="1" dirty="0" err="1"/>
              <a:t>ki</a:t>
            </a:r>
            <a:r>
              <a:rPr lang="en-US" i="1" dirty="0"/>
              <a:t> a </a:t>
            </a:r>
            <a:r>
              <a:rPr lang="en-US" i="1" dirty="0" err="1"/>
              <a:t>nappaliban</a:t>
            </a:r>
            <a:r>
              <a:rPr lang="en-US" i="1" dirty="0"/>
              <a:t>, </a:t>
            </a:r>
            <a:r>
              <a:rPr lang="en-US" i="1" dirty="0" err="1"/>
              <a:t>akkor</a:t>
            </a:r>
            <a:r>
              <a:rPr lang="en-US" i="1" dirty="0"/>
              <a:t> </a:t>
            </a:r>
            <a:r>
              <a:rPr lang="en-US" i="1" dirty="0" err="1"/>
              <a:t>jól</a:t>
            </a:r>
            <a:r>
              <a:rPr lang="en-US" i="1" dirty="0"/>
              <a:t> </a:t>
            </a:r>
            <a:r>
              <a:rPr lang="en-US" i="1" dirty="0" err="1"/>
              <a:t>néz</a:t>
            </a:r>
            <a:r>
              <a:rPr lang="en-US" i="1" dirty="0"/>
              <a:t> </a:t>
            </a:r>
            <a:r>
              <a:rPr lang="en-US" i="1" dirty="0" err="1"/>
              <a:t>ki</a:t>
            </a:r>
            <a:r>
              <a:rPr lang="en-US" i="1" dirty="0"/>
              <a:t> a </a:t>
            </a:r>
            <a:r>
              <a:rPr lang="en-US" i="1" dirty="0" err="1"/>
              <a:t>kertben</a:t>
            </a:r>
            <a:r>
              <a:rPr lang="en-US" i="1" dirty="0"/>
              <a:t> is”</a:t>
            </a:r>
            <a:r>
              <a:rPr lang="en-US" dirty="0"/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 </a:t>
            </a:r>
            <a:r>
              <a:rPr lang="en-US" i="1" dirty="0"/>
              <a:t>DICE</a:t>
            </a:r>
            <a:r>
              <a:rPr lang="en-US" dirty="0"/>
              <a:t> (</a:t>
            </a:r>
            <a:r>
              <a:rPr lang="en-US" i="1" dirty="0"/>
              <a:t>Frostbite</a:t>
            </a:r>
            <a:r>
              <a:rPr lang="en-US" dirty="0"/>
              <a:t>) </a:t>
            </a:r>
            <a:r>
              <a:rPr lang="en-US" dirty="0" err="1"/>
              <a:t>szerint</a:t>
            </a:r>
            <a:r>
              <a:rPr lang="en-US" dirty="0"/>
              <a:t>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err="1"/>
              <a:t>Fizikailag</a:t>
            </a:r>
            <a:r>
              <a:rPr lang="en-US" dirty="0"/>
              <a:t> </a:t>
            </a:r>
            <a:r>
              <a:rPr lang="en-US" dirty="0" err="1"/>
              <a:t>korrekt</a:t>
            </a:r>
            <a:r>
              <a:rPr lang="en-US" dirty="0"/>
              <a:t> </a:t>
            </a:r>
            <a:r>
              <a:rPr lang="en-US" dirty="0" err="1"/>
              <a:t>anyagok</a:t>
            </a:r>
            <a:r>
              <a:rPr lang="en-US" dirty="0"/>
              <a:t> (BRDF)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err="1"/>
              <a:t>Fizikailag</a:t>
            </a:r>
            <a:r>
              <a:rPr lang="en-US" dirty="0"/>
              <a:t> </a:t>
            </a:r>
            <a:r>
              <a:rPr lang="en-US" dirty="0" err="1"/>
              <a:t>korrekt</a:t>
            </a:r>
            <a:r>
              <a:rPr lang="en-US" dirty="0"/>
              <a:t> </a:t>
            </a:r>
            <a:r>
              <a:rPr lang="en-US" dirty="0" err="1"/>
              <a:t>fények</a:t>
            </a:r>
            <a:r>
              <a:rPr lang="en-US" dirty="0"/>
              <a:t> (</a:t>
            </a:r>
            <a:r>
              <a:rPr lang="en-US" dirty="0" err="1"/>
              <a:t>radiometria</a:t>
            </a:r>
            <a:r>
              <a:rPr lang="en-US" dirty="0"/>
              <a:t>/</a:t>
            </a:r>
            <a:r>
              <a:rPr lang="en-US" dirty="0" err="1"/>
              <a:t>fotometria</a:t>
            </a:r>
            <a:r>
              <a:rPr lang="en-US" dirty="0"/>
              <a:t>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err="1"/>
              <a:t>Fizikailag</a:t>
            </a:r>
            <a:r>
              <a:rPr lang="en-US" dirty="0"/>
              <a:t> </a:t>
            </a:r>
            <a:r>
              <a:rPr lang="en-US" dirty="0" err="1"/>
              <a:t>korrekt</a:t>
            </a:r>
            <a:r>
              <a:rPr lang="en-US" dirty="0"/>
              <a:t> </a:t>
            </a:r>
            <a:r>
              <a:rPr lang="en-US" b="1" dirty="0" err="1"/>
              <a:t>kamera</a:t>
            </a:r>
            <a:r>
              <a:rPr lang="en-US" dirty="0"/>
              <a:t> (</a:t>
            </a:r>
            <a:r>
              <a:rPr lang="en-US" i="1" dirty="0"/>
              <a:t>tone mapping</a:t>
            </a:r>
            <a:r>
              <a:rPr lang="en-US" dirty="0"/>
              <a:t>, </a:t>
            </a:r>
            <a:r>
              <a:rPr lang="en-US" i="1" dirty="0"/>
              <a:t>light adaptation</a:t>
            </a:r>
            <a:r>
              <a:rPr lang="en-US" dirty="0"/>
              <a:t>, etc.)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Más </a:t>
            </a:r>
            <a:r>
              <a:rPr lang="en-US" i="1" dirty="0"/>
              <a:t>engine</a:t>
            </a:r>
            <a:r>
              <a:rPr lang="en-US" dirty="0"/>
              <a:t>-</a:t>
            </a:r>
            <a:r>
              <a:rPr lang="en-US" dirty="0" err="1"/>
              <a:t>ek</a:t>
            </a:r>
            <a:r>
              <a:rPr lang="en-US" dirty="0"/>
              <a:t> </a:t>
            </a:r>
            <a:r>
              <a:rPr lang="en-US" dirty="0" err="1"/>
              <a:t>kissé</a:t>
            </a:r>
            <a:r>
              <a:rPr lang="en-US" dirty="0"/>
              <a:t> </a:t>
            </a:r>
            <a:r>
              <a:rPr lang="en-US" dirty="0" err="1"/>
              <a:t>félvállról</a:t>
            </a:r>
            <a:r>
              <a:rPr lang="en-US" dirty="0"/>
              <a:t> </a:t>
            </a:r>
            <a:r>
              <a:rPr lang="en-US" dirty="0" err="1"/>
              <a:t>veszik</a:t>
            </a:r>
            <a:r>
              <a:rPr lang="en-US" dirty="0"/>
              <a:t>… (pl. </a:t>
            </a:r>
            <a:r>
              <a:rPr lang="en-US" i="1" dirty="0"/>
              <a:t>Unity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93846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EF08717-5EE4-49A1-AB36-957A532711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5486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A6D3F89-34AA-44D7-847B-A7F8C822BD33}"/>
              </a:ext>
            </a:extLst>
          </p:cNvPr>
          <p:cNvSpPr txBox="1"/>
          <p:nvPr/>
        </p:nvSpPr>
        <p:spPr>
          <a:xfrm>
            <a:off x="0" y="5681785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Ajánlott</a:t>
            </a:r>
            <a:r>
              <a:rPr lang="en-US" dirty="0"/>
              <a:t> </a:t>
            </a:r>
            <a:r>
              <a:rPr lang="en-US" dirty="0" err="1"/>
              <a:t>elolvasni</a:t>
            </a:r>
            <a:r>
              <a:rPr lang="en-US" dirty="0"/>
              <a:t>: </a:t>
            </a:r>
            <a:r>
              <a:rPr lang="en-US" dirty="0">
                <a:hlinkClick r:id="rId4"/>
              </a:rPr>
              <a:t>https://www.marmoset.co/posts/pbr-texture-conversion/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24802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61CB2-C4D5-4129-A502-469F36455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PBR </a:t>
            </a:r>
            <a:r>
              <a:rPr lang="en-US" dirty="0" err="1"/>
              <a:t>anyagok</a:t>
            </a:r>
            <a:r>
              <a:rPr lang="en-US" dirty="0"/>
              <a:t> </a:t>
            </a:r>
            <a:r>
              <a:rPr lang="en-US" dirty="0" err="1"/>
              <a:t>paraméterei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7BE707-2D79-4964-AB80-D86E4EDC19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058400" cy="4203374"/>
              </a:xfrm>
            </p:spPr>
            <p:txBody>
              <a:bodyPr/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/>
                  <a:t>Kétféle </a:t>
                </a:r>
                <a:r>
                  <a:rPr lang="en-US" dirty="0" err="1"/>
                  <a:t>anyagleírás</a:t>
                </a:r>
                <a:r>
                  <a:rPr lang="en-US" dirty="0"/>
                  <a:t> </a:t>
                </a:r>
                <a:r>
                  <a:rPr lang="en-US" dirty="0" err="1"/>
                  <a:t>terjedt</a:t>
                </a:r>
                <a:r>
                  <a:rPr lang="en-US" dirty="0"/>
                  <a:t> el (</a:t>
                </a:r>
                <a:r>
                  <a:rPr lang="en-US" dirty="0" err="1"/>
                  <a:t>csak</a:t>
                </a:r>
                <a:r>
                  <a:rPr lang="en-US" dirty="0"/>
                  <a:t> </a:t>
                </a:r>
                <a:r>
                  <a:rPr lang="en-US" dirty="0" err="1"/>
                  <a:t>az</a:t>
                </a:r>
                <a:r>
                  <a:rPr lang="en-US" dirty="0"/>
                  <a:t> </a:t>
                </a:r>
                <a:r>
                  <a:rPr lang="en-US" dirty="0" err="1"/>
                  <a:t>alapokat</a:t>
                </a:r>
                <a:r>
                  <a:rPr lang="en-US" dirty="0"/>
                  <a:t> </a:t>
                </a:r>
                <a:r>
                  <a:rPr lang="en-US" dirty="0" err="1"/>
                  <a:t>leírva</a:t>
                </a:r>
                <a:r>
                  <a:rPr lang="en-US" dirty="0"/>
                  <a:t>):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i="1" dirty="0" err="1"/>
                  <a:t>Metalness</a:t>
                </a:r>
                <a:r>
                  <a:rPr lang="en-US" i="1" dirty="0"/>
                  <a:t> workflow</a:t>
                </a:r>
                <a:r>
                  <a:rPr lang="en-US" dirty="0"/>
                  <a:t>: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US" dirty="0" err="1"/>
                  <a:t>BaseColor</a:t>
                </a:r>
                <a:r>
                  <a:rPr lang="en-US" dirty="0"/>
                  <a:t> (</a:t>
                </a:r>
                <a:r>
                  <a:rPr lang="en-US" i="1" dirty="0"/>
                  <a:t>albedo</a:t>
                </a:r>
                <a:r>
                  <a:rPr lang="en-US" dirty="0"/>
                  <a:t> </a:t>
                </a:r>
                <a:r>
                  <a:rPr lang="en-US" dirty="0" err="1"/>
                  <a:t>illetve</a:t>
                </a:r>
                <a:r>
                  <a:rPr lang="en-US" dirty="0"/>
                  <a:t> </a:t>
                </a:r>
                <a:r>
                  <a:rPr lang="en-US" dirty="0" err="1"/>
                  <a:t>fémek</a:t>
                </a:r>
                <a:r>
                  <a:rPr lang="en-US" dirty="0"/>
                  <a:t> </a:t>
                </a:r>
                <a:r>
                  <a:rPr lang="en-US" dirty="0" err="1"/>
                  <a:t>esetén</a:t>
                </a:r>
                <a:r>
                  <a:rPr lang="en-US" dirty="0"/>
                  <a:t> a </a:t>
                </a:r>
                <a:r>
                  <a:rPr lang="en-US" i="1" dirty="0"/>
                  <a:t>Fresnel</a:t>
                </a:r>
                <a:r>
                  <a:rPr lang="en-US" dirty="0"/>
                  <a:t>-</a:t>
                </a:r>
                <a:r>
                  <a:rPr lang="en-US" dirty="0" err="1"/>
                  <a:t>féle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US" dirty="0"/>
                  <a:t>Roughness (</a:t>
                </a:r>
                <a:r>
                  <a:rPr lang="en-US" dirty="0" err="1"/>
                  <a:t>mennyire</a:t>
                </a:r>
                <a:r>
                  <a:rPr lang="en-US" dirty="0"/>
                  <a:t> “</a:t>
                </a:r>
                <a:r>
                  <a:rPr lang="en-US" dirty="0" err="1"/>
                  <a:t>rücskös</a:t>
                </a:r>
                <a:r>
                  <a:rPr lang="en-US" dirty="0"/>
                  <a:t>”)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US" dirty="0" err="1"/>
                  <a:t>Metalness</a:t>
                </a:r>
                <a:r>
                  <a:rPr lang="en-US" dirty="0"/>
                  <a:t> (</a:t>
                </a:r>
                <a:r>
                  <a:rPr lang="en-US" dirty="0" err="1"/>
                  <a:t>fém</a:t>
                </a:r>
                <a:r>
                  <a:rPr lang="en-US" dirty="0"/>
                  <a:t>-e [</a:t>
                </a:r>
                <a:r>
                  <a:rPr lang="en-US" i="1" dirty="0"/>
                  <a:t>conductor]</a:t>
                </a:r>
                <a:r>
                  <a:rPr lang="en-US" dirty="0"/>
                  <a:t> </a:t>
                </a:r>
                <a:r>
                  <a:rPr lang="en-US" dirty="0" err="1"/>
                  <a:t>vagy</a:t>
                </a:r>
                <a:r>
                  <a:rPr lang="en-US" dirty="0"/>
                  <a:t> </a:t>
                </a:r>
                <a:r>
                  <a:rPr lang="en-US" dirty="0" err="1"/>
                  <a:t>szigetelő</a:t>
                </a:r>
                <a:r>
                  <a:rPr lang="en-US" dirty="0"/>
                  <a:t> [</a:t>
                </a:r>
                <a:r>
                  <a:rPr lang="en-US" i="1" dirty="0"/>
                  <a:t>insulator]</a:t>
                </a:r>
                <a:r>
                  <a:rPr lang="en-US" dirty="0"/>
                  <a:t>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i="1" dirty="0"/>
                  <a:t>Specular workflow</a:t>
                </a:r>
                <a:r>
                  <a:rPr lang="en-US" dirty="0"/>
                  <a:t>: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US" dirty="0"/>
                  <a:t>Diffuse (</a:t>
                </a:r>
                <a:r>
                  <a:rPr lang="en-US" i="1" dirty="0"/>
                  <a:t>albedo</a:t>
                </a:r>
                <a:r>
                  <a:rPr lang="en-US" dirty="0"/>
                  <a:t>)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US" dirty="0"/>
                  <a:t>Specular (</a:t>
                </a:r>
                <a:r>
                  <a:rPr lang="en-US" dirty="0" err="1"/>
                  <a:t>mennyire</a:t>
                </a:r>
                <a:r>
                  <a:rPr lang="en-US" dirty="0"/>
                  <a:t> </a:t>
                </a:r>
                <a:r>
                  <a:rPr lang="en-US" dirty="0" err="1"/>
                  <a:t>tükrözi</a:t>
                </a:r>
                <a:r>
                  <a:rPr lang="en-US" dirty="0"/>
                  <a:t> a </a:t>
                </a:r>
                <a:r>
                  <a:rPr lang="en-US" dirty="0" err="1"/>
                  <a:t>fényt</a:t>
                </a:r>
                <a:r>
                  <a:rPr lang="en-US" dirty="0"/>
                  <a:t>)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US" dirty="0"/>
                  <a:t>Roughness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 err="1"/>
                  <a:t>Előbbiben</a:t>
                </a:r>
                <a:r>
                  <a:rPr lang="en-US" dirty="0"/>
                  <a:t> </a:t>
                </a:r>
                <a:r>
                  <a:rPr lang="en-US" dirty="0" err="1"/>
                  <a:t>szigetelő</a:t>
                </a:r>
                <a:r>
                  <a:rPr lang="en-US" dirty="0"/>
                  <a:t> </a:t>
                </a:r>
                <a:r>
                  <a:rPr lang="en-US" dirty="0" err="1"/>
                  <a:t>anyagok</a:t>
                </a:r>
                <a:r>
                  <a:rPr lang="en-US" dirty="0"/>
                  <a:t> </a:t>
                </a:r>
                <a:r>
                  <a:rPr lang="en-US" dirty="0" err="1"/>
                  <a:t>esetén</a:t>
                </a:r>
                <a:r>
                  <a:rPr lang="en-US" dirty="0"/>
                  <a:t> (ha </a:t>
                </a:r>
                <a:r>
                  <a:rPr lang="en-US" dirty="0" err="1"/>
                  <a:t>mást</a:t>
                </a:r>
                <a:r>
                  <a:rPr lang="en-US" dirty="0"/>
                  <a:t> </a:t>
                </a:r>
                <a:r>
                  <a:rPr lang="en-US" dirty="0" err="1"/>
                  <a:t>nem</a:t>
                </a:r>
                <a:r>
                  <a:rPr lang="en-US" dirty="0"/>
                  <a:t> </a:t>
                </a:r>
                <a:r>
                  <a:rPr lang="en-US" dirty="0" err="1"/>
                  <a:t>mondunk</a:t>
                </a:r>
                <a:r>
                  <a:rPr lang="en-US" dirty="0"/>
                  <a:t>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alapból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0.04</m:t>
                    </m:r>
                  </m:oMath>
                </a14:m>
                <a:endParaRPr lang="en-US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/>
                  <a:t>A </a:t>
                </a:r>
                <a:r>
                  <a:rPr lang="en-US" dirty="0" err="1"/>
                  <a:t>végeredmény</a:t>
                </a:r>
                <a:r>
                  <a:rPr lang="en-US" dirty="0"/>
                  <a:t> </a:t>
                </a:r>
                <a:r>
                  <a:rPr lang="en-US" dirty="0" err="1"/>
                  <a:t>természetesen</a:t>
                </a:r>
                <a:r>
                  <a:rPr lang="en-US" dirty="0"/>
                  <a:t> </a:t>
                </a:r>
                <a:r>
                  <a:rPr lang="en-US" dirty="0" err="1"/>
                  <a:t>ugyanaz</a:t>
                </a:r>
                <a:r>
                  <a:rPr lang="en-US" dirty="0"/>
                  <a:t> (pl. a </a:t>
                </a:r>
                <a:r>
                  <a:rPr lang="en-US" i="1" dirty="0"/>
                  <a:t>Unity</a:t>
                </a:r>
                <a:r>
                  <a:rPr lang="en-US" dirty="0"/>
                  <a:t> </a:t>
                </a:r>
                <a:r>
                  <a:rPr lang="en-US" dirty="0" err="1"/>
                  <a:t>támogatja</a:t>
                </a:r>
                <a:r>
                  <a:rPr lang="en-US" dirty="0"/>
                  <a:t> </a:t>
                </a:r>
                <a:r>
                  <a:rPr lang="en-US" dirty="0" err="1"/>
                  <a:t>mindkettőt</a:t>
                </a:r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7BE707-2D79-4964-AB80-D86E4EDC19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058400" cy="4203374"/>
              </a:xfrm>
              <a:blipFill>
                <a:blip r:embed="rId3"/>
                <a:stretch>
                  <a:fillRect l="-1455" t="-1597" b="-581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255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8DBF2-3489-4B52-9927-5BD372291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Ismétlés</a:t>
            </a:r>
            <a:r>
              <a:rPr lang="en-US" dirty="0"/>
              <a:t>: </a:t>
            </a:r>
            <a:r>
              <a:rPr lang="en-US" dirty="0" err="1"/>
              <a:t>térszög</a:t>
            </a:r>
            <a:r>
              <a:rPr lang="en-US" dirty="0"/>
              <a:t> (</a:t>
            </a:r>
            <a:r>
              <a:rPr lang="en-US" i="1" dirty="0"/>
              <a:t>solid angle</a:t>
            </a:r>
            <a:r>
              <a:rPr lang="en-US" dirty="0"/>
              <a:t>)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082482-8336-4A83-AEF5-5ACB379BFF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058400" cy="4023360"/>
              </a:xfrm>
            </p:spPr>
            <p:txBody>
              <a:bodyPr tIns="0"/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/>
                  <a:t>A </a:t>
                </a:r>
                <a:r>
                  <a:rPr lang="en-US" dirty="0" err="1"/>
                  <a:t>térszög</a:t>
                </a:r>
                <a:r>
                  <a:rPr lang="en-US" dirty="0"/>
                  <a:t>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/>
                  <a:t>) </a:t>
                </a:r>
                <a:r>
                  <a:rPr lang="en-US" dirty="0" err="1"/>
                  <a:t>által</a:t>
                </a:r>
                <a:r>
                  <a:rPr lang="en-US" dirty="0"/>
                  <a:t> </a:t>
                </a:r>
                <a:r>
                  <a:rPr lang="en-US" dirty="0" err="1"/>
                  <a:t>az</a:t>
                </a:r>
                <a:r>
                  <a:rPr lang="en-US" dirty="0"/>
                  <a:t> </a:t>
                </a:r>
                <a:r>
                  <a:rPr lang="en-US" dirty="0" err="1"/>
                  <a:t>egységgömbből</a:t>
                </a:r>
                <a:r>
                  <a:rPr lang="en-US" dirty="0"/>
                  <a:t> </a:t>
                </a:r>
                <a:r>
                  <a:rPr lang="en-US" dirty="0" err="1"/>
                  <a:t>kimetszett</a:t>
                </a:r>
                <a:r>
                  <a:rPr lang="en-US" dirty="0"/>
                  <a:t> </a:t>
                </a:r>
                <a:r>
                  <a:rPr lang="en-US" dirty="0" err="1"/>
                  <a:t>felület</a:t>
                </a:r>
                <a:r>
                  <a:rPr lang="en-US" dirty="0"/>
                  <a:t> </a:t>
                </a:r>
                <a:r>
                  <a:rPr lang="en-US" dirty="0" err="1"/>
                  <a:t>területe</a:t>
                </a:r>
                <a:r>
                  <a:rPr lang="en-US" dirty="0"/>
                  <a:t> (me. </a:t>
                </a:r>
                <a:r>
                  <a:rPr lang="en-US" dirty="0" err="1"/>
                  <a:t>szteradián</a:t>
                </a:r>
                <a:r>
                  <a:rPr lang="en-US" dirty="0"/>
                  <a:t> [</a:t>
                </a:r>
                <a:r>
                  <a:rPr lang="en-US" dirty="0" err="1"/>
                  <a:t>sr</a:t>
                </a:r>
                <a:r>
                  <a:rPr lang="en-US" dirty="0"/>
                  <a:t>])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 err="1"/>
                  <a:t>Célszerűbb</a:t>
                </a:r>
                <a:r>
                  <a:rPr lang="en-US" dirty="0"/>
                  <a:t> </a:t>
                </a:r>
                <a:r>
                  <a:rPr lang="en-US" dirty="0" err="1"/>
                  <a:t>végtelenül</a:t>
                </a:r>
                <a:r>
                  <a:rPr lang="en-US" dirty="0"/>
                  <a:t> </a:t>
                </a:r>
                <a:r>
                  <a:rPr lang="en-US" dirty="0" err="1"/>
                  <a:t>kicsi</a:t>
                </a:r>
                <a:r>
                  <a:rPr lang="en-US" dirty="0"/>
                  <a:t>, </a:t>
                </a:r>
                <a:r>
                  <a:rPr lang="en-US" dirty="0" err="1"/>
                  <a:t>ún</a:t>
                </a:r>
                <a:r>
                  <a:rPr lang="en-US" dirty="0"/>
                  <a:t>. </a:t>
                </a:r>
                <a:r>
                  <a:rPr lang="en-US" i="1" dirty="0" err="1"/>
                  <a:t>differenciális</a:t>
                </a:r>
                <a:r>
                  <a:rPr lang="en-US" i="1" dirty="0"/>
                  <a:t> </a:t>
                </a:r>
                <a:r>
                  <a:rPr lang="en-US" i="1" dirty="0" err="1"/>
                  <a:t>térszöggel</a:t>
                </a:r>
                <a:r>
                  <a:rPr lang="en-US" dirty="0"/>
                  <a:t>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dirty="0"/>
                  <a:t>) </a:t>
                </a:r>
                <a:r>
                  <a:rPr lang="en-US" dirty="0" err="1"/>
                  <a:t>számolni</a:t>
                </a:r>
                <a:endParaRPr lang="en-US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/>
                  <a:t>A diff. </a:t>
                </a:r>
                <a:r>
                  <a:rPr lang="en-US" dirty="0" err="1"/>
                  <a:t>térszög</a:t>
                </a:r>
                <a:r>
                  <a:rPr lang="en-US" dirty="0"/>
                  <a:t> </a:t>
                </a:r>
                <a:r>
                  <a:rPr lang="en-US" dirty="0" err="1"/>
                  <a:t>meghatároz</a:t>
                </a:r>
                <a:r>
                  <a:rPr lang="en-US" dirty="0"/>
                  <a:t> </a:t>
                </a:r>
                <a:r>
                  <a:rPr lang="en-US" dirty="0" err="1"/>
                  <a:t>egy</a:t>
                </a:r>
                <a:r>
                  <a:rPr lang="en-US" dirty="0"/>
                  <a:t> </a:t>
                </a:r>
                <a:r>
                  <a:rPr lang="en-US" dirty="0" err="1"/>
                  <a:t>irányvektort</a:t>
                </a:r>
                <a:r>
                  <a:rPr lang="en-US" dirty="0"/>
                  <a:t> (</a:t>
                </a:r>
                <a:r>
                  <a:rPr lang="hu-HU" dirty="0"/>
                  <a:t>de </a:t>
                </a:r>
                <a:r>
                  <a:rPr lang="en-US" dirty="0" err="1"/>
                  <a:t>nem</a:t>
                </a:r>
                <a:r>
                  <a:rPr lang="en-US" dirty="0"/>
                  <a:t> </a:t>
                </a:r>
                <a:r>
                  <a:rPr lang="en-US" dirty="0" err="1"/>
                  <a:t>szokták</a:t>
                </a:r>
                <a:r>
                  <a:rPr lang="en-US" dirty="0"/>
                  <a:t> </a:t>
                </a:r>
                <a:r>
                  <a:rPr lang="hu-HU" dirty="0"/>
                  <a:t>aláhúzni</a:t>
                </a:r>
                <a:r>
                  <a:rPr lang="en-US" dirty="0"/>
                  <a:t>):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ba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func>
                                      <m:func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  <m:brk m:alnAt="7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s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in</m:t>
                                        </m:r>
                                      </m:fName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  <m:func>
                                          <m:func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b="0" i="0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cos</m:t>
                                            </m:r>
                                          </m:fName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𝜑</m:t>
                                            </m:r>
                                          </m:e>
                                        </m:func>
                                      </m:e>
                                    </m:func>
                                  </m:e>
                                  <m:e>
                                    <m:func>
                                      <m:func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  <m:func>
                                      <m:func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𝜑</m:t>
                                        </m:r>
                                      </m:e>
                                    </m:func>
                                  </m:e>
                                  <m:e>
                                    <m:func>
                                      <m:func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/>
                  <a:t>A diff. </a:t>
                </a:r>
                <a:r>
                  <a:rPr lang="en-US" dirty="0" err="1"/>
                  <a:t>térszögre</a:t>
                </a:r>
                <a:r>
                  <a:rPr lang="en-US" dirty="0"/>
                  <a:t> </a:t>
                </a:r>
                <a:r>
                  <a:rPr lang="en-US" dirty="0" err="1"/>
                  <a:t>teljesül</a:t>
                </a:r>
                <a:r>
                  <a:rPr lang="en-US" dirty="0"/>
                  <a:t> </a:t>
                </a:r>
                <a:r>
                  <a:rPr lang="en-US" dirty="0" err="1"/>
                  <a:t>az</a:t>
                </a:r>
                <a:r>
                  <a:rPr lang="en-US" dirty="0"/>
                  <a:t> </a:t>
                </a:r>
                <a:r>
                  <a:rPr lang="en-US" dirty="0" err="1"/>
                  <a:t>alábbi</a:t>
                </a:r>
                <a:r>
                  <a:rPr lang="en-US" dirty="0"/>
                  <a:t> </a:t>
                </a:r>
                <a:r>
                  <a:rPr lang="en-US" dirty="0" err="1"/>
                  <a:t>azonosság</a:t>
                </a:r>
                <a:r>
                  <a:rPr lang="en-US" dirty="0"/>
                  <a:t> (ld. </a:t>
                </a:r>
                <a:r>
                  <a:rPr lang="en-US" i="1" dirty="0"/>
                  <a:t>Jacobian matrix and determinant</a:t>
                </a:r>
                <a:r>
                  <a:rPr lang="en-US" dirty="0"/>
                  <a:t>):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/>
                  <a:t> Ha </a:t>
                </a:r>
                <a:r>
                  <a:rPr lang="en-US" dirty="0" err="1"/>
                  <a:t>ezt</a:t>
                </a:r>
                <a:r>
                  <a:rPr lang="en-US" dirty="0"/>
                  <a:t> </a:t>
                </a:r>
                <a:r>
                  <a:rPr lang="en-US" dirty="0" err="1"/>
                  <a:t>esetleg</a:t>
                </a:r>
                <a:r>
                  <a:rPr lang="en-US" dirty="0"/>
                  <a:t> </a:t>
                </a:r>
                <a:r>
                  <a:rPr lang="en-US" dirty="0" err="1"/>
                  <a:t>felületi</a:t>
                </a:r>
                <a:r>
                  <a:rPr lang="en-US" dirty="0"/>
                  <a:t> </a:t>
                </a:r>
                <a:r>
                  <a:rPr lang="en-US" dirty="0" err="1"/>
                  <a:t>integrálod</a:t>
                </a:r>
                <a:r>
                  <a:rPr lang="en-US" dirty="0"/>
                  <a:t> </a:t>
                </a:r>
                <a:r>
                  <a:rPr lang="en-US" dirty="0" err="1"/>
                  <a:t>egy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térszögön</a:t>
                </a:r>
                <a:r>
                  <a:rPr lang="en-US" dirty="0"/>
                  <a:t>, </a:t>
                </a:r>
                <a:r>
                  <a:rPr lang="en-US" dirty="0" err="1"/>
                  <a:t>akkor</a:t>
                </a:r>
                <a:r>
                  <a:rPr lang="en-US" dirty="0"/>
                  <a:t> </a:t>
                </a:r>
                <a:r>
                  <a:rPr lang="en-US" dirty="0" err="1"/>
                  <a:t>ezek</a:t>
                </a:r>
                <a:r>
                  <a:rPr lang="en-US" dirty="0"/>
                  <a:t> </a:t>
                </a:r>
                <a:r>
                  <a:rPr lang="en-US" dirty="0" err="1"/>
                  <a:t>szerint</a:t>
                </a:r>
                <a:r>
                  <a:rPr lang="en-US" dirty="0"/>
                  <a:t> </a:t>
                </a:r>
                <a:r>
                  <a:rPr lang="en-US" dirty="0" err="1"/>
                  <a:t>felírható</a:t>
                </a:r>
                <a:r>
                  <a:rPr lang="en-US" dirty="0"/>
                  <a:t> (</a:t>
                </a:r>
                <a:r>
                  <a:rPr lang="en-US" dirty="0" err="1"/>
                  <a:t>dupla</a:t>
                </a:r>
                <a:r>
                  <a:rPr lang="en-US" dirty="0"/>
                  <a:t>) </a:t>
                </a:r>
                <a:r>
                  <a:rPr lang="en-US" i="1" dirty="0"/>
                  <a:t>Riemann</a:t>
                </a:r>
                <a:r>
                  <a:rPr lang="en-US" dirty="0"/>
                  <a:t> </a:t>
                </a:r>
                <a:r>
                  <a:rPr lang="en-US" dirty="0" err="1"/>
                  <a:t>integrálként</a:t>
                </a:r>
                <a:r>
                  <a:rPr lang="en-US" dirty="0"/>
                  <a:t> is (</a:t>
                </a:r>
                <a:r>
                  <a:rPr lang="en-US" dirty="0" err="1"/>
                  <a:t>analitikus</a:t>
                </a:r>
                <a:r>
                  <a:rPr lang="en-US" dirty="0"/>
                  <a:t> </a:t>
                </a:r>
                <a:r>
                  <a:rPr lang="en-US" dirty="0" err="1"/>
                  <a:t>fényeknél</a:t>
                </a:r>
                <a:r>
                  <a:rPr lang="en-US" dirty="0"/>
                  <a:t> </a:t>
                </a:r>
                <a:r>
                  <a:rPr lang="en-US" dirty="0" err="1"/>
                  <a:t>ez</a:t>
                </a:r>
                <a:r>
                  <a:rPr lang="en-US" dirty="0"/>
                  <a:t> </a:t>
                </a:r>
                <a:r>
                  <a:rPr lang="en-US" dirty="0" err="1"/>
                  <a:t>kulcsfontosságú</a:t>
                </a:r>
                <a:r>
                  <a:rPr lang="en-US" dirty="0"/>
                  <a:t>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 err="1"/>
                  <a:t>Leggyakrabban</a:t>
                </a:r>
                <a:r>
                  <a:rPr lang="en-US" dirty="0"/>
                  <a:t> (</a:t>
                </a:r>
                <a:r>
                  <a:rPr lang="en-US" dirty="0" err="1"/>
                  <a:t>egys</a:t>
                </a:r>
                <a:r>
                  <a:rPr lang="hu-HU" dirty="0"/>
                  <a:t>égsugarú</a:t>
                </a:r>
                <a:r>
                  <a:rPr lang="en-US" dirty="0"/>
                  <a:t>) </a:t>
                </a:r>
                <a:r>
                  <a:rPr lang="en-US" dirty="0" err="1"/>
                  <a:t>félgömbön</a:t>
                </a:r>
                <a:r>
                  <a:rPr lang="en-US" dirty="0"/>
                  <a:t>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/>
                  <a:t>) </a:t>
                </a:r>
                <a:r>
                  <a:rPr lang="en-US" dirty="0" err="1"/>
                  <a:t>vagy</a:t>
                </a:r>
                <a:r>
                  <a:rPr lang="en-US" dirty="0"/>
                  <a:t> </a:t>
                </a:r>
                <a:r>
                  <a:rPr lang="en-US" dirty="0" err="1"/>
                  <a:t>gömbön</a:t>
                </a:r>
                <a:r>
                  <a:rPr lang="en-US" dirty="0"/>
                  <a:t>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) </a:t>
                </a:r>
                <a:r>
                  <a:rPr lang="en-US" dirty="0" err="1"/>
                  <a:t>fogunk</a:t>
                </a:r>
                <a:r>
                  <a:rPr lang="en-US" dirty="0"/>
                  <a:t> </a:t>
                </a:r>
                <a:r>
                  <a:rPr lang="en-US" dirty="0" err="1"/>
                  <a:t>integrálni</a:t>
                </a:r>
                <a:endParaRPr lang="hu-HU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082482-8336-4A83-AEF5-5ACB379BFF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058400" cy="4023360"/>
              </a:xfrm>
              <a:blipFill>
                <a:blip r:embed="rId3"/>
                <a:stretch>
                  <a:fillRect l="-1455" t="-272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1511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08E25-91BA-4D39-BFFF-0816058AC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Ismétlés: felületdarab és térszög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A7190A0C-C78B-4EFE-A48B-6387306C3A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dirty="0"/>
                  <a:t>Differenciális felületdarabka által kifeszített térszög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dirty="0"/>
                  <a:t>Nem keverendő a korábbi 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hu-HU" dirty="0"/>
                  <a:t>-val</a:t>
                </a:r>
                <a:br>
                  <a:rPr lang="hu-HU" dirty="0"/>
                </a:br>
                <a:br>
                  <a:rPr lang="hu-HU" dirty="0"/>
                </a:br>
                <a:endParaRPr lang="hu-HU" dirty="0"/>
              </a:p>
            </p:txBody>
          </p:sp>
        </mc:Choice>
        <mc:Fallback xmlns="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A7190A0C-C78B-4EFE-A48B-6387306C3A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66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D80C4532-ED7E-4624-996D-9A831246A6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9080" y="2958244"/>
            <a:ext cx="4114800" cy="23145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08635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7696E-2581-41A3-8903-C40A5DE7D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Ism</a:t>
            </a:r>
            <a:r>
              <a:rPr lang="hu-HU" dirty="0"/>
              <a:t>étlés: radiometria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4ADC28-AFEF-41A9-9AD9-EE4E6403AA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dirty="0"/>
                  <a:t>Mennyiségek: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hu-HU" dirty="0"/>
                  <a:t>Fluxus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</m:oMath>
                </a14:m>
                <a:r>
                  <a:rPr lang="hu-HU" dirty="0"/>
                  <a:t>): adott tartományban egységnyi idő alatt átáramló sugárzási energia (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hu-HU" dirty="0"/>
                  <a:t>)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hu-HU" dirty="0"/>
                  <a:t>Irradiancia (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hu-HU" dirty="0"/>
                  <a:t>): egységnyi területre beérkező fluxus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sSup>
                          <m:sSupPr>
                            <m:ctrlPr>
                              <a:rPr lang="hu-HU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hu-HU" dirty="0"/>
                  <a:t>)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hu-HU" dirty="0"/>
                  <a:t>Intenzitás (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hu-HU" dirty="0"/>
                  <a:t>): egységnyi térszögben terjedő fluxus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𝑠𝑟</m:t>
                        </m:r>
                      </m:den>
                    </m:f>
                  </m:oMath>
                </a14:m>
                <a:r>
                  <a:rPr lang="hu-HU" dirty="0"/>
                  <a:t>)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hu-HU" b="1" dirty="0"/>
                  <a:t>Radiancia</a:t>
                </a:r>
                <a:r>
                  <a:rPr lang="hu-HU" dirty="0"/>
                  <a:t> (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hu-HU" dirty="0"/>
                  <a:t>): egységnyi </a:t>
                </a:r>
                <a:r>
                  <a:rPr lang="hu-HU" u="sng" dirty="0"/>
                  <a:t>vetített</a:t>
                </a:r>
                <a:r>
                  <a:rPr lang="hu-HU" dirty="0"/>
                  <a:t> területre egységnyi térszögben beérkező fluxus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sSup>
                          <m:sSupPr>
                            <m:ctrlPr>
                              <a:rPr lang="hu-HU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𝑠𝑟</m:t>
                        </m:r>
                      </m:den>
                    </m:f>
                  </m:oMath>
                </a14:m>
                <a:r>
                  <a:rPr lang="hu-HU" dirty="0"/>
                  <a:t>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dirty="0"/>
                  <a:t>Amikor ránézel egy fényforrásra, akkor a „fényessége” alatt tulajdonképpen az intenzitását kell érteni; ez független attól, hogy milyen szögből illetve milyen távolról nézel rá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dirty="0"/>
                  <a:t>Ha viszont a fény egy felületről pattan vissza, akkor már számít mindkettő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dirty="0"/>
                  <a:t>A feladat a felületet elhagyó radiancia kiszámolása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b="1" dirty="0"/>
                  <a:t>Fontos:</a:t>
                </a:r>
                <a:r>
                  <a:rPr lang="hu-HU" dirty="0"/>
                  <a:t> a radiancia egyenes vonalak mentén konstans! (ún. </a:t>
                </a:r>
                <a:r>
                  <a:rPr lang="hu-HU" i="1" dirty="0"/>
                  <a:t>non-participating</a:t>
                </a:r>
                <a:r>
                  <a:rPr lang="hu-HU" dirty="0"/>
                  <a:t> közegekben)*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hu-HU" dirty="0"/>
              </a:p>
              <a:p>
                <a:pPr>
                  <a:buFont typeface="Wingdings" panose="05000000000000000000" pitchFamily="2" charset="2"/>
                  <a:buChar char="§"/>
                </a:pPr>
                <a:endParaRPr lang="hu-HU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4ADC28-AFEF-41A9-9AD9-EE4E6403AA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2273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0376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5FCE6-5190-4E2E-BCE2-B1791C333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Ismétlés: radiometriai fogalmak képletei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146FB5-96A2-4FB5-8328-5D33DF3847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dirty="0"/>
                  <a:t>A paramétereket a legtöbb irodalom el szokta hagyni (lustaságból)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den>
                      </m:f>
                    </m:oMath>
                  </m:oMathPara>
                </a14:m>
                <a:endParaRPr lang="hu-HU" dirty="0"/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𝑑𝐴</m:t>
                          </m:r>
                        </m:den>
                      </m:f>
                    </m:oMath>
                  </m:oMathPara>
                </a14:m>
                <a:endParaRPr lang="hu-HU" dirty="0"/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𝑑𝐴</m:t>
                          </m:r>
                          <m:func>
                            <m:func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hu-HU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US" dirty="0"/>
              </a:p>
              <a:p>
                <a:pPr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hu-HU" dirty="0"/>
                  <a:t>Vetített terület: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u-HU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𝑑𝐴</m:t>
                        </m:r>
                      </m:e>
                      <m:sup>
                        <m:r>
                          <a:rPr lang="hu-HU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⊥</m:t>
                        </m:r>
                      </m:sup>
                    </m:sSup>
                    <m:r>
                      <a:rPr lang="hu-HU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𝑑𝐴</m:t>
                    </m:r>
                    <m:func>
                      <m:func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hu-HU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r>
                  <a:rPr lang="hu-HU" dirty="0"/>
                  <a:t> (egyes irodalmak így jelölik)</a:t>
                </a:r>
              </a:p>
              <a:p>
                <a:pPr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hu-HU" dirty="0"/>
                  <a:t>Differenciális irradiancia: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i="1">
                            <a:latin typeface="Cambria Math" panose="02040503050406030204" pitchFamily="18" charset="0"/>
                          </a:rPr>
                          <m:t>𝑑𝐸</m:t>
                        </m:r>
                        <m:d>
                          <m:dPr>
                            <m:ctrlPr>
                              <a:rPr lang="hu-HU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hu-H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hu-HU" i="1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hu-HU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hu-HU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hu-HU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hu-HU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hu-H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hu-HU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func>
                      <m:func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hu-HU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hu-HU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hu-HU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hu-HU" i="1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hu-HU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func>
                  </m:oMath>
                </a14:m>
                <a:endParaRPr lang="hu-HU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146FB5-96A2-4FB5-8328-5D33DF3847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2273" b="-1364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534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094EE-3D6F-4F96-8AE8-4AD498D86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Ismétlés: BRDF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83E11F-9E0C-4556-8290-7B98EDF250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dirty="0"/>
                  <a:t>A felületet</a:t>
                </a:r>
                <a:r>
                  <a:rPr lang="en-US" dirty="0"/>
                  <a:t> </a:t>
                </a:r>
                <a:r>
                  <a:rPr lang="hu-HU" dirty="0"/>
                  <a:t>elhagyó radiancia és a felületre </a:t>
                </a:r>
                <a:r>
                  <a:rPr lang="en-US" b="1" dirty="0" err="1"/>
                  <a:t>minden</a:t>
                </a:r>
                <a:r>
                  <a:rPr lang="en-US" b="1" dirty="0"/>
                  <a:t> </a:t>
                </a:r>
                <a:r>
                  <a:rPr lang="en-US" b="1" dirty="0" err="1"/>
                  <a:t>irányból</a:t>
                </a:r>
                <a:r>
                  <a:rPr lang="en-US" dirty="0"/>
                  <a:t> </a:t>
                </a:r>
                <a:r>
                  <a:rPr lang="hu-HU" dirty="0"/>
                  <a:t>beérkező </a:t>
                </a:r>
                <a:r>
                  <a:rPr lang="hu-HU" b="1" dirty="0"/>
                  <a:t>differenciális irradiancia</a:t>
                </a:r>
                <a:r>
                  <a:rPr lang="hu-HU" dirty="0"/>
                  <a:t> aránya (</a:t>
                </a:r>
                <a:r>
                  <a:rPr lang="hu-HU" i="1" dirty="0"/>
                  <a:t>feladvány: miért kell a delta?</a:t>
                </a:r>
                <a:r>
                  <a:rPr lang="hu-HU" dirty="0"/>
                  <a:t>)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𝑑𝐸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func>
                            <m:func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hu-HU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func>
                        </m:den>
                      </m:f>
                    </m:oMath>
                  </m:oMathPara>
                </a14:m>
                <a:endParaRPr lang="hu-HU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dirty="0"/>
                  <a:t>Átrendezve és integrálva kapható meg a tükröződési egyenlet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dirty="0"/>
                  <a:t>Egy függvény akkor BRDF ha: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hu-HU" dirty="0"/>
                  <a:t>Pozitív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hu-HU" dirty="0"/>
                  <a:t>Szimmetrikus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d>
                      <m:d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hu-HU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hu-HU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hu-HU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hu-HU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hu-HU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hu-HU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u-HU" dirty="0"/>
                  <a:t>)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hu-HU" dirty="0"/>
                  <a:t>Nem sérti az energiamegmaradást (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hu-HU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hu-HU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  <m:sup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  <m:e>
                        <m:sSub>
                          <m:sSubPr>
                            <m:ctrlPr>
                              <a:rPr lang="hu-HU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d>
                          <m:dPr>
                            <m:ctrlPr>
                              <a:rPr lang="hu-HU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</m:sSub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func>
                          <m:funcPr>
                            <m:ctrlPr>
                              <a:rPr lang="hu-HU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hu-HU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b>
                              <m:sSubPr>
                                <m:ctrlP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≤1</m:t>
                            </m:r>
                          </m:e>
                        </m:func>
                      </m:e>
                    </m:nary>
                  </m:oMath>
                </a14:m>
                <a:r>
                  <a:rPr lang="hu-HU" dirty="0"/>
                  <a:t>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dirty="0"/>
                  <a:t>Mérhető: ld. </a:t>
                </a:r>
                <a:r>
                  <a:rPr lang="hu-HU" dirty="0">
                    <a:hlinkClick r:id="rId3"/>
                  </a:rPr>
                  <a:t>MERL adatbázis</a:t>
                </a:r>
                <a:r>
                  <a:rPr lang="hu-HU" dirty="0"/>
                  <a:t>; a </a:t>
                </a:r>
                <a:r>
                  <a:rPr lang="hu-HU" i="1" dirty="0"/>
                  <a:t>Disney</a:t>
                </a:r>
                <a:r>
                  <a:rPr lang="hu-HU" dirty="0"/>
                  <a:t> </a:t>
                </a:r>
                <a:r>
                  <a:rPr lang="hu-HU" dirty="0">
                    <a:hlinkClick r:id="rId4"/>
                  </a:rPr>
                  <a:t>programjával</a:t>
                </a:r>
                <a:r>
                  <a:rPr lang="hu-HU" dirty="0"/>
                  <a:t> megtekinthető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83E11F-9E0C-4556-8290-7B98EDF250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5"/>
                <a:stretch>
                  <a:fillRect l="-1455" t="-1667" b="-7273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641689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1404</TotalTime>
  <Words>1388</Words>
  <Application>Microsoft Office PowerPoint</Application>
  <PresentationFormat>Widescreen</PresentationFormat>
  <Paragraphs>150</Paragraphs>
  <Slides>18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Calibri</vt:lpstr>
      <vt:lpstr>Calibri Light</vt:lpstr>
      <vt:lpstr>Cambria Math</vt:lpstr>
      <vt:lpstr>Consolas</vt:lpstr>
      <vt:lpstr>Wingdings</vt:lpstr>
      <vt:lpstr>Retrospect</vt:lpstr>
      <vt:lpstr>Physically Based Rendering</vt:lpstr>
      <vt:lpstr>Na de milyen fizika?</vt:lpstr>
      <vt:lpstr>PowerPoint Presentation</vt:lpstr>
      <vt:lpstr>PBR anyagok paraméterei</vt:lpstr>
      <vt:lpstr>Ismétlés: térszög (solid angle)</vt:lpstr>
      <vt:lpstr>Ismétlés: felületdarab és térszög</vt:lpstr>
      <vt:lpstr>Ismétlés: radiometria</vt:lpstr>
      <vt:lpstr>Ismétlés: radiometriai fogalmak képletei</vt:lpstr>
      <vt:lpstr>Ismétlés: BRDF</vt:lpstr>
      <vt:lpstr>Ismétlés: tükröződési egyenlet</vt:lpstr>
      <vt:lpstr>BRDF modellek (diffúz)</vt:lpstr>
      <vt:lpstr>A tükr. egyenlet analitikus megoldása</vt:lpstr>
      <vt:lpstr>BRDF modellek (spekuláris)</vt:lpstr>
      <vt:lpstr>Cook-Torrance modell (folyt.)</vt:lpstr>
      <vt:lpstr>Kép alapú fények</vt:lpstr>
      <vt:lpstr>Kép alapú fények (folyt.)</vt:lpstr>
      <vt:lpstr>Kép alapú fények (harmadik feladat)</vt:lpstr>
      <vt:lpstr>Motiváció: ez kell legyen az eredmény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Physically Based Rendering</dc:title>
  <dc:creator>Szennai, Istvan</dc:creator>
  <cp:lastModifiedBy>Szennai, Istvan</cp:lastModifiedBy>
  <cp:revision>311</cp:revision>
  <dcterms:created xsi:type="dcterms:W3CDTF">2018-02-19T12:40:58Z</dcterms:created>
  <dcterms:modified xsi:type="dcterms:W3CDTF">2018-03-06T08:12:07Z</dcterms:modified>
</cp:coreProperties>
</file>