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5"/>
  </p:notesMasterIdLst>
  <p:sldIdLst>
    <p:sldId id="256" r:id="rId2"/>
    <p:sldId id="257" r:id="rId3"/>
    <p:sldId id="261" r:id="rId4"/>
    <p:sldId id="259" r:id="rId5"/>
    <p:sldId id="260" r:id="rId6"/>
    <p:sldId id="258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2018. 03. 16.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E\{f(x)\}_p=\int_D f(x)\ p(x)\ \mathrm{d}x</a:t>
            </a:r>
            <a:br>
              <a:rPr lang="en-US" dirty="0"/>
            </a:br>
            <a:r>
              <a:rPr lang="en-US" dirty="0"/>
              <a:t>18 </a:t>
            </a:r>
            <a:r>
              <a:rPr lang="en-US" dirty="0" err="1"/>
              <a:t>pt</a:t>
            </a:r>
            <a:r>
              <a:rPr lang="en-US" dirty="0"/>
              <a:t>, 120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Pr</a:t>
            </a:r>
            <a:r>
              <a:rPr lang="en-US" dirty="0"/>
              <a:t>{X &lt;= x} </a:t>
            </a:r>
            <a:r>
              <a:rPr lang="en-US" dirty="0" err="1"/>
              <a:t>ún</a:t>
            </a:r>
            <a:r>
              <a:rPr lang="en-US" dirty="0"/>
              <a:t>. cumulative distribution function</a:t>
            </a: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dP</a:t>
            </a:r>
            <a:r>
              <a:rPr lang="en-US" dirty="0"/>
              <a:t>(x) / dx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79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debyevan.com/webgl-path-tracing/" TargetMode="External"/><Relationship Id="rId2" Type="http://schemas.openxmlformats.org/officeDocument/2006/relationships/hyperlink" Target="http://graphics.stanford.edu/papers/veach_thesi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s.aalto.fi/~lehtinj7/#nav_resour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emmanuel/courses/cs563/S07/talks/emmanuel_agu_mc_wk10_p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eb.cs.wpi.edu/~emmanuel/courses/cs563/S07/talks/emmanuel_agu_mc_wk10_p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path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9AD0-6083-46CC-AD50-2A5ED04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Már </a:t>
                </a:r>
                <a:r>
                  <a:rPr lang="en-US" i="1" dirty="0"/>
                  <a:t>Lambert</a:t>
                </a:r>
                <a:r>
                  <a:rPr lang="en-US" dirty="0"/>
                  <a:t>-</a:t>
                </a:r>
                <a:r>
                  <a:rPr lang="en-US" dirty="0" err="1"/>
                  <a:t>nél</a:t>
                </a:r>
                <a:r>
                  <a:rPr lang="en-US" dirty="0"/>
                  <a:t> is </a:t>
                </a:r>
                <a:r>
                  <a:rPr lang="en-US" dirty="0" err="1"/>
                  <a:t>problémát</a:t>
                </a:r>
                <a:r>
                  <a:rPr lang="en-US" dirty="0"/>
                  <a:t> </a:t>
                </a:r>
                <a:r>
                  <a:rPr lang="en-US" dirty="0" err="1"/>
                  <a:t>okoz</a:t>
                </a:r>
                <a:r>
                  <a:rPr lang="en-US" dirty="0"/>
                  <a:t>, ha a 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túl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Cook-Torrance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</a:t>
                </a:r>
                <a:r>
                  <a:rPr lang="en-US" dirty="0" err="1"/>
                  <a:t>még</a:t>
                </a:r>
                <a:r>
                  <a:rPr lang="en-US" dirty="0"/>
                  <a:t> </a:t>
                </a:r>
                <a:r>
                  <a:rPr lang="en-US" dirty="0" err="1"/>
                  <a:t>szembet</a:t>
                </a:r>
                <a:r>
                  <a:rPr lang="hu-HU" dirty="0"/>
                  <a:t>ű</a:t>
                </a:r>
                <a:r>
                  <a:rPr lang="en-US" dirty="0" err="1"/>
                  <a:t>nőbb</a:t>
                </a:r>
                <a:r>
                  <a:rPr lang="en-US" dirty="0"/>
                  <a:t>: </a:t>
                </a:r>
                <a:r>
                  <a:rPr lang="en-US" dirty="0" err="1"/>
                  <a:t>nagyon</a:t>
                </a:r>
                <a:r>
                  <a:rPr lang="en-US" dirty="0"/>
                  <a:t> </a:t>
                </a:r>
                <a:r>
                  <a:rPr lang="en-US" dirty="0" err="1"/>
                  <a:t>ritkán</a:t>
                </a:r>
                <a:r>
                  <a:rPr lang="en-US" dirty="0"/>
                  <a:t> </a:t>
                </a:r>
                <a:r>
                  <a:rPr lang="en-US" dirty="0" err="1"/>
                  <a:t>találjuk</a:t>
                </a:r>
                <a:r>
                  <a:rPr lang="en-US" dirty="0"/>
                  <a:t> el a </a:t>
                </a:r>
                <a:r>
                  <a:rPr lang="en-US" dirty="0" err="1"/>
                  <a:t>fényforrást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felületdarabka-térszög</a:t>
                </a:r>
                <a:r>
                  <a:rPr lang="en-US" dirty="0"/>
                  <a:t> </a:t>
                </a:r>
                <a:r>
                  <a:rPr lang="en-US" dirty="0" err="1"/>
                  <a:t>kapcsolatára</a:t>
                </a:r>
                <a:r>
                  <a:rPr lang="en-US" dirty="0"/>
                  <a:t> </a:t>
                </a:r>
                <a:r>
                  <a:rPr lang="en-US" dirty="0" err="1"/>
                  <a:t>vonatkozó</a:t>
                </a:r>
                <a:r>
                  <a:rPr lang="en-US" dirty="0"/>
                  <a:t> </a:t>
                </a:r>
                <a:r>
                  <a:rPr lang="en-US" dirty="0" err="1"/>
                  <a:t>képlet</a:t>
                </a:r>
                <a:r>
                  <a:rPr lang="en-US" dirty="0"/>
                  <a:t> </a:t>
                </a:r>
                <a:r>
                  <a:rPr lang="en-US" dirty="0" err="1"/>
                  <a:t>miatt</a:t>
                </a:r>
                <a:r>
                  <a:rPr lang="en-US" dirty="0"/>
                  <a:t> </a:t>
                </a:r>
                <a:r>
                  <a:rPr lang="en-US" dirty="0" err="1"/>
                  <a:t>tudjuk</a:t>
                </a:r>
                <a:r>
                  <a:rPr lang="en-US" dirty="0"/>
                  <a:t> </a:t>
                </a:r>
                <a:r>
                  <a:rPr lang="en-US" dirty="0" err="1"/>
                  <a:t>azonban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light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</m:func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𝑑𝑖𝑠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Szóval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esetekben</a:t>
                </a:r>
                <a:r>
                  <a:rPr lang="en-US" dirty="0"/>
                  <a:t> a </a:t>
                </a:r>
                <a:r>
                  <a:rPr lang="en-US" dirty="0" err="1"/>
                  <a:t>fényforrásra</a:t>
                </a:r>
                <a:r>
                  <a:rPr lang="en-US" dirty="0"/>
                  <a:t> </a:t>
                </a:r>
                <a:r>
                  <a:rPr lang="en-US" dirty="0" err="1"/>
                  <a:t>célszer</a:t>
                </a:r>
                <a:r>
                  <a:rPr lang="hu-HU" dirty="0"/>
                  <a:t>ű</a:t>
                </a:r>
                <a:r>
                  <a:rPr lang="en-US" dirty="0"/>
                  <a:t>bb </a:t>
                </a:r>
                <a:r>
                  <a:rPr lang="en-US" dirty="0" err="1"/>
                  <a:t>alkalmazni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i="1" dirty="0"/>
                  <a:t>importance sampling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Na </a:t>
                </a:r>
                <a:r>
                  <a:rPr lang="en-US" dirty="0" err="1"/>
                  <a:t>jó</a:t>
                </a:r>
                <a:r>
                  <a:rPr lang="en-US" dirty="0"/>
                  <a:t>,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kombináljuk</a:t>
                </a:r>
                <a:r>
                  <a:rPr lang="en-US" dirty="0"/>
                  <a:t> </a:t>
                </a:r>
                <a:r>
                  <a:rPr lang="en-US" dirty="0" err="1"/>
                  <a:t>össze</a:t>
                </a:r>
                <a:r>
                  <a:rPr lang="en-US" dirty="0"/>
                  <a:t> </a:t>
                </a:r>
                <a:r>
                  <a:rPr lang="en-US" dirty="0" err="1"/>
                  <a:t>őket</a:t>
                </a:r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9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1925-E4D4-47B9-BA8F-6C0BC79D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Adott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eloszlás</a:t>
                </a:r>
                <a:r>
                  <a:rPr lang="en-US" dirty="0"/>
                  <a:t>,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közül</a:t>
                </a:r>
                <a:r>
                  <a:rPr lang="en-US" dirty="0"/>
                  <a:t> 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adik</a:t>
                </a:r>
                <a:r>
                  <a:rPr lang="en-US" dirty="0"/>
                  <a:t> </a:t>
                </a:r>
                <a:r>
                  <a:rPr lang="en-US" dirty="0" err="1"/>
                  <a:t>iterációban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Kiválasztasz</a:t>
                </a:r>
                <a:r>
                  <a:rPr lang="en-US" dirty="0"/>
                  <a:t> </a:t>
                </a:r>
                <a:r>
                  <a:rPr lang="en-US" dirty="0" err="1"/>
                  <a:t>egyet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sűrűségfüggvénnyel,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Ezzel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vel</a:t>
                </a:r>
                <a:r>
                  <a:rPr lang="en-US" dirty="0"/>
                  <a:t> </a:t>
                </a:r>
                <a:r>
                  <a:rPr lang="en-US" dirty="0" err="1"/>
                  <a:t>húzol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mintát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Kiszámolod</a:t>
                </a:r>
                <a:r>
                  <a:rPr lang="en-US" dirty="0"/>
                  <a:t> </a:t>
                </a:r>
                <a:r>
                  <a:rPr lang="en-US" dirty="0" err="1"/>
                  <a:t>ezt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meglepő</a:t>
                </a:r>
                <a:r>
                  <a:rPr lang="en-US" dirty="0"/>
                  <a:t> </a:t>
                </a:r>
                <a:r>
                  <a:rPr lang="en-US" dirty="0" err="1"/>
                  <a:t>módon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Höfö</a:t>
                </a:r>
                <a:r>
                  <a:rPr lang="en-US" dirty="0"/>
                  <a:t> </a:t>
                </a:r>
                <a:r>
                  <a:rPr lang="en-US" dirty="0" err="1"/>
                  <a:t>megcsinálni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 pl. </a:t>
                </a:r>
                <a:r>
                  <a:rPr lang="en-US" i="1" dirty="0">
                    <a:sym typeface="Wingdings" panose="05000000000000000000" pitchFamily="2" charset="2"/>
                  </a:rPr>
                  <a:t>Lambert</a:t>
                </a:r>
                <a:r>
                  <a:rPr lang="en-US" dirty="0">
                    <a:sym typeface="Wingdings" panose="05000000000000000000" pitchFamily="2" charset="2"/>
                  </a:rPr>
                  <a:t> + </a:t>
                </a:r>
                <a:r>
                  <a:rPr lang="en-US" i="1" dirty="0">
                    <a:sym typeface="Wingdings" panose="05000000000000000000" pitchFamily="2" charset="2"/>
                  </a:rPr>
                  <a:t>Cook-Torrance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Ha </a:t>
                </a:r>
                <a:r>
                  <a:rPr lang="en-US" dirty="0" err="1"/>
                  <a:t>valaki</a:t>
                </a:r>
                <a:r>
                  <a:rPr lang="en-US" dirty="0"/>
                  <a:t> </a:t>
                </a:r>
                <a:r>
                  <a:rPr lang="en-US" dirty="0" err="1"/>
                  <a:t>megcsinálja</a:t>
                </a:r>
                <a:r>
                  <a:rPr lang="en-US" dirty="0"/>
                  <a:t> a </a:t>
                </a:r>
                <a:r>
                  <a:rPr lang="en-US" dirty="0" err="1"/>
                  <a:t>beadandójában</a:t>
                </a:r>
                <a:r>
                  <a:rPr lang="en-US" dirty="0"/>
                  <a:t> (</a:t>
                </a:r>
                <a:r>
                  <a:rPr lang="en-US" dirty="0" err="1"/>
                  <a:t>úgy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pici</a:t>
                </a:r>
                <a:r>
                  <a:rPr lang="en-US" dirty="0"/>
                  <a:t> </a:t>
                </a:r>
                <a:r>
                  <a:rPr lang="en-US" dirty="0" err="1"/>
                  <a:t>fényekre</a:t>
                </a:r>
                <a:r>
                  <a:rPr lang="en-US" dirty="0"/>
                  <a:t> is m</a:t>
                </a:r>
                <a:r>
                  <a:rPr lang="hu-HU" dirty="0"/>
                  <a:t>ű</a:t>
                </a:r>
                <a:r>
                  <a:rPr lang="en-US" dirty="0" err="1"/>
                  <a:t>ködik</a:t>
                </a:r>
                <a:r>
                  <a:rPr lang="en-US" dirty="0"/>
                  <a:t>),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megszavazom</a:t>
                </a:r>
                <a:r>
                  <a:rPr lang="en-US" dirty="0"/>
                  <a:t> a </a:t>
                </a:r>
                <a:r>
                  <a:rPr lang="en-US" dirty="0" err="1"/>
                  <a:t>pluszpontot</a:t>
                </a:r>
                <a:br>
                  <a:rPr lang="en-US" dirty="0"/>
                </a:b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8E9B-DEE1-4BA3-9C73-2FAD23D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Bónusz</a:t>
            </a:r>
            <a:r>
              <a:rPr lang="en-US" dirty="0"/>
              <a:t>: explicit light sampling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78C4-ADD8-46DB-B0C0-9566BD1A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dirty="0" err="1"/>
              <a:t>néven</a:t>
            </a:r>
            <a:r>
              <a:rPr lang="en-US" dirty="0"/>
              <a:t> </a:t>
            </a:r>
            <a:r>
              <a:rPr lang="en-US" i="1" dirty="0"/>
              <a:t>next event estimation</a:t>
            </a:r>
            <a:r>
              <a:rPr lang="en-US" dirty="0"/>
              <a:t>; </a:t>
            </a:r>
            <a:r>
              <a:rPr lang="en-US" dirty="0" err="1"/>
              <a:t>ez</a:t>
            </a:r>
            <a:r>
              <a:rPr lang="en-US" dirty="0"/>
              <a:t> is </a:t>
            </a:r>
            <a:r>
              <a:rPr lang="en-US" dirty="0" err="1"/>
              <a:t>gyorsítási</a:t>
            </a:r>
            <a:r>
              <a:rPr lang="en-US" dirty="0"/>
              <a:t> </a:t>
            </a:r>
            <a:r>
              <a:rPr lang="en-US" dirty="0" err="1"/>
              <a:t>módszer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Minden </a:t>
            </a:r>
            <a:r>
              <a:rPr lang="en-US" dirty="0" err="1"/>
              <a:t>pattogásnál</a:t>
            </a:r>
            <a:r>
              <a:rPr lang="en-US" dirty="0"/>
              <a:t> </a:t>
            </a:r>
            <a:r>
              <a:rPr lang="en-US" dirty="0" err="1"/>
              <a:t>indítunk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 </a:t>
            </a:r>
            <a:r>
              <a:rPr lang="en-US" dirty="0" err="1"/>
              <a:t>valamelyik</a:t>
            </a:r>
            <a:r>
              <a:rPr lang="en-US" dirty="0"/>
              <a:t> </a:t>
            </a:r>
            <a:r>
              <a:rPr lang="en-US" dirty="0" err="1"/>
              <a:t>fényforrásba</a:t>
            </a:r>
            <a:r>
              <a:rPr lang="en-US" dirty="0"/>
              <a:t>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Bidirectional path tracing</a:t>
            </a:r>
            <a:r>
              <a:rPr lang="en-US" dirty="0"/>
              <a:t>-gel </a:t>
            </a:r>
            <a:r>
              <a:rPr lang="en-US" dirty="0" err="1"/>
              <a:t>kombinálva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nagyságrendbeli</a:t>
            </a:r>
            <a:r>
              <a:rPr lang="en-US" dirty="0"/>
              <a:t> </a:t>
            </a:r>
            <a:r>
              <a:rPr lang="en-US" dirty="0" err="1"/>
              <a:t>gyorsítás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Ld. </a:t>
            </a:r>
            <a:r>
              <a:rPr lang="en-US" i="1" dirty="0"/>
              <a:t>Eric </a:t>
            </a:r>
            <a:r>
              <a:rPr lang="en-US" i="1" dirty="0" err="1"/>
              <a:t>Veach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dolgozatát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i="1" dirty="0" err="1"/>
              <a:t>WebGL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kódot</a:t>
            </a:r>
            <a:r>
              <a:rPr lang="en-US" dirty="0"/>
              <a:t> (de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csal</a:t>
            </a:r>
            <a:r>
              <a:rPr lang="en-US" dirty="0"/>
              <a:t>…)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(</a:t>
            </a:r>
            <a:r>
              <a:rPr lang="en-US" i="1" dirty="0" err="1"/>
              <a:t>megj</a:t>
            </a:r>
            <a:r>
              <a:rPr lang="en-US" i="1" dirty="0"/>
              <a:t>.: </a:t>
            </a:r>
            <a:r>
              <a:rPr lang="en-US" i="1" dirty="0" err="1"/>
              <a:t>ez</a:t>
            </a:r>
            <a:r>
              <a:rPr lang="en-US" i="1" dirty="0"/>
              <a:t> </a:t>
            </a:r>
            <a:r>
              <a:rPr lang="en-US" i="1" dirty="0" err="1"/>
              <a:t>már</a:t>
            </a:r>
            <a:r>
              <a:rPr lang="en-US" i="1" dirty="0"/>
              <a:t> </a:t>
            </a:r>
            <a:r>
              <a:rPr lang="en-US" i="1" dirty="0" err="1"/>
              <a:t>nehéz</a:t>
            </a:r>
            <a:r>
              <a:rPr lang="en-US" i="1" dirty="0"/>
              <a:t> </a:t>
            </a:r>
            <a:r>
              <a:rPr lang="en-US" i="1" dirty="0" err="1"/>
              <a:t>téma</a:t>
            </a:r>
            <a:r>
              <a:rPr lang="en-US" i="1" dirty="0"/>
              <a:t>, </a:t>
            </a:r>
            <a:r>
              <a:rPr lang="en-US" i="1" dirty="0" err="1"/>
              <a:t>nekem</a:t>
            </a:r>
            <a:r>
              <a:rPr lang="en-US" i="1" dirty="0"/>
              <a:t> </a:t>
            </a:r>
            <a:r>
              <a:rPr lang="en-US" i="1" dirty="0" err="1"/>
              <a:t>sem</a:t>
            </a:r>
            <a:r>
              <a:rPr lang="en-US" i="1" dirty="0"/>
              <a:t> </a:t>
            </a:r>
            <a:r>
              <a:rPr lang="en-US" i="1" dirty="0" err="1"/>
              <a:t>sikerült</a:t>
            </a:r>
            <a:r>
              <a:rPr lang="en-US" i="1" dirty="0"/>
              <a:t> </a:t>
            </a:r>
            <a:r>
              <a:rPr lang="en-US" i="1" dirty="0" err="1"/>
              <a:t>rendesen</a:t>
            </a:r>
            <a:r>
              <a:rPr lang="en-US" i="1" dirty="0"/>
              <a:t> </a:t>
            </a:r>
            <a:r>
              <a:rPr lang="en-US" i="1" dirty="0" err="1"/>
              <a:t>megcsinálni</a:t>
            </a:r>
            <a:r>
              <a:rPr lang="en-US" i="1" dirty="0"/>
              <a:t>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4517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D6C4-AA38-4542-8EC5-601F0FAA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lesni</a:t>
            </a:r>
            <a:r>
              <a:rPr lang="en-US" dirty="0"/>
              <a:t> a DX10-es </a:t>
            </a:r>
            <a:r>
              <a:rPr lang="en-US" dirty="0" err="1"/>
              <a:t>példaprogimból</a:t>
            </a:r>
            <a:endParaRPr lang="hu-HU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2DC178-D83B-4CB9-9B92-35BC61D9D3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4" b="446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352A2-C8A8-4F9E-BDD6-7E04BEA9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(de </a:t>
            </a:r>
            <a:r>
              <a:rPr lang="en-US" dirty="0" err="1"/>
              <a:t>sokra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mentek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315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390-7A1B-4D44-BC8B-0361BA21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Emlékeztető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Tükröződési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reflectance/radiance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rendering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emittált</a:t>
                </a:r>
                <a:r>
                  <a:rPr lang="en-US" dirty="0"/>
                  <a:t> (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kisugárzott</a:t>
                </a:r>
                <a:r>
                  <a:rPr lang="en-US" dirty="0"/>
                  <a:t>) </a:t>
                </a:r>
                <a:r>
                  <a:rPr lang="en-US" dirty="0" err="1"/>
                  <a:t>radiancia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“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egyenlet</a:t>
                </a:r>
                <a:r>
                  <a:rPr lang="en-US" i="1" dirty="0"/>
                  <a:t> mind </a:t>
                </a:r>
                <a:r>
                  <a:rPr lang="en-US" i="1" dirty="0" err="1"/>
                  <a:t>fölött</a:t>
                </a:r>
                <a:r>
                  <a:rPr lang="en-US" i="1" dirty="0"/>
                  <a:t>”</a:t>
                </a:r>
                <a:r>
                  <a:rPr lang="en-US" dirty="0"/>
                  <a:t> - </a:t>
                </a:r>
                <a:r>
                  <a:rPr lang="en-US" dirty="0" err="1"/>
                  <a:t>kiegészítve</a:t>
                </a:r>
                <a:r>
                  <a:rPr lang="en-US" dirty="0"/>
                  <a:t> a BTDF-el a </a:t>
                </a:r>
                <a:r>
                  <a:rPr lang="en-US" dirty="0" err="1"/>
                  <a:t>teljes</a:t>
                </a:r>
                <a:r>
                  <a:rPr lang="en-US" dirty="0"/>
                  <a:t> </a:t>
                </a:r>
                <a:r>
                  <a:rPr lang="en-US" dirty="0" err="1"/>
                  <a:t>globális</a:t>
                </a:r>
                <a:r>
                  <a:rPr lang="en-US" dirty="0"/>
                  <a:t> </a:t>
                </a:r>
                <a:r>
                  <a:rPr lang="en-US" dirty="0" err="1"/>
                  <a:t>megvilágítást</a:t>
                </a:r>
                <a:r>
                  <a:rPr lang="en-US" dirty="0"/>
                  <a:t> </a:t>
                </a:r>
                <a:r>
                  <a:rPr lang="en-US" dirty="0" err="1"/>
                  <a:t>leírja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Nekünk</a:t>
                </a:r>
                <a:r>
                  <a:rPr lang="en-US" dirty="0"/>
                  <a:t> </a:t>
                </a:r>
                <a:r>
                  <a:rPr lang="en-US" dirty="0" err="1"/>
                  <a:t>egyelőre</a:t>
                </a:r>
                <a:r>
                  <a:rPr lang="en-US" dirty="0"/>
                  <a:t> </a:t>
                </a:r>
                <a:r>
                  <a:rPr lang="en-US" dirty="0" err="1"/>
                  <a:t>elég</a:t>
                </a:r>
                <a:r>
                  <a:rPr lang="en-US" dirty="0"/>
                  <a:t> a BRDF is; </a:t>
                </a:r>
                <a:r>
                  <a:rPr lang="en-US" dirty="0" err="1"/>
                  <a:t>na</a:t>
                </a:r>
                <a:r>
                  <a:rPr lang="en-US" dirty="0"/>
                  <a:t>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oldjuk</a:t>
                </a:r>
                <a:r>
                  <a:rPr lang="en-US" dirty="0"/>
                  <a:t> meg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egyenletet</a:t>
                </a:r>
                <a:r>
                  <a:rPr lang="en-US" dirty="0"/>
                  <a:t>…?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2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4AF-D686-441C-A2FE-C7834EF7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Ahogy</a:t>
            </a:r>
            <a:r>
              <a:rPr lang="en-US" dirty="0"/>
              <a:t> Boromir </a:t>
            </a:r>
            <a:r>
              <a:rPr lang="en-US" dirty="0" err="1"/>
              <a:t>mondta</a:t>
            </a:r>
            <a:r>
              <a:rPr lang="en-US" dirty="0"/>
              <a:t> a </a:t>
            </a:r>
            <a:r>
              <a:rPr lang="en-US" dirty="0" err="1"/>
              <a:t>LotR</a:t>
            </a:r>
            <a:r>
              <a:rPr lang="en-US" dirty="0"/>
              <a:t>-ben:</a:t>
            </a:r>
            <a:endParaRPr lang="hu-H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0BDE39-4699-41B9-9EE6-BDF535727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77440"/>
            <a:ext cx="5486400" cy="3235817"/>
          </a:xfrm>
        </p:spPr>
      </p:pic>
    </p:spTree>
    <p:extLst>
      <p:ext uri="{BB962C8B-B14F-4D97-AF65-F5344CB8AC3E}">
        <p14:creationId xmlns:p14="http://schemas.microsoft.com/office/powerpoint/2010/main" val="23422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0C7-20B4-45A5-9CD7-EA36369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Megoldási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Végeselem </a:t>
                </a:r>
                <a:r>
                  <a:rPr lang="en-US" b="1" dirty="0" err="1"/>
                  <a:t>módszerek</a:t>
                </a:r>
                <a:r>
                  <a:rPr lang="en-US" dirty="0"/>
                  <a:t> (</a:t>
                </a:r>
                <a:r>
                  <a:rPr lang="en-US" i="1" dirty="0"/>
                  <a:t>finite element methods</a:t>
                </a:r>
                <a:r>
                  <a:rPr lang="en-US" dirty="0"/>
                  <a:t>), pl. </a:t>
                </a:r>
                <a:r>
                  <a:rPr lang="en-US" i="1" dirty="0"/>
                  <a:t>radiosity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véges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-re van </a:t>
                </a:r>
                <a:r>
                  <a:rPr lang="en-US" dirty="0" err="1"/>
                  <a:t>osztva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 </a:t>
                </a:r>
                <a:r>
                  <a:rPr lang="en-US" dirty="0" err="1"/>
                  <a:t>radiozitása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/>
                  <a:t>form factor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Eszem</a:t>
                </a:r>
                <a:r>
                  <a:rPr lang="en-US" dirty="0"/>
                  <a:t> </a:t>
                </a:r>
                <a:r>
                  <a:rPr lang="en-US" dirty="0" err="1"/>
                  <a:t>ágában</a:t>
                </a:r>
                <a:r>
                  <a:rPr lang="en-US" dirty="0"/>
                  <a:t> </a:t>
                </a:r>
                <a:r>
                  <a:rPr lang="en-US" dirty="0" err="1"/>
                  <a:t>nincs</a:t>
                </a:r>
                <a:r>
                  <a:rPr lang="en-US" dirty="0"/>
                  <a:t> </a:t>
                </a:r>
                <a:r>
                  <a:rPr lang="en-US" dirty="0" err="1"/>
                  <a:t>levezetni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 </a:t>
                </a:r>
                <a:r>
                  <a:rPr lang="en-US" dirty="0" err="1">
                    <a:sym typeface="Wingdings" panose="05000000000000000000" pitchFamily="2" charset="2"/>
                  </a:rPr>
                  <a:t>Viszont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megoldható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raszterizációval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i="1" dirty="0">
                    <a:sym typeface="Wingdings" panose="05000000000000000000" pitchFamily="2" charset="2"/>
                  </a:rPr>
                  <a:t>-&gt; lightmap</a:t>
                </a:r>
                <a:r>
                  <a:rPr lang="en-US" dirty="0">
                    <a:sym typeface="Wingdings" panose="05000000000000000000" pitchFamily="2" charset="2"/>
                  </a:rPr>
                  <a:t>) 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Numerikus</a:t>
                </a:r>
                <a:r>
                  <a:rPr lang="en-US" b="1" dirty="0"/>
                  <a:t> </a:t>
                </a:r>
                <a:r>
                  <a:rPr lang="en-US" b="1" dirty="0" err="1"/>
                  <a:t>integrálás</a:t>
                </a:r>
                <a:r>
                  <a:rPr lang="en-US" dirty="0"/>
                  <a:t>, pl. </a:t>
                </a:r>
                <a:r>
                  <a:rPr lang="en-US" i="1" dirty="0"/>
                  <a:t>(Monte Carlo) path tracing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(</a:t>
                </a:r>
                <a:r>
                  <a:rPr lang="en-US" dirty="0" err="1"/>
                  <a:t>valószínűségi</a:t>
                </a:r>
                <a:r>
                  <a:rPr lang="en-US" dirty="0"/>
                  <a:t>) </a:t>
                </a:r>
                <a:r>
                  <a:rPr lang="en-US" dirty="0" err="1"/>
                  <a:t>sűrűségfüggvény</a:t>
                </a:r>
                <a:r>
                  <a:rPr lang="en-US" dirty="0"/>
                  <a:t> (</a:t>
                </a:r>
                <a:r>
                  <a:rPr lang="en-US" i="1" dirty="0"/>
                  <a:t>PDF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(</a:t>
                </a:r>
                <a:r>
                  <a:rPr lang="en-US" dirty="0" err="1"/>
                  <a:t>ehhez</a:t>
                </a:r>
                <a:r>
                  <a:rPr lang="en-US" dirty="0"/>
                  <a:t> </a:t>
                </a:r>
                <a:r>
                  <a:rPr lang="en-US" dirty="0" err="1"/>
                  <a:t>való</a:t>
                </a:r>
                <a:r>
                  <a:rPr lang="en-US" dirty="0"/>
                  <a:t>) </a:t>
                </a:r>
                <a:r>
                  <a:rPr lang="en-US" dirty="0" err="1"/>
                  <a:t>valószínűségi</a:t>
                </a:r>
                <a:r>
                  <a:rPr lang="en-US" dirty="0"/>
                  <a:t> </a:t>
                </a:r>
                <a:r>
                  <a:rPr lang="en-US" dirty="0" err="1"/>
                  <a:t>változó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Részletes</a:t>
                </a:r>
                <a:r>
                  <a:rPr lang="en-US" dirty="0"/>
                  <a:t> </a:t>
                </a:r>
                <a:r>
                  <a:rPr lang="en-US" dirty="0" err="1"/>
                  <a:t>leírásokhoz</a:t>
                </a:r>
                <a:r>
                  <a:rPr lang="en-US" dirty="0"/>
                  <a:t> ld. </a:t>
                </a:r>
                <a:r>
                  <a:rPr lang="en-US" dirty="0" err="1">
                    <a:hlinkClick r:id="rId2"/>
                  </a:rPr>
                  <a:t>ezt</a:t>
                </a:r>
                <a:r>
                  <a:rPr lang="en-US" dirty="0">
                    <a:hlinkClick r:id="rId2"/>
                  </a:rPr>
                  <a:t> a </a:t>
                </a:r>
                <a:r>
                  <a:rPr lang="en-US" dirty="0" err="1">
                    <a:hlinkClick r:id="rId2"/>
                  </a:rPr>
                  <a:t>linket</a:t>
                </a:r>
                <a:r>
                  <a:rPr lang="en-US" dirty="0"/>
                  <a:t> (</a:t>
                </a:r>
                <a:r>
                  <a:rPr lang="en-US" i="1" dirty="0"/>
                  <a:t>Teaching -&gt; Advanced Computer Graphics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970" b="-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218-D1FC-48F8-ADC6-9E05E8D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Mintavételezzük</a:t>
                </a:r>
                <a:r>
                  <a:rPr lang="en-US" dirty="0"/>
                  <a:t> a </a:t>
                </a:r>
                <a:r>
                  <a:rPr lang="en-US" dirty="0" err="1"/>
                  <a:t>függvényt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 err="1"/>
                  <a:t>en</a:t>
                </a:r>
                <a:r>
                  <a:rPr lang="en-US" dirty="0"/>
                  <a:t> (a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tartományon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konvergencia</a:t>
                </a:r>
                <a:r>
                  <a:rPr lang="en-US" dirty="0"/>
                  <a:t> </a:t>
                </a:r>
                <a:r>
                  <a:rPr lang="en-US" dirty="0" err="1"/>
                  <a:t>sebessége</a:t>
                </a:r>
                <a:r>
                  <a:rPr lang="en-US" dirty="0"/>
                  <a:t> </a:t>
                </a:r>
                <a:r>
                  <a:rPr lang="en-US" dirty="0" err="1"/>
                  <a:t>független</a:t>
                </a:r>
                <a:r>
                  <a:rPr lang="en-US" dirty="0"/>
                  <a:t> a </a:t>
                </a:r>
                <a:r>
                  <a:rPr lang="en-US" dirty="0" err="1"/>
                  <a:t>dimenziók</a:t>
                </a:r>
                <a:r>
                  <a:rPr lang="en-US" dirty="0"/>
                  <a:t> </a:t>
                </a:r>
                <a:r>
                  <a:rPr lang="en-US" dirty="0" err="1"/>
                  <a:t>számától</a:t>
                </a:r>
                <a:r>
                  <a:rPr lang="en-US" dirty="0"/>
                  <a:t> (</a:t>
                </a:r>
                <a:r>
                  <a:rPr lang="en-US" dirty="0" err="1"/>
                  <a:t>szemben</a:t>
                </a:r>
                <a:r>
                  <a:rPr lang="en-US" dirty="0"/>
                  <a:t> pl. a </a:t>
                </a:r>
                <a:r>
                  <a:rPr lang="en-US" dirty="0" err="1"/>
                  <a:t>trapéz</a:t>
                </a:r>
                <a:r>
                  <a:rPr lang="en-US" dirty="0"/>
                  <a:t> </a:t>
                </a:r>
                <a:r>
                  <a:rPr lang="en-US" dirty="0" err="1"/>
                  <a:t>szabállyal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várható</a:t>
                </a:r>
                <a:r>
                  <a:rPr lang="en-US" dirty="0"/>
                  <a:t> </a:t>
                </a:r>
                <a:r>
                  <a:rPr lang="en-US" dirty="0" err="1"/>
                  <a:t>érték</a:t>
                </a:r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néven</a:t>
                </a:r>
                <a:r>
                  <a:rPr lang="en-US" dirty="0"/>
                  <a:t> </a:t>
                </a:r>
                <a:r>
                  <a:rPr lang="en-US" dirty="0" err="1"/>
                  <a:t>átlag</a:t>
                </a:r>
                <a:r>
                  <a:rPr lang="en-US" dirty="0"/>
                  <a:t>…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A </a:t>
                </a:r>
                <a:r>
                  <a:rPr lang="en-US" i="1" dirty="0">
                    <a:sym typeface="Wingdings" panose="05000000000000000000" pitchFamily="2" charset="2"/>
                  </a:rPr>
                  <a:t>PDF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-hez integrál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tartományon</a:t>
                </a:r>
                <a:endParaRPr lang="en-US" dirty="0"/>
              </a:p>
              <a:p>
                <a:pPr marL="29260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fért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, </a:t>
                </a:r>
                <a:r>
                  <a:rPr lang="en-US" dirty="0" err="1"/>
                  <a:t>úgyhogy</a:t>
                </a:r>
                <a:r>
                  <a:rPr lang="en-US" dirty="0"/>
                  <a:t> a </a:t>
                </a:r>
                <a:r>
                  <a:rPr lang="en-US" dirty="0" err="1"/>
                  <a:t>lényeget</a:t>
                </a:r>
                <a:r>
                  <a:rPr lang="en-US" dirty="0"/>
                  <a:t> </a:t>
                </a:r>
                <a:r>
                  <a:rPr lang="en-US" dirty="0" err="1"/>
                  <a:t>írtam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>
                    <a:sym typeface="Wingdings" panose="05000000000000000000" pitchFamily="2" charset="2"/>
                  </a:rPr>
                  <a:t>Protip</a:t>
                </a:r>
                <a:r>
                  <a:rPr lang="en-US" b="1" dirty="0">
                    <a:sym typeface="Wingdings" panose="05000000000000000000" pitchFamily="2" charset="2"/>
                  </a:rPr>
                  <a:t>: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olvasd</a:t>
                </a:r>
                <a:r>
                  <a:rPr lang="en-US" dirty="0">
                    <a:sym typeface="Wingdings" panose="05000000000000000000" pitchFamily="2" charset="2"/>
                  </a:rPr>
                  <a:t> el </a:t>
                </a:r>
                <a:r>
                  <a:rPr lang="en-US" dirty="0" err="1">
                    <a:sym typeface="Wingdings" panose="05000000000000000000" pitchFamily="2" charset="2"/>
                    <a:hlinkClick r:id="rId3"/>
                  </a:rPr>
                  <a:t>ezt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  <a:blipFill>
                <a:blip r:embed="rId4"/>
                <a:stretch>
                  <a:fillRect l="-1455" t="-1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2F46E7-6C6E-4401-AED0-99BC0EB61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37" y="2822177"/>
            <a:ext cx="5741261" cy="324212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1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669-946F-487C-AD5D-7338741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tracing </a:t>
            </a:r>
            <a:r>
              <a:rPr lang="en-US" dirty="0" err="1"/>
              <a:t>alapok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rekurzív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“</a:t>
                </a:r>
                <a:r>
                  <a:rPr lang="en-US" dirty="0" err="1"/>
                  <a:t>pumpálható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radianciáról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megbeszéltük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</a:t>
                </a:r>
                <a:r>
                  <a:rPr lang="en-US" dirty="0"/>
                  <a:t> </a:t>
                </a:r>
                <a:r>
                  <a:rPr lang="en-US" dirty="0" err="1"/>
                  <a:t>mentén</a:t>
                </a:r>
                <a:r>
                  <a:rPr lang="en-US" dirty="0"/>
                  <a:t> </a:t>
                </a:r>
                <a:r>
                  <a:rPr lang="en-US" dirty="0" err="1"/>
                  <a:t>konstansnak</a:t>
                </a:r>
                <a:r>
                  <a:rPr lang="en-US" dirty="0"/>
                  <a:t> </a:t>
                </a:r>
                <a:r>
                  <a:rPr lang="en-US" dirty="0" err="1"/>
                  <a:t>tekintjük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Tehát</a:t>
                </a:r>
                <a:r>
                  <a:rPr lang="en-US" dirty="0"/>
                  <a:t> </a:t>
                </a:r>
                <a:r>
                  <a:rPr lang="en-US" dirty="0" err="1"/>
                  <a:t>ezeket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vonalakat</a:t>
                </a:r>
                <a:r>
                  <a:rPr lang="en-US" dirty="0"/>
                  <a:t> </a:t>
                </a:r>
                <a:r>
                  <a:rPr lang="en-US" dirty="0" err="1"/>
                  <a:t>indíthatjuk</a:t>
                </a:r>
                <a:r>
                  <a:rPr lang="en-US" dirty="0"/>
                  <a:t> a </a:t>
                </a:r>
                <a:r>
                  <a:rPr lang="en-US" dirty="0" err="1"/>
                  <a:t>kamerából</a:t>
                </a:r>
                <a:r>
                  <a:rPr lang="en-US" dirty="0"/>
                  <a:t> is,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reménykedünk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a </a:t>
                </a:r>
                <a:r>
                  <a:rPr lang="en-US" dirty="0" err="1"/>
                  <a:t>felületeken</a:t>
                </a:r>
                <a:r>
                  <a:rPr lang="en-US" dirty="0"/>
                  <a:t> </a:t>
                </a:r>
                <a:r>
                  <a:rPr lang="en-US" dirty="0" err="1"/>
                  <a:t>pattogva</a:t>
                </a:r>
                <a:r>
                  <a:rPr lang="en-US" dirty="0"/>
                  <a:t> </a:t>
                </a:r>
                <a:r>
                  <a:rPr lang="en-US" dirty="0" err="1"/>
                  <a:t>előbb-utóbb</a:t>
                </a:r>
                <a:r>
                  <a:rPr lang="en-US" dirty="0"/>
                  <a:t> </a:t>
                </a:r>
                <a:r>
                  <a:rPr lang="en-US" dirty="0" err="1"/>
                  <a:t>elérjük</a:t>
                </a:r>
                <a:r>
                  <a:rPr lang="en-US" dirty="0"/>
                  <a:t> a </a:t>
                </a:r>
                <a:r>
                  <a:rPr lang="en-US" dirty="0" err="1"/>
                  <a:t>fényforrást</a:t>
                </a:r>
                <a:r>
                  <a:rPr lang="en-US" dirty="0"/>
                  <a:t>.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utat</a:t>
                </a:r>
                <a:r>
                  <a:rPr lang="en-US" dirty="0"/>
                  <a:t> </a:t>
                </a:r>
                <a:r>
                  <a:rPr lang="en-US" dirty="0" err="1"/>
                  <a:t>nevezünk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nak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pixel </a:t>
                </a:r>
                <a:r>
                  <a:rPr lang="en-US" dirty="0" err="1"/>
                  <a:t>fénysűrűsége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b="1" dirty="0" err="1"/>
                  <a:t>összes</a:t>
                </a:r>
                <a:r>
                  <a:rPr lang="en-US" b="1" dirty="0"/>
                  <a:t> </a:t>
                </a:r>
                <a:r>
                  <a:rPr lang="en-US" b="1" dirty="0" err="1"/>
                  <a:t>lehetséges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ból</a:t>
                </a:r>
                <a:r>
                  <a:rPr lang="en-US" dirty="0"/>
                  <a:t> </a:t>
                </a:r>
                <a:r>
                  <a:rPr lang="en-US" dirty="0" err="1"/>
                  <a:t>érkező</a:t>
                </a:r>
                <a:r>
                  <a:rPr lang="en-US" dirty="0"/>
                  <a:t> </a:t>
                </a:r>
                <a:r>
                  <a:rPr lang="en-US" dirty="0" err="1"/>
                  <a:t>fénys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ségek</a:t>
                </a:r>
                <a:r>
                  <a:rPr lang="en-US" dirty="0"/>
                  <a:t> </a:t>
                </a:r>
                <a:r>
                  <a:rPr lang="en-US" dirty="0" err="1"/>
                  <a:t>átlaga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Kombinatorikai</a:t>
                </a:r>
                <a:r>
                  <a:rPr lang="en-US" dirty="0"/>
                  <a:t> </a:t>
                </a:r>
                <a:r>
                  <a:rPr lang="en-US" dirty="0" err="1"/>
                  <a:t>robbanás</a:t>
                </a:r>
                <a:r>
                  <a:rPr lang="en-US" dirty="0"/>
                  <a:t>…a </a:t>
                </a:r>
                <a:r>
                  <a:rPr lang="en-US" i="1" dirty="0"/>
                  <a:t>path</a:t>
                </a:r>
                <a:r>
                  <a:rPr lang="en-US" dirty="0"/>
                  <a:t> </a:t>
                </a:r>
                <a:r>
                  <a:rPr lang="en-US" dirty="0" err="1"/>
                  <a:t>hosszát</a:t>
                </a:r>
                <a:r>
                  <a:rPr lang="en-US" dirty="0"/>
                  <a:t> le </a:t>
                </a:r>
                <a:r>
                  <a:rPr lang="en-US" dirty="0" err="1"/>
                  <a:t>szokás</a:t>
                </a:r>
                <a:r>
                  <a:rPr lang="en-US" dirty="0"/>
                  <a:t> </a:t>
                </a:r>
                <a:r>
                  <a:rPr lang="en-US" dirty="0" err="1"/>
                  <a:t>korlátozni</a:t>
                </a:r>
                <a:r>
                  <a:rPr lang="en-US" dirty="0"/>
                  <a:t> 5-6 </a:t>
                </a:r>
                <a:r>
                  <a:rPr lang="en-US" dirty="0" err="1"/>
                  <a:t>pattogásra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pattogási</a:t>
                </a:r>
                <a:r>
                  <a:rPr lang="en-US" dirty="0"/>
                  <a:t> </a:t>
                </a:r>
                <a:r>
                  <a:rPr lang="en-US" dirty="0" err="1"/>
                  <a:t>irányokat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ügyes</a:t>
                </a:r>
                <a:r>
                  <a:rPr lang="en-US" dirty="0"/>
                  <a:t>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stratégiával</a:t>
                </a:r>
                <a:r>
                  <a:rPr lang="en-US" dirty="0"/>
                  <a:t> (ügyes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-el) </a:t>
                </a:r>
                <a:r>
                  <a:rPr lang="en-US" dirty="0" err="1"/>
                  <a:t>választjuk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iterációs</a:t>
                </a:r>
                <a:r>
                  <a:rPr lang="en-US" dirty="0"/>
                  <a:t> </a:t>
                </a:r>
                <a:r>
                  <a:rPr lang="en-US" dirty="0" err="1"/>
                  <a:t>lépésben</a:t>
                </a:r>
                <a:r>
                  <a:rPr lang="en-US" dirty="0"/>
                  <a:t> </a:t>
                </a:r>
                <a:r>
                  <a:rPr lang="en-US" dirty="0" err="1"/>
                  <a:t>pixelenként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r>
                  <a:rPr lang="en-US" dirty="0"/>
                  <a:t> </a:t>
                </a:r>
                <a:r>
                  <a:rPr lang="en-US" dirty="0" err="1"/>
                  <a:t>vizsgálunk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lépéseket</a:t>
                </a:r>
                <a:r>
                  <a:rPr lang="en-US" dirty="0"/>
                  <a:t> </a:t>
                </a:r>
                <a:r>
                  <a:rPr lang="en-US" dirty="0" err="1"/>
                  <a:t>folyamatosan</a:t>
                </a:r>
                <a:r>
                  <a:rPr lang="en-US" dirty="0"/>
                  <a:t> </a:t>
                </a:r>
                <a:r>
                  <a:rPr lang="en-US" dirty="0" err="1"/>
                  <a:t>akkumuláljuk</a:t>
                </a:r>
                <a:r>
                  <a:rPr lang="en-US" dirty="0"/>
                  <a:t>, </a:t>
                </a:r>
                <a:r>
                  <a:rPr lang="en-US" dirty="0" err="1"/>
                  <a:t>így</a:t>
                </a:r>
                <a:r>
                  <a:rPr lang="en-US" dirty="0"/>
                  <a:t> a </a:t>
                </a:r>
                <a:r>
                  <a:rPr lang="en-US" dirty="0" err="1"/>
                  <a:t>kép</a:t>
                </a:r>
                <a:r>
                  <a:rPr lang="en-US" dirty="0"/>
                  <a:t> </a:t>
                </a:r>
                <a:r>
                  <a:rPr lang="en-US" dirty="0" err="1"/>
                  <a:t>érzékelhetően</a:t>
                </a:r>
                <a:r>
                  <a:rPr lang="en-US" dirty="0"/>
                  <a:t> </a:t>
                </a:r>
                <a:r>
                  <a:rPr lang="en-US" dirty="0" err="1"/>
                  <a:t>konvergálni</a:t>
                </a:r>
                <a:r>
                  <a:rPr lang="en-US" dirty="0"/>
                  <a:t> fog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63CA-8CB5-4ECC-BA92-A6F44E2D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ma </a:t>
            </a:r>
            <a:r>
              <a:rPr lang="en-US" dirty="0" err="1"/>
              <a:t>megtanulni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18C96-409D-4402-A9ED-D4F3AC1B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81868"/>
            <a:ext cx="10058400" cy="3951514"/>
          </a:xfrm>
        </p:spPr>
      </p:pic>
    </p:spTree>
    <p:extLst>
      <p:ext uri="{BB962C8B-B14F-4D97-AF65-F5344CB8AC3E}">
        <p14:creationId xmlns:p14="http://schemas.microsoft.com/office/powerpoint/2010/main" val="29816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C10F-925F-4F27-9DD8-0FBD1828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</a:t>
            </a:r>
            <a:r>
              <a:rPr lang="en-US" dirty="0"/>
              <a:t> 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Térjünk </a:t>
                </a:r>
                <a:r>
                  <a:rPr lang="en-US" dirty="0" err="1"/>
                  <a:t>vissza</a:t>
                </a:r>
                <a:r>
                  <a:rPr lang="en-US" dirty="0"/>
                  <a:t> a </a:t>
                </a:r>
                <a:r>
                  <a:rPr lang="en-US" dirty="0" err="1"/>
                  <a:t>tükröződési</a:t>
                </a:r>
                <a:r>
                  <a:rPr lang="en-US" dirty="0"/>
                  <a:t> </a:t>
                </a:r>
                <a:r>
                  <a:rPr lang="en-US" dirty="0" err="1"/>
                  <a:t>egyenletre</a:t>
                </a:r>
                <a:r>
                  <a:rPr lang="en-US" dirty="0"/>
                  <a:t> (a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valójában</a:t>
                </a:r>
                <a:r>
                  <a:rPr lang="en-US" dirty="0"/>
                  <a:t> “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kell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kérdés</a:t>
                </a:r>
                <a:r>
                  <a:rPr lang="en-US" dirty="0"/>
                  <a:t>: </a:t>
                </a:r>
                <a:r>
                  <a:rPr lang="en-US" i="1" dirty="0"/>
                  <a:t>“</a:t>
                </a:r>
                <a:r>
                  <a:rPr lang="en-US" i="1" dirty="0" err="1"/>
                  <a:t>Mennyi</a:t>
                </a:r>
                <a:r>
                  <a:rPr lang="en-US" i="1" dirty="0"/>
                  <a:t> a </a:t>
                </a:r>
                <a:r>
                  <a:rPr lang="en-US" i="1" dirty="0" err="1"/>
                  <a:t>valsége</a:t>
                </a:r>
                <a:r>
                  <a:rPr lang="en-US" i="1" dirty="0"/>
                  <a:t> </a:t>
                </a:r>
                <a:r>
                  <a:rPr lang="en-US" i="1" dirty="0" err="1"/>
                  <a:t>annak</a:t>
                </a:r>
                <a:r>
                  <a:rPr lang="en-US" i="1" dirty="0"/>
                  <a:t>, </a:t>
                </a:r>
                <a:r>
                  <a:rPr lang="en-US" i="1" dirty="0" err="1"/>
                  <a:t>hogy</a:t>
                </a:r>
                <a:r>
                  <a:rPr lang="en-US" i="1" dirty="0"/>
                  <a:t> 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adott</a:t>
                </a:r>
                <a:r>
                  <a:rPr lang="en-US" i="1" dirty="0"/>
                  <a:t> </a:t>
                </a:r>
                <a:r>
                  <a:rPr lang="en-US" i="1" dirty="0" err="1"/>
                  <a:t>pontot</a:t>
                </a:r>
                <a:r>
                  <a:rPr lang="en-US" i="1" dirty="0"/>
                  <a:t> </a:t>
                </a:r>
                <a:r>
                  <a:rPr lang="en-US" i="1" dirty="0" err="1"/>
                  <a:t>választok</a:t>
                </a:r>
                <a:r>
                  <a:rPr lang="en-US" i="1" dirty="0"/>
                  <a:t> a </a:t>
                </a:r>
                <a:r>
                  <a:rPr lang="en-US" i="1" dirty="0" err="1"/>
                  <a:t>félgömbön</a:t>
                </a:r>
                <a:r>
                  <a:rPr lang="en-US" i="1" dirty="0"/>
                  <a:t>?”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válasz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, és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nek</a:t>
                </a:r>
                <a:r>
                  <a:rPr lang="en-US" dirty="0"/>
                  <a:t> </a:t>
                </a:r>
                <a:r>
                  <a:rPr lang="en-US" dirty="0" err="1"/>
                  <a:t>teljesen</a:t>
                </a:r>
                <a:r>
                  <a:rPr lang="en-US" dirty="0"/>
                  <a:t> </a:t>
                </a:r>
                <a:r>
                  <a:rPr lang="en-US" dirty="0" err="1"/>
                  <a:t>jó</a:t>
                </a:r>
                <a:r>
                  <a:rPr lang="en-US" dirty="0"/>
                  <a:t> is (</a:t>
                </a:r>
                <a:r>
                  <a:rPr lang="en-US" dirty="0" err="1"/>
                  <a:t>mégegyszer</a:t>
                </a:r>
                <a:r>
                  <a:rPr lang="en-US" dirty="0"/>
                  <a:t>: 1-hez </a:t>
                </a:r>
                <a:r>
                  <a:rPr lang="en-US" dirty="0" err="1"/>
                  <a:t>kell</a:t>
                </a:r>
                <a:r>
                  <a:rPr lang="en-US" dirty="0"/>
                  <a:t> </a:t>
                </a:r>
                <a:r>
                  <a:rPr lang="en-US" dirty="0" err="1"/>
                  <a:t>integráljon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B83F17-44D4-46CC-A78D-F6F8BC75E9CD}"/>
              </a:ext>
            </a:extLst>
          </p:cNvPr>
          <p:cNvSpPr txBox="1"/>
          <p:nvPr/>
        </p:nvSpPr>
        <p:spPr>
          <a:xfrm>
            <a:off x="3105912" y="3429000"/>
            <a:ext cx="6898460" cy="27084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dirty="0">
                <a:latin typeface="Consolas" panose="020B0609020204030204" pitchFamily="49" charset="0"/>
              </a:rPr>
              <a:t>vec3 UniformSample(vec3 n, vec3 pixel, float seed)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u = Random(pixel, vec3(12.9898, 78.233, 151.7182),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v = Random(pixel, vec3(63.7264, 10.873, 623.6736),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phi = TWO_PI * u;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costheta = v;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sintheta = sqrt(1 - costheta * costheta);</a:t>
            </a: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// ugyanis a normálvektor félgömbjében keressük (ez a rész mindig ua.)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</a:t>
            </a:r>
            <a:r>
              <a:rPr lang="hu-HU" sz="1000" dirty="0">
                <a:latin typeface="Consolas" panose="020B0609020204030204" pitchFamily="49" charset="0"/>
              </a:rPr>
              <a:t> vec3 H</a:t>
            </a:r>
            <a:r>
              <a:rPr lang="en-US" sz="1000" dirty="0">
                <a:latin typeface="Consolas" panose="020B0609020204030204" pitchFamily="49" charset="0"/>
              </a:rPr>
              <a:t> = vec3(</a:t>
            </a:r>
            <a:r>
              <a:rPr lang="hu-HU" sz="1000" dirty="0">
                <a:latin typeface="Consolas" panose="020B0609020204030204" pitchFamily="49" charset="0"/>
              </a:rPr>
              <a:t>sintheta * cos(phi)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hu-HU" sz="1000" dirty="0">
                <a:latin typeface="Consolas" panose="020B0609020204030204" pitchFamily="49" charset="0"/>
              </a:rPr>
              <a:t>sintheta * sin(phi)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hu-HU" sz="1000" dirty="0">
                <a:latin typeface="Consolas" panose="020B0609020204030204" pitchFamily="49" charset="0"/>
              </a:rPr>
              <a:t>costheta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vec3 up = ((abs(n.z) &lt; 0.999) ? vec3(0, 0, 1) : vec3(1, 0, 0));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vec3 tangent = normalize(cross(up, n));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vec3 bitangent = cross(n, tangent);</a:t>
            </a: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return tangent * H.x + bitangent * H.y + n * H.z;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5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F75E-504A-48E6-B809-DB66513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Az </a:t>
                </a:r>
                <a:r>
                  <a:rPr lang="en-US" dirty="0" err="1"/>
                  <a:t>előző</a:t>
                </a:r>
                <a:r>
                  <a:rPr lang="en-US" dirty="0"/>
                  <a:t> </a:t>
                </a:r>
                <a:r>
                  <a:rPr lang="en-US" dirty="0" err="1"/>
                  <a:t>megoldás</a:t>
                </a:r>
                <a:r>
                  <a:rPr lang="en-US" dirty="0"/>
                  <a:t> 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…mi </a:t>
                </a:r>
                <a:r>
                  <a:rPr lang="en-US" dirty="0" err="1"/>
                  <a:t>lenne</a:t>
                </a:r>
                <a:r>
                  <a:rPr lang="en-US" dirty="0"/>
                  <a:t> ha </a:t>
                </a:r>
                <a:r>
                  <a:rPr lang="en-US" dirty="0" err="1"/>
                  <a:t>kihasználnánk</a:t>
                </a:r>
                <a:r>
                  <a:rPr lang="en-US" dirty="0"/>
                  <a:t> a </a:t>
                </a:r>
                <a:r>
                  <a:rPr lang="en-US" i="1" dirty="0"/>
                  <a:t>BRDF</a:t>
                </a:r>
                <a:r>
                  <a:rPr lang="en-US" dirty="0"/>
                  <a:t>-et?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Lehetne</a:t>
                </a:r>
                <a:r>
                  <a:rPr lang="en-US" dirty="0"/>
                  <a:t> </a:t>
                </a:r>
                <a:r>
                  <a:rPr lang="en-US" dirty="0" err="1"/>
                  <a:t>gondolni</a:t>
                </a:r>
                <a:r>
                  <a:rPr lang="en-US" dirty="0"/>
                  <a:t> a </a:t>
                </a:r>
                <a:r>
                  <a:rPr lang="en-US" dirty="0" err="1"/>
                  <a:t>tökéletes</a:t>
                </a:r>
                <a:r>
                  <a:rPr lang="en-US" dirty="0"/>
                  <a:t> </a:t>
                </a:r>
                <a:r>
                  <a:rPr lang="en-US" dirty="0" err="1"/>
                  <a:t>tükröződésre</a:t>
                </a:r>
                <a:r>
                  <a:rPr lang="en-US" dirty="0"/>
                  <a:t> is, de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is </a:t>
                </a:r>
                <a:r>
                  <a:rPr lang="en-US" dirty="0" err="1"/>
                  <a:t>tudunk</a:t>
                </a:r>
                <a:r>
                  <a:rPr lang="en-US" dirty="0"/>
                  <a:t> </a:t>
                </a:r>
                <a:r>
                  <a:rPr lang="en-US" dirty="0" err="1"/>
                  <a:t>jobbat</a:t>
                </a:r>
                <a:r>
                  <a:rPr lang="en-US" dirty="0"/>
                  <a:t>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koszinusz</a:t>
                </a:r>
                <a:r>
                  <a:rPr lang="en-US" dirty="0"/>
                  <a:t> </a:t>
                </a:r>
                <a:r>
                  <a:rPr lang="en-US" dirty="0" err="1"/>
                  <a:t>ugyanis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-ben 0;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ott</a:t>
                </a:r>
                <a:r>
                  <a:rPr lang="en-US" dirty="0"/>
                  <a:t> </a:t>
                </a:r>
                <a:r>
                  <a:rPr lang="en-US" dirty="0" err="1"/>
                  <a:t>miért</a:t>
                </a:r>
                <a:r>
                  <a:rPr lang="en-US" dirty="0"/>
                  <a:t> </a:t>
                </a:r>
                <a:r>
                  <a:rPr lang="en-US" dirty="0" err="1"/>
                  <a:t>vennénk</a:t>
                </a:r>
                <a:r>
                  <a:rPr lang="en-US" dirty="0"/>
                  <a:t> </a:t>
                </a:r>
                <a:r>
                  <a:rPr lang="en-US" dirty="0" err="1"/>
                  <a:t>mintát</a:t>
                </a:r>
                <a:r>
                  <a:rPr lang="en-US" dirty="0"/>
                  <a:t>?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Levezethető</a:t>
                </a:r>
                <a:r>
                  <a:rPr lang="en-US" dirty="0"/>
                  <a:t> </a:t>
                </a:r>
                <a:r>
                  <a:rPr lang="en-US" dirty="0" err="1">
                    <a:hlinkClick r:id="rId2"/>
                  </a:rPr>
                  <a:t>ezen</a:t>
                </a:r>
                <a:r>
                  <a:rPr lang="en-US" dirty="0"/>
                  <a:t> </a:t>
                </a:r>
                <a:r>
                  <a:rPr lang="en-US" dirty="0" err="1"/>
                  <a:t>dolgozat</a:t>
                </a:r>
                <a:r>
                  <a:rPr lang="en-US" dirty="0"/>
                  <a:t> </a:t>
                </a:r>
                <a:r>
                  <a:rPr lang="en-US" dirty="0" err="1"/>
                  <a:t>alapján</a:t>
                </a:r>
                <a:r>
                  <a:rPr lang="en-US" dirty="0"/>
                  <a:t> (</a:t>
                </a:r>
                <a:r>
                  <a:rPr lang="en-US" dirty="0" err="1"/>
                  <a:t>annyira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triviális</a:t>
                </a:r>
                <a:r>
                  <a:rPr lang="en-US" dirty="0"/>
                  <a:t>…</a:t>
                </a:r>
                <a:r>
                  <a:rPr lang="en-US" dirty="0" err="1"/>
                  <a:t>talán</a:t>
                </a:r>
                <a:r>
                  <a:rPr lang="en-US" dirty="0"/>
                  <a:t> </a:t>
                </a:r>
                <a:r>
                  <a:rPr lang="en-US" dirty="0" err="1"/>
                  <a:t>levezetem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1E41AA-5223-4524-B995-D99504CFEBCF}"/>
              </a:ext>
            </a:extLst>
          </p:cNvPr>
          <p:cNvSpPr txBox="1"/>
          <p:nvPr/>
        </p:nvSpPr>
        <p:spPr>
          <a:xfrm>
            <a:off x="3105912" y="3429000"/>
            <a:ext cx="68984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dirty="0">
                <a:latin typeface="Consolas" panose="020B0609020204030204" pitchFamily="49" charset="0"/>
              </a:rPr>
              <a:t>vec3 </a:t>
            </a:r>
            <a:r>
              <a:rPr lang="en-US" sz="1000" dirty="0">
                <a:latin typeface="Consolas" panose="020B0609020204030204" pitchFamily="49" charset="0"/>
              </a:rPr>
              <a:t>Cosine</a:t>
            </a:r>
            <a:r>
              <a:rPr lang="hu-HU" sz="1000" dirty="0">
                <a:latin typeface="Consolas" panose="020B0609020204030204" pitchFamily="49" charset="0"/>
              </a:rPr>
              <a:t>Sample(vec3 n, vec3 pixel, float seed)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u = Random(pixel, vec3(12.9898, 78.233, 151.7182),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v = Random(pixel, vec3(63.7264, 10.873, 623.6736),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phi = TWO_PI * u;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costheta = </a:t>
            </a:r>
            <a:r>
              <a:rPr lang="en-US" sz="1000" b="1" dirty="0">
                <a:latin typeface="Consolas" panose="020B0609020204030204" pitchFamily="49" charset="0"/>
              </a:rPr>
              <a:t>sqrt(</a:t>
            </a:r>
            <a:r>
              <a:rPr lang="hu-HU" sz="1000" b="1" dirty="0">
                <a:latin typeface="Consolas" panose="020B0609020204030204" pitchFamily="49" charset="0"/>
              </a:rPr>
              <a:t>v</a:t>
            </a:r>
            <a:r>
              <a:rPr lang="en-US" sz="1000" b="1" dirty="0">
                <a:latin typeface="Consolas" panose="020B0609020204030204" pitchFamily="49" charset="0"/>
              </a:rPr>
              <a:t>)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return</a:t>
            </a:r>
            <a:r>
              <a:rPr lang="en-US" sz="1000" dirty="0">
                <a:latin typeface="Consolas" panose="020B0609020204030204" pitchFamily="49" charset="0"/>
              </a:rPr>
              <a:t> ..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r>
              <a:rPr lang="en-US" sz="1000" dirty="0">
                <a:latin typeface="Consolas" panose="020B0609020204030204" pitchFamily="49" charset="0"/>
              </a:rPr>
              <a:t> // </a:t>
            </a:r>
            <a:r>
              <a:rPr lang="en-US" sz="1000" dirty="0" err="1">
                <a:latin typeface="Consolas" panose="020B0609020204030204" pitchFamily="49" charset="0"/>
              </a:rPr>
              <a:t>ugyanaz</a:t>
            </a:r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595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1742</TotalTime>
  <Words>981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Consolas</vt:lpstr>
      <vt:lpstr>Wingdings</vt:lpstr>
      <vt:lpstr>Retrospect</vt:lpstr>
      <vt:lpstr>Monte Carlo integrálás és path tracing</vt:lpstr>
      <vt:lpstr>Emlékeztető</vt:lpstr>
      <vt:lpstr>Ahogy Boromir mondta a LotR-ben:</vt:lpstr>
      <vt:lpstr>Megoldási lehetőségek</vt:lpstr>
      <vt:lpstr>Monte Carlo integrálás</vt:lpstr>
      <vt:lpstr>Path tracing alapok</vt:lpstr>
      <vt:lpstr>Ezt fogjuk ma megtanulni</vt:lpstr>
      <vt:lpstr>Naiv Monte Carlo integrálás</vt:lpstr>
      <vt:lpstr>Importance sampling</vt:lpstr>
      <vt:lpstr>Multiple importance sampling</vt:lpstr>
      <vt:lpstr>Multiple importance sampling</vt:lpstr>
      <vt:lpstr>Bónusz: explicit light sampling</vt:lpstr>
      <vt:lpstr>Lehet lesni a DX10-es példaprogimból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435</cp:revision>
  <dcterms:created xsi:type="dcterms:W3CDTF">2018-02-19T12:40:58Z</dcterms:created>
  <dcterms:modified xsi:type="dcterms:W3CDTF">2018-03-16T11:40:39Z</dcterms:modified>
</cp:coreProperties>
</file>