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6"/>
  </p:notesMasterIdLst>
  <p:sldIdLst>
    <p:sldId id="256" r:id="rId2"/>
    <p:sldId id="257" r:id="rId3"/>
    <p:sldId id="270" r:id="rId4"/>
    <p:sldId id="259" r:id="rId5"/>
    <p:sldId id="260" r:id="rId6"/>
    <p:sldId id="258" r:id="rId7"/>
    <p:sldId id="263" r:id="rId8"/>
    <p:sldId id="262" r:id="rId9"/>
    <p:sldId id="269" r:id="rId10"/>
    <p:sldId id="264" r:id="rId11"/>
    <p:sldId id="265" r:id="rId12"/>
    <p:sldId id="266" r:id="rId13"/>
    <p:sldId id="267" r:id="rId14"/>
    <p:sldId id="271" r:id="rId15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A5A56FF-9D9E-417E-8DB7-17CB8EBF566C}" type="datetimeFigureOut">
              <a:rPr lang="hu-HU" smtClean="0"/>
              <a:t>2018. 04. 26.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en-US" dirty="0" err="1"/>
              <a:t>anizotróp</a:t>
            </a:r>
            <a:r>
              <a:rPr lang="en-US" dirty="0"/>
              <a:t> </a:t>
            </a:r>
            <a:r>
              <a:rPr lang="en-US" dirty="0" err="1"/>
              <a:t>felületekhez</a:t>
            </a:r>
            <a:r>
              <a:rPr lang="en-US" dirty="0"/>
              <a:t> SVBSDF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687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E\{f(x)\}_p=\int_D f(x)\ p(x)\ \mathrm{d}x</a:t>
            </a:r>
            <a:br>
              <a:rPr lang="en-US" dirty="0"/>
            </a:br>
            <a:r>
              <a:rPr lang="en-US" dirty="0"/>
              <a:t>18 </a:t>
            </a:r>
            <a:r>
              <a:rPr lang="en-US" dirty="0" err="1"/>
              <a:t>pt</a:t>
            </a:r>
            <a:r>
              <a:rPr lang="en-US" dirty="0"/>
              <a:t>, 120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P(x) = </a:t>
            </a:r>
            <a:r>
              <a:rPr lang="en-US" dirty="0" err="1"/>
              <a:t>Pr</a:t>
            </a:r>
            <a:r>
              <a:rPr lang="en-US" dirty="0"/>
              <a:t>{X &lt;= x} </a:t>
            </a:r>
            <a:r>
              <a:rPr lang="en-US" dirty="0" err="1"/>
              <a:t>ún</a:t>
            </a:r>
            <a:r>
              <a:rPr lang="en-US" dirty="0"/>
              <a:t>. cumulative distribution function</a:t>
            </a:r>
            <a:br>
              <a:rPr lang="en-US" dirty="0"/>
            </a:br>
            <a:r>
              <a:rPr lang="en-US" dirty="0"/>
              <a:t>p(x) = </a:t>
            </a:r>
            <a:r>
              <a:rPr lang="en-US" dirty="0" err="1"/>
              <a:t>dP</a:t>
            </a:r>
            <a:r>
              <a:rPr lang="en-US" dirty="0"/>
              <a:t>(x) / dx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279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.cdn.blog.hu/da/darthasylum/tutorials/C++/ch53_pbr.html#mont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raphics.stanford.edu/courses/cs348b-03/papers/veach-chapter9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adebyevan.com/webgl-path-tracing/" TargetMode="External"/><Relationship Id="rId2" Type="http://schemas.openxmlformats.org/officeDocument/2006/relationships/hyperlink" Target="http://graphics.stanford.edu/papers/veach_thesi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s.aalto.fi/~lehtinj7/#nav_resourc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wpi.edu/~emmanuel/courses/cs563/S07/talks/emmanuel_agu_mc_wk10_p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eb.cs.wpi.edu/~emmanuel/courses/cs563/S07/talks/emmanuel_agu_mc_wk10_p2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Monte Carlo </a:t>
            </a:r>
            <a:r>
              <a:rPr lang="en-US" dirty="0" err="1"/>
              <a:t>integrálás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path tracing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F75E-504A-48E6-B809-DB66513E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sampling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06108-E156-4590-9274-21225E15E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Az </a:t>
                </a:r>
                <a:r>
                  <a:rPr lang="en-US" dirty="0" err="1"/>
                  <a:t>előző</a:t>
                </a:r>
                <a:r>
                  <a:rPr lang="en-US" dirty="0"/>
                  <a:t> </a:t>
                </a:r>
                <a:r>
                  <a:rPr lang="en-US" dirty="0" err="1"/>
                  <a:t>példa</a:t>
                </a:r>
                <a:r>
                  <a:rPr lang="en-US" dirty="0"/>
                  <a:t> </a:t>
                </a:r>
                <a:r>
                  <a:rPr lang="en-US" dirty="0" err="1"/>
                  <a:t>egyenletes</a:t>
                </a:r>
                <a:r>
                  <a:rPr lang="en-US" dirty="0"/>
                  <a:t> </a:t>
                </a:r>
                <a:r>
                  <a:rPr lang="en-US" dirty="0" err="1"/>
                  <a:t>mintavételezés</a:t>
                </a:r>
                <a:r>
                  <a:rPr lang="en-US" dirty="0"/>
                  <a:t> volt…mi </a:t>
                </a:r>
                <a:r>
                  <a:rPr lang="en-US" dirty="0" err="1"/>
                  <a:t>lenne</a:t>
                </a:r>
                <a:r>
                  <a:rPr lang="en-US" dirty="0"/>
                  <a:t> ha </a:t>
                </a:r>
                <a:r>
                  <a:rPr lang="en-US" dirty="0" err="1"/>
                  <a:t>kihasználnánk</a:t>
                </a:r>
                <a:r>
                  <a:rPr lang="en-US" dirty="0"/>
                  <a:t> a </a:t>
                </a:r>
                <a:r>
                  <a:rPr lang="en-US" i="1" dirty="0"/>
                  <a:t>BRDF</a:t>
                </a:r>
                <a:r>
                  <a:rPr lang="en-US" dirty="0"/>
                  <a:t>-et?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Lehet</a:t>
                </a:r>
                <a:r>
                  <a:rPr lang="en-US" dirty="0"/>
                  <a:t> </a:t>
                </a:r>
                <a:r>
                  <a:rPr lang="en-US" dirty="0" err="1"/>
                  <a:t>gondolni</a:t>
                </a:r>
                <a:r>
                  <a:rPr lang="en-US" dirty="0"/>
                  <a:t> a </a:t>
                </a:r>
                <a:r>
                  <a:rPr lang="en-US" dirty="0" err="1"/>
                  <a:t>tökéletes</a:t>
                </a:r>
                <a:r>
                  <a:rPr lang="en-US" dirty="0"/>
                  <a:t> </a:t>
                </a:r>
                <a:r>
                  <a:rPr lang="en-US" dirty="0" err="1"/>
                  <a:t>tükröződésre</a:t>
                </a:r>
                <a:r>
                  <a:rPr lang="en-US" dirty="0"/>
                  <a:t> is, de </a:t>
                </a:r>
                <a:r>
                  <a:rPr lang="en-US" dirty="0" err="1"/>
                  <a:t>már</a:t>
                </a:r>
                <a:r>
                  <a:rPr lang="en-US" dirty="0"/>
                  <a:t> </a:t>
                </a:r>
                <a:r>
                  <a:rPr lang="en-US" i="1" dirty="0"/>
                  <a:t>Lambert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is </a:t>
                </a:r>
                <a:r>
                  <a:rPr lang="en-US" dirty="0" err="1"/>
                  <a:t>tudunk</a:t>
                </a:r>
                <a:r>
                  <a:rPr lang="en-US" dirty="0"/>
                  <a:t> </a:t>
                </a:r>
                <a:r>
                  <a:rPr lang="en-US" dirty="0" err="1"/>
                  <a:t>jobbat</a:t>
                </a:r>
                <a:r>
                  <a:rPr lang="en-US" dirty="0"/>
                  <a:t>!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koszinusz</a:t>
                </a:r>
                <a:r>
                  <a:rPr lang="en-US" dirty="0"/>
                  <a:t> </a:t>
                </a:r>
                <a:r>
                  <a:rPr lang="en-US" dirty="0" err="1"/>
                  <a:t>ugyanis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-ben 0; </a:t>
                </a:r>
                <a:r>
                  <a:rPr lang="en-US" dirty="0" err="1"/>
                  <a:t>akkor</a:t>
                </a:r>
                <a:r>
                  <a:rPr lang="en-US" dirty="0"/>
                  <a:t> </a:t>
                </a:r>
                <a:r>
                  <a:rPr lang="en-US" dirty="0" err="1"/>
                  <a:t>ott</a:t>
                </a:r>
                <a:r>
                  <a:rPr lang="en-US" dirty="0"/>
                  <a:t> </a:t>
                </a:r>
                <a:r>
                  <a:rPr lang="en-US" dirty="0" err="1"/>
                  <a:t>miért</a:t>
                </a:r>
                <a:r>
                  <a:rPr lang="en-US" dirty="0"/>
                  <a:t> </a:t>
                </a:r>
                <a:r>
                  <a:rPr lang="en-US" dirty="0" err="1"/>
                  <a:t>vennénk</a:t>
                </a:r>
                <a:r>
                  <a:rPr lang="en-US" dirty="0"/>
                  <a:t> </a:t>
                </a:r>
                <a:r>
                  <a:rPr lang="en-US" dirty="0" err="1"/>
                  <a:t>mintát</a:t>
                </a:r>
                <a:r>
                  <a:rPr lang="en-US" dirty="0"/>
                  <a:t>? </a:t>
                </a:r>
                <a:r>
                  <a:rPr lang="en-US" dirty="0" err="1"/>
                  <a:t>Legyen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i="1" dirty="0"/>
                  <a:t>Cook-Torrance</a:t>
                </a:r>
                <a:r>
                  <a:rPr lang="en-US" dirty="0"/>
                  <a:t> </a:t>
                </a:r>
                <a:r>
                  <a:rPr lang="en-US" dirty="0" err="1"/>
                  <a:t>modellhez</a:t>
                </a:r>
                <a:r>
                  <a:rPr lang="en-US" dirty="0"/>
                  <a:t> a </a:t>
                </a:r>
                <a:r>
                  <a:rPr lang="en-US" i="1" dirty="0"/>
                  <a:t>GGX</a:t>
                </a:r>
                <a:r>
                  <a:rPr lang="en-US" dirty="0"/>
                  <a:t> </a:t>
                </a:r>
                <a:r>
                  <a:rPr lang="en-US" dirty="0" err="1"/>
                  <a:t>mintavételezés</a:t>
                </a:r>
                <a:r>
                  <a:rPr lang="en-US" dirty="0"/>
                  <a:t> </a:t>
                </a:r>
                <a:r>
                  <a:rPr lang="en-US" dirty="0" err="1"/>
                  <a:t>megtalálható</a:t>
                </a:r>
                <a:r>
                  <a:rPr lang="en-US" dirty="0"/>
                  <a:t> a </a:t>
                </a:r>
                <a:r>
                  <a:rPr lang="en-US" dirty="0">
                    <a:hlinkClick r:id="rId2"/>
                  </a:rPr>
                  <a:t>PBR </a:t>
                </a:r>
                <a:r>
                  <a:rPr lang="en-US" dirty="0" err="1">
                    <a:hlinkClick r:id="rId2"/>
                  </a:rPr>
                  <a:t>cikkemben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Illetve</a:t>
                </a:r>
                <a:r>
                  <a:rPr lang="en-US" dirty="0"/>
                  <a:t> </a:t>
                </a:r>
                <a:r>
                  <a:rPr lang="en-US" dirty="0" err="1"/>
                  <a:t>szinte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összes</a:t>
                </a:r>
                <a:r>
                  <a:rPr lang="en-US" dirty="0"/>
                  <a:t> </a:t>
                </a:r>
                <a:r>
                  <a:rPr lang="en-US" dirty="0" err="1"/>
                  <a:t>hivatkozott</a:t>
                </a:r>
                <a:r>
                  <a:rPr lang="en-US" dirty="0"/>
                  <a:t> </a:t>
                </a:r>
                <a:r>
                  <a:rPr lang="en-US" dirty="0" err="1"/>
                  <a:t>irodalomban</a:t>
                </a:r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06108-E156-4590-9274-21225E15E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21E41AA-5223-4524-B995-D99504CFEBCF}"/>
              </a:ext>
            </a:extLst>
          </p:cNvPr>
          <p:cNvSpPr txBox="1"/>
          <p:nvPr/>
        </p:nvSpPr>
        <p:spPr>
          <a:xfrm>
            <a:off x="2648712" y="3291840"/>
            <a:ext cx="68984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000" dirty="0">
                <a:latin typeface="Consolas" panose="020B0609020204030204" pitchFamily="49" charset="0"/>
              </a:rPr>
              <a:t>vec3 </a:t>
            </a:r>
            <a:r>
              <a:rPr lang="en-US" sz="1000" dirty="0">
                <a:latin typeface="Consolas" panose="020B0609020204030204" pitchFamily="49" charset="0"/>
              </a:rPr>
              <a:t>Cosine</a:t>
            </a:r>
            <a:r>
              <a:rPr lang="hu-HU" sz="1000" dirty="0">
                <a:latin typeface="Consolas" panose="020B0609020204030204" pitchFamily="49" charset="0"/>
              </a:rPr>
              <a:t>Sample(vec3 n, vec3 pixel, float seed)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{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u = Random(pixel, vec3(12.9898, 78.233, 151.7182), seed);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v = Random(pixel, vec3(63.7264, 10.873, 623.6736), seed);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phi = TWO_PI * u;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costheta = </a:t>
            </a:r>
            <a:r>
              <a:rPr lang="en-US" sz="1000" b="1" dirty="0">
                <a:latin typeface="Consolas" panose="020B0609020204030204" pitchFamily="49" charset="0"/>
              </a:rPr>
              <a:t>sqrt(1 - </a:t>
            </a:r>
            <a:r>
              <a:rPr lang="hu-HU" sz="1000" b="1" dirty="0">
                <a:latin typeface="Consolas" panose="020B0609020204030204" pitchFamily="49" charset="0"/>
              </a:rPr>
              <a:t>v</a:t>
            </a:r>
            <a:r>
              <a:rPr lang="en-US" sz="1000" b="1" dirty="0">
                <a:latin typeface="Consolas" panose="020B0609020204030204" pitchFamily="49" charset="0"/>
              </a:rPr>
              <a:t>)</a:t>
            </a:r>
            <a:r>
              <a:rPr lang="hu-HU" sz="1000" dirty="0">
                <a:latin typeface="Consolas" panose="020B0609020204030204" pitchFamily="49" charset="0"/>
              </a:rPr>
              <a:t>;</a:t>
            </a:r>
            <a:r>
              <a:rPr lang="en-US" sz="1000" dirty="0">
                <a:latin typeface="Consolas" panose="020B0609020204030204" pitchFamily="49" charset="0"/>
              </a:rPr>
              <a:t> // </a:t>
            </a:r>
            <a:r>
              <a:rPr lang="en-US" sz="1000" dirty="0" err="1">
                <a:latin typeface="Consolas" panose="020B0609020204030204" pitchFamily="49" charset="0"/>
              </a:rPr>
              <a:t>megj</a:t>
            </a:r>
            <a:r>
              <a:rPr lang="en-US" sz="1000" dirty="0">
                <a:latin typeface="Consolas" panose="020B0609020204030204" pitchFamily="49" charset="0"/>
              </a:rPr>
              <a:t>.: sqrt(v) is </a:t>
            </a:r>
            <a:r>
              <a:rPr lang="en-US" sz="1000" dirty="0" err="1">
                <a:latin typeface="Consolas" panose="020B0609020204030204" pitchFamily="49" charset="0"/>
              </a:rPr>
              <a:t>ugyanúgy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jó</a:t>
            </a:r>
            <a:endParaRPr lang="hu-HU" sz="1000" dirty="0">
              <a:latin typeface="Consolas" panose="020B0609020204030204" pitchFamily="49" charset="0"/>
            </a:endParaRPr>
          </a:p>
          <a:p>
            <a:endParaRPr lang="hu-HU" sz="1000" dirty="0">
              <a:latin typeface="Consolas" panose="020B0609020204030204" pitchFamily="49" charset="0"/>
            </a:endParaRPr>
          </a:p>
          <a:p>
            <a:r>
              <a:rPr lang="hu-HU" sz="1000" dirty="0">
                <a:latin typeface="Consolas" panose="020B0609020204030204" pitchFamily="49" charset="0"/>
              </a:rPr>
              <a:t>    return</a:t>
            </a:r>
            <a:r>
              <a:rPr lang="en-US" sz="1000" dirty="0">
                <a:latin typeface="Consolas" panose="020B0609020204030204" pitchFamily="49" charset="0"/>
              </a:rPr>
              <a:t> ...</a:t>
            </a:r>
            <a:r>
              <a:rPr lang="hu-HU" sz="1000" dirty="0">
                <a:latin typeface="Consolas" panose="020B0609020204030204" pitchFamily="49" charset="0"/>
              </a:rPr>
              <a:t>;</a:t>
            </a:r>
            <a:r>
              <a:rPr lang="en-US" sz="1000" dirty="0">
                <a:latin typeface="Consolas" panose="020B0609020204030204" pitchFamily="49" charset="0"/>
              </a:rPr>
              <a:t> // </a:t>
            </a:r>
            <a:r>
              <a:rPr lang="en-US" sz="1000" dirty="0" err="1">
                <a:latin typeface="Consolas" panose="020B0609020204030204" pitchFamily="49" charset="0"/>
              </a:rPr>
              <a:t>ugyanaz</a:t>
            </a:r>
            <a:endParaRPr lang="hu-HU" sz="1000" dirty="0">
              <a:latin typeface="Consolas" panose="020B0609020204030204" pitchFamily="49" charset="0"/>
            </a:endParaRPr>
          </a:p>
          <a:p>
            <a:r>
              <a:rPr lang="hu-HU" sz="1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559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9AD0-6083-46CC-AD50-2A5ED04E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importance sampling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2606CF-3DD1-4CA8-A893-6DAEB1AFB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Probléma</a:t>
                </a:r>
                <a:r>
                  <a:rPr lang="en-US" dirty="0"/>
                  <a:t>: </a:t>
                </a:r>
                <a:r>
                  <a:rPr lang="en-US" dirty="0" err="1"/>
                  <a:t>már</a:t>
                </a:r>
                <a:r>
                  <a:rPr lang="en-US" dirty="0"/>
                  <a:t> </a:t>
                </a:r>
                <a:r>
                  <a:rPr lang="en-US" i="1" dirty="0"/>
                  <a:t>Lambert</a:t>
                </a:r>
                <a:r>
                  <a:rPr lang="en-US" dirty="0"/>
                  <a:t>-</a:t>
                </a:r>
                <a:r>
                  <a:rPr lang="en-US" dirty="0" err="1"/>
                  <a:t>nél</a:t>
                </a:r>
                <a:r>
                  <a:rPr lang="en-US" dirty="0"/>
                  <a:t> is </a:t>
                </a:r>
                <a:r>
                  <a:rPr lang="en-US" dirty="0" err="1"/>
                  <a:t>baj</a:t>
                </a:r>
                <a:r>
                  <a:rPr lang="en-US" dirty="0"/>
                  <a:t> van, ha a </a:t>
                </a:r>
                <a:r>
                  <a:rPr lang="en-US" dirty="0" err="1"/>
                  <a:t>fényforrás</a:t>
                </a:r>
                <a:r>
                  <a:rPr lang="en-US" dirty="0"/>
                  <a:t> </a:t>
                </a:r>
                <a:r>
                  <a:rPr lang="en-US" dirty="0" err="1"/>
                  <a:t>túl</a:t>
                </a:r>
                <a:r>
                  <a:rPr lang="en-US" dirty="0"/>
                  <a:t> </a:t>
                </a:r>
                <a:r>
                  <a:rPr lang="en-US" dirty="0" err="1"/>
                  <a:t>kicsi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Cook-Torrance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</a:t>
                </a:r>
                <a:r>
                  <a:rPr lang="en-US" dirty="0" err="1"/>
                  <a:t>még</a:t>
                </a:r>
                <a:r>
                  <a:rPr lang="en-US" dirty="0"/>
                  <a:t> </a:t>
                </a:r>
                <a:r>
                  <a:rPr lang="en-US" dirty="0" err="1"/>
                  <a:t>szembet</a:t>
                </a:r>
                <a:r>
                  <a:rPr lang="hu-HU" dirty="0"/>
                  <a:t>ű</a:t>
                </a:r>
                <a:r>
                  <a:rPr lang="en-US" dirty="0" err="1"/>
                  <a:t>nőbb</a:t>
                </a:r>
                <a:r>
                  <a:rPr lang="en-US" dirty="0"/>
                  <a:t>: </a:t>
                </a:r>
                <a:r>
                  <a:rPr lang="en-US" dirty="0" err="1"/>
                  <a:t>nagyon</a:t>
                </a:r>
                <a:r>
                  <a:rPr lang="en-US" dirty="0"/>
                  <a:t> </a:t>
                </a:r>
                <a:r>
                  <a:rPr lang="en-US" dirty="0" err="1"/>
                  <a:t>ritkán</a:t>
                </a:r>
                <a:r>
                  <a:rPr lang="en-US" dirty="0"/>
                  <a:t> </a:t>
                </a:r>
                <a:r>
                  <a:rPr lang="en-US" dirty="0" err="1"/>
                  <a:t>találjuk</a:t>
                </a:r>
                <a:r>
                  <a:rPr lang="en-US" dirty="0"/>
                  <a:t> el a </a:t>
                </a:r>
                <a:r>
                  <a:rPr lang="en-US" dirty="0" err="1"/>
                  <a:t>fényforrást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felületdarabka-térszög</a:t>
                </a:r>
                <a:r>
                  <a:rPr lang="en-US" dirty="0"/>
                  <a:t> </a:t>
                </a:r>
                <a:r>
                  <a:rPr lang="en-US" dirty="0" err="1"/>
                  <a:t>kapcsolatára</a:t>
                </a:r>
                <a:r>
                  <a:rPr lang="en-US" dirty="0"/>
                  <a:t> </a:t>
                </a:r>
                <a:r>
                  <a:rPr lang="en-US" dirty="0" err="1"/>
                  <a:t>vonatkozó</a:t>
                </a:r>
                <a:r>
                  <a:rPr lang="en-US" dirty="0"/>
                  <a:t> </a:t>
                </a:r>
                <a:r>
                  <a:rPr lang="en-US" dirty="0" err="1"/>
                  <a:t>képlet</a:t>
                </a:r>
                <a:r>
                  <a:rPr lang="en-US" dirty="0"/>
                  <a:t> </a:t>
                </a:r>
                <a:r>
                  <a:rPr lang="en-US" dirty="0" err="1"/>
                  <a:t>miatt</a:t>
                </a:r>
                <a:r>
                  <a:rPr lang="en-US" dirty="0"/>
                  <a:t> </a:t>
                </a:r>
                <a:r>
                  <a:rPr lang="en-US" dirty="0" err="1"/>
                  <a:t>tudjuk</a:t>
                </a:r>
                <a:r>
                  <a:rPr lang="en-US" dirty="0"/>
                  <a:t> </a:t>
                </a:r>
                <a:r>
                  <a:rPr lang="en-US" dirty="0" err="1"/>
                  <a:t>azonban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light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</m:e>
                                  </m:func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𝒍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𝑑𝑖𝑠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Szóval</a:t>
                </a:r>
                <a:r>
                  <a:rPr lang="en-US" dirty="0"/>
                  <a:t> </a:t>
                </a:r>
                <a:r>
                  <a:rPr lang="en-US" dirty="0" err="1"/>
                  <a:t>ilyen</a:t>
                </a:r>
                <a:r>
                  <a:rPr lang="en-US" dirty="0"/>
                  <a:t> </a:t>
                </a:r>
                <a:r>
                  <a:rPr lang="en-US" dirty="0" err="1"/>
                  <a:t>esetekben</a:t>
                </a:r>
                <a:r>
                  <a:rPr lang="en-US" dirty="0"/>
                  <a:t> a </a:t>
                </a:r>
                <a:r>
                  <a:rPr lang="en-US" dirty="0" err="1"/>
                  <a:t>fényforrásra</a:t>
                </a:r>
                <a:r>
                  <a:rPr lang="en-US" dirty="0"/>
                  <a:t> </a:t>
                </a:r>
                <a:r>
                  <a:rPr lang="en-US" dirty="0" err="1"/>
                  <a:t>célszer</a:t>
                </a:r>
                <a:r>
                  <a:rPr lang="hu-HU" dirty="0"/>
                  <a:t>ű</a:t>
                </a:r>
                <a:r>
                  <a:rPr lang="en-US" dirty="0"/>
                  <a:t>bb </a:t>
                </a:r>
                <a:r>
                  <a:rPr lang="en-US" dirty="0" err="1"/>
                  <a:t>alkalmazni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i="1" dirty="0"/>
                  <a:t>importance sampling</a:t>
                </a:r>
                <a:r>
                  <a:rPr lang="en-US" dirty="0"/>
                  <a:t>-</a:t>
                </a:r>
                <a:r>
                  <a:rPr lang="en-US" dirty="0" err="1"/>
                  <a:t>ot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Na </a:t>
                </a:r>
                <a:r>
                  <a:rPr lang="en-US" dirty="0" err="1"/>
                  <a:t>jó</a:t>
                </a:r>
                <a:r>
                  <a:rPr lang="en-US" dirty="0"/>
                  <a:t>, de </a:t>
                </a:r>
                <a:r>
                  <a:rPr lang="en-US" dirty="0" err="1"/>
                  <a:t>hogyan</a:t>
                </a:r>
                <a:r>
                  <a:rPr lang="en-US" dirty="0"/>
                  <a:t> </a:t>
                </a:r>
                <a:r>
                  <a:rPr lang="en-US" dirty="0" err="1"/>
                  <a:t>kombinálunk</a:t>
                </a:r>
                <a:r>
                  <a:rPr lang="en-US" dirty="0"/>
                  <a:t> </a:t>
                </a:r>
                <a:r>
                  <a:rPr lang="en-US" dirty="0" err="1"/>
                  <a:t>össze</a:t>
                </a:r>
                <a:r>
                  <a:rPr lang="en-US" dirty="0"/>
                  <a:t> </a:t>
                </a:r>
                <a:r>
                  <a:rPr lang="en-US" dirty="0" err="1"/>
                  <a:t>többféle</a:t>
                </a:r>
                <a:r>
                  <a:rPr lang="en-US" dirty="0"/>
                  <a:t> </a:t>
                </a:r>
                <a:r>
                  <a:rPr lang="en-US" dirty="0" err="1"/>
                  <a:t>mintavételezést</a:t>
                </a:r>
                <a:r>
                  <a:rPr lang="en-US" dirty="0"/>
                  <a:t>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2606CF-3DD1-4CA8-A893-6DAEB1AFB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59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1925-E4D4-47B9-BA8F-6C0BC79D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importance sampling (</a:t>
            </a:r>
            <a:r>
              <a:rPr lang="en-US" dirty="0" err="1"/>
              <a:t>folyt</a:t>
            </a:r>
            <a:r>
              <a:rPr lang="en-US" dirty="0"/>
              <a:t>.)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E5CC8-8456-4C88-A3DE-DD9360B530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Adott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darab</a:t>
                </a:r>
                <a:r>
                  <a:rPr lang="en-US" dirty="0"/>
                  <a:t> </a:t>
                </a:r>
                <a:r>
                  <a:rPr lang="en-US" dirty="0" err="1"/>
                  <a:t>eloszlás</a:t>
                </a:r>
                <a:r>
                  <a:rPr lang="en-US" dirty="0"/>
                  <a:t>, </a:t>
                </a:r>
                <a:r>
                  <a:rPr lang="en-US" dirty="0" err="1"/>
                  <a:t>ezek</a:t>
                </a:r>
                <a:r>
                  <a:rPr lang="en-US" dirty="0"/>
                  <a:t> </a:t>
                </a:r>
                <a:r>
                  <a:rPr lang="en-US" dirty="0" err="1"/>
                  <a:t>közül</a:t>
                </a:r>
                <a:r>
                  <a:rPr lang="en-US" dirty="0"/>
                  <a:t> </a:t>
                </a:r>
                <a:r>
                  <a:rPr lang="en-US" dirty="0" err="1"/>
                  <a:t>minden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adik</a:t>
                </a:r>
                <a:r>
                  <a:rPr lang="en-US" dirty="0"/>
                  <a:t> </a:t>
                </a:r>
                <a:r>
                  <a:rPr lang="en-US" dirty="0" err="1"/>
                  <a:t>iterációban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err="1"/>
                  <a:t>Kiválasztunk</a:t>
                </a:r>
                <a:r>
                  <a:rPr lang="en-US" dirty="0"/>
                  <a:t> </a:t>
                </a:r>
                <a:r>
                  <a:rPr lang="en-US" dirty="0" err="1"/>
                  <a:t>egyet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 sűrűségfüggvénnyel, </a:t>
                </a:r>
                <a:r>
                  <a:rPr lang="en-US" dirty="0" err="1"/>
                  <a:t>legyen</a:t>
                </a:r>
                <a:r>
                  <a:rPr lang="en-US" dirty="0"/>
                  <a:t> </a:t>
                </a:r>
                <a:r>
                  <a:rPr lang="en-US" dirty="0" err="1"/>
                  <a:t>ez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edik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Ezzel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vel</a:t>
                </a:r>
                <a:r>
                  <a:rPr lang="en-US" dirty="0"/>
                  <a:t> </a:t>
                </a:r>
                <a:r>
                  <a:rPr lang="en-US" dirty="0" err="1"/>
                  <a:t>húzol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mintát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err="1"/>
                  <a:t>Kiszámolod</a:t>
                </a:r>
                <a:r>
                  <a:rPr lang="en-US" dirty="0"/>
                  <a:t> </a:t>
                </a:r>
                <a:r>
                  <a:rPr lang="en-US" dirty="0" err="1"/>
                  <a:t>ezt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végeredmény</a:t>
                </a:r>
                <a:r>
                  <a:rPr lang="en-US" dirty="0"/>
                  <a:t> </a:t>
                </a:r>
                <a:r>
                  <a:rPr lang="en-US" dirty="0" err="1"/>
                  <a:t>meglepő</a:t>
                </a:r>
                <a:r>
                  <a:rPr lang="en-US" dirty="0"/>
                  <a:t> </a:t>
                </a:r>
                <a:r>
                  <a:rPr lang="en-US" dirty="0" err="1"/>
                  <a:t>módon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>
                    <a:sym typeface="Wingdings" panose="05000000000000000000" pitchFamily="2" charset="2"/>
                  </a:rPr>
                  <a:t>Ennyire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azért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  <a:hlinkClick r:id="rId2"/>
                  </a:rPr>
                  <a:t>nem</a:t>
                </a:r>
                <a:r>
                  <a:rPr lang="en-US" dirty="0">
                    <a:sym typeface="Wingdings" panose="05000000000000000000" pitchFamily="2" charset="2"/>
                    <a:hlinkClick r:id="rId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  <a:hlinkClick r:id="rId2"/>
                  </a:rPr>
                  <a:t>egyszerű</a:t>
                </a:r>
                <a:r>
                  <a:rPr lang="en-US" dirty="0">
                    <a:sym typeface="Wingdings" panose="05000000000000000000" pitchFamily="2" charset="2"/>
                  </a:rPr>
                  <a:t>. De </a:t>
                </a:r>
                <a:r>
                  <a:rPr lang="en-US" dirty="0" err="1">
                    <a:sym typeface="Wingdings" panose="05000000000000000000" pitchFamily="2" charset="2"/>
                  </a:rPr>
                  <a:t>beadandónak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tök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jó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feladat</a:t>
                </a:r>
                <a:r>
                  <a:rPr lang="en-US" dirty="0">
                    <a:sym typeface="Wingdings" panose="05000000000000000000" pitchFamily="2" charset="2"/>
                  </a:rPr>
                  <a:t> </a:t>
                </a:r>
                <a:endParaRPr lang="en-US" i="1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Ha </a:t>
                </a:r>
                <a:r>
                  <a:rPr lang="en-US" dirty="0" err="1"/>
                  <a:t>valaki</a:t>
                </a:r>
                <a:r>
                  <a:rPr lang="en-US" dirty="0"/>
                  <a:t> </a:t>
                </a:r>
                <a:r>
                  <a:rPr lang="en-US" dirty="0" err="1"/>
                  <a:t>megcsinálja</a:t>
                </a:r>
                <a:r>
                  <a:rPr lang="en-US" dirty="0"/>
                  <a:t> </a:t>
                </a:r>
                <a:r>
                  <a:rPr lang="en-US" dirty="0" err="1"/>
                  <a:t>úgy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</a:t>
                </a:r>
                <a:r>
                  <a:rPr lang="en-US" dirty="0" err="1"/>
                  <a:t>pici</a:t>
                </a:r>
                <a:r>
                  <a:rPr lang="en-US" dirty="0"/>
                  <a:t> </a:t>
                </a:r>
                <a:r>
                  <a:rPr lang="en-US" dirty="0" err="1"/>
                  <a:t>fényekre</a:t>
                </a:r>
                <a:r>
                  <a:rPr lang="en-US" dirty="0"/>
                  <a:t> is m</a:t>
                </a:r>
                <a:r>
                  <a:rPr lang="hu-HU" dirty="0"/>
                  <a:t>ű</a:t>
                </a:r>
                <a:r>
                  <a:rPr lang="en-US" dirty="0" err="1"/>
                  <a:t>ködik</a:t>
                </a:r>
                <a:r>
                  <a:rPr lang="en-US" dirty="0"/>
                  <a:t> (</a:t>
                </a:r>
                <a:r>
                  <a:rPr lang="en-US" i="1" dirty="0"/>
                  <a:t>roughness = 0</a:t>
                </a:r>
                <a:r>
                  <a:rPr lang="en-US" dirty="0"/>
                  <a:t> </a:t>
                </a:r>
                <a:r>
                  <a:rPr lang="en-US" dirty="0" err="1"/>
                  <a:t>mellett</a:t>
                </a:r>
                <a:r>
                  <a:rPr lang="en-US" dirty="0"/>
                  <a:t>),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pluszpont</a:t>
                </a:r>
                <a:br>
                  <a:rPr lang="en-US" dirty="0"/>
                </a:b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E5CC8-8456-4C88-A3DE-DD9360B530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8E9B-DEE1-4BA3-9C73-2FAD23D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Máshogy</a:t>
            </a:r>
            <a:r>
              <a:rPr lang="en-US" dirty="0"/>
              <a:t> </a:t>
            </a:r>
            <a:r>
              <a:rPr lang="en-US" dirty="0" err="1"/>
              <a:t>mondva</a:t>
            </a:r>
            <a:r>
              <a:rPr lang="en-US" dirty="0"/>
              <a:t>: explicit light sampling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78C4-ADD8-46DB-B0C0-9566BD1A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i="1" dirty="0"/>
              <a:t>next event estimation</a:t>
            </a:r>
            <a:r>
              <a:rPr lang="en-US" dirty="0"/>
              <a:t> </a:t>
            </a:r>
            <a:r>
              <a:rPr lang="en-US" dirty="0" err="1"/>
              <a:t>néven</a:t>
            </a:r>
            <a:r>
              <a:rPr lang="en-US" dirty="0"/>
              <a:t> is </a:t>
            </a:r>
            <a:r>
              <a:rPr lang="en-US" dirty="0" err="1"/>
              <a:t>ismert</a:t>
            </a:r>
            <a:r>
              <a:rPr lang="en-US" dirty="0"/>
              <a:t>;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a </a:t>
            </a:r>
            <a:r>
              <a:rPr lang="en-US" i="1" dirty="0"/>
              <a:t>MIS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Minden </a:t>
            </a:r>
            <a:r>
              <a:rPr lang="en-US" dirty="0" err="1"/>
              <a:t>pattogásnál</a:t>
            </a:r>
            <a:r>
              <a:rPr lang="en-US" dirty="0"/>
              <a:t> </a:t>
            </a:r>
            <a:r>
              <a:rPr lang="en-US" dirty="0" err="1"/>
              <a:t>indítunk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sugarat</a:t>
            </a:r>
            <a:r>
              <a:rPr lang="en-US" dirty="0"/>
              <a:t> </a:t>
            </a:r>
            <a:r>
              <a:rPr lang="en-US" dirty="0" err="1"/>
              <a:t>valamelyik</a:t>
            </a:r>
            <a:r>
              <a:rPr lang="en-US" dirty="0"/>
              <a:t> </a:t>
            </a:r>
            <a:r>
              <a:rPr lang="en-US" dirty="0" err="1"/>
              <a:t>fényforrásba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Bidirectional path tracing</a:t>
            </a:r>
            <a:r>
              <a:rPr lang="en-US" dirty="0"/>
              <a:t>-gel </a:t>
            </a:r>
            <a:r>
              <a:rPr lang="en-US" dirty="0" err="1"/>
              <a:t>kombinálva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nagyságrendbeli</a:t>
            </a:r>
            <a:r>
              <a:rPr lang="en-US" dirty="0"/>
              <a:t> </a:t>
            </a:r>
            <a:r>
              <a:rPr lang="en-US" dirty="0" err="1"/>
              <a:t>gyorsítás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Ld. </a:t>
            </a:r>
            <a:r>
              <a:rPr lang="en-US" i="1" dirty="0"/>
              <a:t>Eric </a:t>
            </a:r>
            <a:r>
              <a:rPr lang="en-US" i="1" dirty="0" err="1"/>
              <a:t>Veach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dolgozatát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i="1" dirty="0" err="1"/>
              <a:t>WebGL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kódot</a:t>
            </a:r>
            <a:r>
              <a:rPr lang="en-US" dirty="0"/>
              <a:t> (de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rossz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csal</a:t>
            </a:r>
            <a:r>
              <a:rPr lang="en-US" dirty="0"/>
              <a:t>…)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(</a:t>
            </a:r>
            <a:r>
              <a:rPr lang="en-US" i="1" dirty="0" err="1"/>
              <a:t>megj</a:t>
            </a:r>
            <a:r>
              <a:rPr lang="en-US" i="1" dirty="0"/>
              <a:t>.: a BDPT </a:t>
            </a:r>
            <a:r>
              <a:rPr lang="en-US" i="1" dirty="0" err="1"/>
              <a:t>már</a:t>
            </a:r>
            <a:r>
              <a:rPr lang="en-US" i="1" dirty="0"/>
              <a:t> </a:t>
            </a:r>
            <a:r>
              <a:rPr lang="en-US" i="1" dirty="0" err="1"/>
              <a:t>nehéz</a:t>
            </a:r>
            <a:r>
              <a:rPr lang="en-US" i="1" dirty="0"/>
              <a:t> </a:t>
            </a:r>
            <a:r>
              <a:rPr lang="en-US" i="1" dirty="0" err="1"/>
              <a:t>téma</a:t>
            </a:r>
            <a:r>
              <a:rPr lang="en-US" i="1" dirty="0"/>
              <a:t>, </a:t>
            </a:r>
            <a:r>
              <a:rPr lang="en-US" i="1" dirty="0" err="1"/>
              <a:t>eddig</a:t>
            </a:r>
            <a:r>
              <a:rPr lang="en-US" i="1" dirty="0"/>
              <a:t> </a:t>
            </a:r>
            <a:r>
              <a:rPr lang="en-US" i="1" dirty="0" err="1"/>
              <a:t>én</a:t>
            </a:r>
            <a:r>
              <a:rPr lang="en-US" i="1" dirty="0"/>
              <a:t> </a:t>
            </a:r>
            <a:r>
              <a:rPr lang="en-US" i="1" dirty="0" err="1"/>
              <a:t>sem</a:t>
            </a:r>
            <a:r>
              <a:rPr lang="en-US" i="1" dirty="0"/>
              <a:t> </a:t>
            </a:r>
            <a:r>
              <a:rPr lang="en-US" i="1" dirty="0" err="1"/>
              <a:t>csináltam</a:t>
            </a:r>
            <a:r>
              <a:rPr lang="en-US" i="1" dirty="0"/>
              <a:t> meg)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45178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33C9EE8-B7AA-4599-A4C7-976EE24A9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6D919A-FC3E-4B4E-BAF0-ED6CFB8DC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6ACBD-1C82-4782-AA7C-05504DD7DE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1FBBC-5885-48EE-9B3A-A944E41F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Lehet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lesni</a:t>
            </a:r>
            <a:r>
              <a:rPr lang="en-US" sz="3600" dirty="0">
                <a:solidFill>
                  <a:srgbClr val="FFFFFF"/>
                </a:solidFill>
              </a:rPr>
              <a:t> a DX10-es </a:t>
            </a:r>
            <a:r>
              <a:rPr lang="en-US" sz="3600" dirty="0" err="1">
                <a:solidFill>
                  <a:srgbClr val="FFFFFF"/>
                </a:solidFill>
              </a:rPr>
              <a:t>példaprogimból</a:t>
            </a:r>
            <a:r>
              <a:rPr lang="en-US" sz="3600" dirty="0">
                <a:solidFill>
                  <a:srgbClr val="FFFFFF"/>
                </a:solidFill>
              </a:rPr>
              <a:t> (blog)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9A5E45-46DC-4F4D-B06B-4E1CEE645E66}"/>
              </a:ext>
            </a:extLst>
          </p:cNvPr>
          <p:cNvSpPr txBox="1"/>
          <p:nvPr/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De </a:t>
            </a:r>
            <a:r>
              <a:rPr lang="en-US" sz="1500" dirty="0" err="1">
                <a:solidFill>
                  <a:schemeClr val="bg1"/>
                </a:solidFill>
              </a:rPr>
              <a:t>sokra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nem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mentek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vele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mert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nincs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teljesen</a:t>
            </a:r>
            <a:r>
              <a:rPr lang="en-US" sz="1500" dirty="0">
                <a:solidFill>
                  <a:schemeClr val="bg1"/>
                </a:solidFill>
              </a:rPr>
              <a:t> “</a:t>
            </a:r>
            <a:r>
              <a:rPr lang="en-US" sz="1500" dirty="0" err="1">
                <a:solidFill>
                  <a:schemeClr val="bg1"/>
                </a:solidFill>
              </a:rPr>
              <a:t>kész</a:t>
            </a:r>
            <a:r>
              <a:rPr lang="en-US" sz="1500" dirty="0">
                <a:solidFill>
                  <a:schemeClr val="bg1"/>
                </a:solidFill>
              </a:rPr>
              <a:t>” </a:t>
            </a:r>
            <a:r>
              <a:rPr lang="en-US" sz="15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endParaRPr lang="hu-HU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4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B390-7A1B-4D44-BC8B-0361BA21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Emlékeztető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63F21-0C4B-4381-A6D0-2EF7F47FB8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Tükröződési </a:t>
                </a:r>
                <a:r>
                  <a:rPr lang="en-US" dirty="0" err="1"/>
                  <a:t>egyenlet</a:t>
                </a:r>
                <a:r>
                  <a:rPr lang="en-US" dirty="0"/>
                  <a:t> (</a:t>
                </a:r>
                <a:r>
                  <a:rPr lang="en-US" i="1" dirty="0"/>
                  <a:t>reflectance/radiance equation</a:t>
                </a:r>
                <a:r>
                  <a:rPr lang="en-US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Megjelenítési</a:t>
                </a:r>
                <a:r>
                  <a:rPr lang="en-US" dirty="0"/>
                  <a:t> </a:t>
                </a:r>
                <a:r>
                  <a:rPr lang="en-US" dirty="0" err="1"/>
                  <a:t>egyenlet</a:t>
                </a:r>
                <a:r>
                  <a:rPr lang="en-US" dirty="0"/>
                  <a:t> (</a:t>
                </a:r>
                <a:r>
                  <a:rPr lang="en-US" i="1" dirty="0"/>
                  <a:t>rendering equation</a:t>
                </a:r>
                <a:r>
                  <a:rPr lang="en-US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Ahol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emittált</a:t>
                </a:r>
                <a:r>
                  <a:rPr lang="en-US" dirty="0"/>
                  <a:t> (</a:t>
                </a:r>
                <a:r>
                  <a:rPr lang="en-US" dirty="0" err="1"/>
                  <a:t>fényforrás</a:t>
                </a:r>
                <a:r>
                  <a:rPr lang="en-US" dirty="0"/>
                  <a:t> </a:t>
                </a:r>
                <a:r>
                  <a:rPr lang="en-US" dirty="0" err="1"/>
                  <a:t>által</a:t>
                </a:r>
                <a:r>
                  <a:rPr lang="en-US" dirty="0"/>
                  <a:t> </a:t>
                </a:r>
                <a:r>
                  <a:rPr lang="en-US" dirty="0" err="1"/>
                  <a:t>kisugárzott</a:t>
                </a:r>
                <a:r>
                  <a:rPr lang="en-US" dirty="0"/>
                  <a:t>) </a:t>
                </a:r>
                <a:r>
                  <a:rPr lang="en-US" dirty="0" err="1"/>
                  <a:t>radiancia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“</a:t>
                </a:r>
                <a:r>
                  <a:rPr lang="en-US" i="1" dirty="0" err="1"/>
                  <a:t>Egy</a:t>
                </a:r>
                <a:r>
                  <a:rPr lang="en-US" i="1" dirty="0"/>
                  <a:t> </a:t>
                </a:r>
                <a:r>
                  <a:rPr lang="en-US" i="1" dirty="0" err="1"/>
                  <a:t>egyenlet</a:t>
                </a:r>
                <a:r>
                  <a:rPr lang="en-US" i="1" dirty="0"/>
                  <a:t> mind </a:t>
                </a:r>
                <a:r>
                  <a:rPr lang="en-US" i="1" dirty="0" err="1"/>
                  <a:t>fölött</a:t>
                </a:r>
                <a:r>
                  <a:rPr lang="en-US" i="1" dirty="0"/>
                  <a:t>”</a:t>
                </a:r>
                <a:r>
                  <a:rPr lang="en-US" dirty="0"/>
                  <a:t> - </a:t>
                </a:r>
                <a:r>
                  <a:rPr lang="en-US" dirty="0" err="1"/>
                  <a:t>kiegészítve</a:t>
                </a:r>
                <a:r>
                  <a:rPr lang="en-US" dirty="0"/>
                  <a:t> a </a:t>
                </a:r>
                <a:r>
                  <a:rPr lang="en-US" i="1" dirty="0"/>
                  <a:t>BTDF</a:t>
                </a:r>
                <a:r>
                  <a:rPr lang="en-US" dirty="0"/>
                  <a:t>-el a “</a:t>
                </a:r>
                <a:r>
                  <a:rPr lang="en-US" dirty="0" err="1"/>
                  <a:t>teljes</a:t>
                </a:r>
                <a:r>
                  <a:rPr lang="en-US" dirty="0"/>
                  <a:t>” </a:t>
                </a:r>
                <a:r>
                  <a:rPr lang="en-US" dirty="0" err="1"/>
                  <a:t>globális</a:t>
                </a:r>
                <a:r>
                  <a:rPr lang="en-US" dirty="0"/>
                  <a:t> </a:t>
                </a:r>
                <a:r>
                  <a:rPr lang="en-US" dirty="0" err="1"/>
                  <a:t>megvilágítást</a:t>
                </a:r>
                <a:r>
                  <a:rPr lang="en-US" dirty="0"/>
                  <a:t> </a:t>
                </a:r>
                <a:r>
                  <a:rPr lang="en-US" dirty="0" err="1"/>
                  <a:t>leírja</a:t>
                </a:r>
                <a:r>
                  <a:rPr lang="en-US" dirty="0"/>
                  <a:t>*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Nekünk</a:t>
                </a:r>
                <a:r>
                  <a:rPr lang="en-US" dirty="0"/>
                  <a:t> </a:t>
                </a:r>
                <a:r>
                  <a:rPr lang="en-US" dirty="0" err="1"/>
                  <a:t>egyelőre</a:t>
                </a:r>
                <a:r>
                  <a:rPr lang="en-US" dirty="0"/>
                  <a:t> </a:t>
                </a:r>
                <a:r>
                  <a:rPr lang="en-US" dirty="0" err="1"/>
                  <a:t>elég</a:t>
                </a:r>
                <a:r>
                  <a:rPr lang="en-US" dirty="0"/>
                  <a:t> a </a:t>
                </a:r>
                <a:r>
                  <a:rPr lang="en-US" i="1" dirty="0"/>
                  <a:t>BRDF</a:t>
                </a:r>
                <a:r>
                  <a:rPr lang="en-US" dirty="0"/>
                  <a:t> is; </a:t>
                </a:r>
                <a:r>
                  <a:rPr lang="en-US" dirty="0" err="1"/>
                  <a:t>na</a:t>
                </a:r>
                <a:r>
                  <a:rPr lang="en-US" dirty="0"/>
                  <a:t> de </a:t>
                </a:r>
                <a:r>
                  <a:rPr lang="en-US" dirty="0" err="1"/>
                  <a:t>hogyan</a:t>
                </a:r>
                <a:r>
                  <a:rPr lang="en-US" dirty="0"/>
                  <a:t> </a:t>
                </a:r>
                <a:r>
                  <a:rPr lang="en-US" dirty="0" err="1"/>
                  <a:t>oldjuk</a:t>
                </a:r>
                <a:r>
                  <a:rPr lang="en-US" dirty="0"/>
                  <a:t> meg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egyenletet</a:t>
                </a:r>
                <a:r>
                  <a:rPr lang="en-US" dirty="0"/>
                  <a:t>…?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63F21-0C4B-4381-A6D0-2EF7F47FB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25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B717-D6D7-4DD7-90B2-FC25503F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Ahogy</a:t>
            </a:r>
            <a:r>
              <a:rPr lang="en-US" dirty="0"/>
              <a:t> Boromir is </a:t>
            </a:r>
            <a:r>
              <a:rPr lang="en-US" dirty="0" err="1"/>
              <a:t>megmondta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5133-D39E-4343-B963-AA87F7DEA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303520"/>
            <a:ext cx="10058400" cy="9319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Például</a:t>
            </a:r>
            <a:r>
              <a:rPr lang="en-US" dirty="0"/>
              <a:t> </a:t>
            </a:r>
            <a:r>
              <a:rPr lang="en-US" dirty="0" err="1"/>
              <a:t>láthatósági</a:t>
            </a:r>
            <a:r>
              <a:rPr lang="en-US" dirty="0"/>
              <a:t> </a:t>
            </a:r>
            <a:r>
              <a:rPr lang="en-US" dirty="0" err="1"/>
              <a:t>problémák</a:t>
            </a:r>
            <a:r>
              <a:rPr lang="en-US" dirty="0"/>
              <a:t> </a:t>
            </a:r>
            <a:r>
              <a:rPr lang="en-US" dirty="0" err="1"/>
              <a:t>miatt</a:t>
            </a:r>
            <a:endParaRPr lang="hu-HU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A2C45F37-DE7A-4B04-A830-2E8550688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20240"/>
            <a:ext cx="5486400" cy="32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4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90C7-20B4-45A5-9CD7-EA36369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Megoldási</a:t>
            </a:r>
            <a:r>
              <a:rPr lang="en-US" dirty="0"/>
              <a:t> </a:t>
            </a:r>
            <a:r>
              <a:rPr lang="en-US" dirty="0" err="1"/>
              <a:t>lehetőségek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A16AF-F914-4585-8761-F16037745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Végeselem </a:t>
                </a:r>
                <a:r>
                  <a:rPr lang="en-US" b="1" dirty="0" err="1"/>
                  <a:t>módszerek</a:t>
                </a:r>
                <a:r>
                  <a:rPr lang="en-US" dirty="0"/>
                  <a:t> (</a:t>
                </a:r>
                <a:r>
                  <a:rPr lang="en-US" i="1" dirty="0"/>
                  <a:t>finite element methods</a:t>
                </a:r>
                <a:r>
                  <a:rPr lang="en-US" dirty="0"/>
                  <a:t>), pl. </a:t>
                </a:r>
                <a:r>
                  <a:rPr lang="en-US" i="1" dirty="0"/>
                  <a:t>radiosity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felület</a:t>
                </a:r>
                <a:r>
                  <a:rPr lang="en-US" dirty="0"/>
                  <a:t> </a:t>
                </a:r>
                <a:r>
                  <a:rPr lang="en-US" dirty="0" err="1"/>
                  <a:t>véges</a:t>
                </a:r>
                <a:r>
                  <a:rPr lang="en-US" dirty="0"/>
                  <a:t> </a:t>
                </a:r>
                <a:r>
                  <a:rPr lang="en-US" dirty="0" err="1"/>
                  <a:t>darab</a:t>
                </a:r>
                <a:r>
                  <a:rPr lang="en-US" dirty="0"/>
                  <a:t> </a:t>
                </a:r>
                <a:r>
                  <a:rPr lang="en-US" i="1" dirty="0"/>
                  <a:t>patch</a:t>
                </a:r>
                <a:r>
                  <a:rPr lang="en-US" dirty="0"/>
                  <a:t>-re van </a:t>
                </a:r>
                <a:r>
                  <a:rPr lang="en-US" dirty="0" err="1"/>
                  <a:t>osztva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edik</a:t>
                </a:r>
                <a:r>
                  <a:rPr lang="en-US" dirty="0"/>
                  <a:t> </a:t>
                </a:r>
                <a:r>
                  <a:rPr lang="en-US" i="1" dirty="0"/>
                  <a:t>patch</a:t>
                </a:r>
                <a:r>
                  <a:rPr lang="en-US" dirty="0"/>
                  <a:t> </a:t>
                </a:r>
                <a:r>
                  <a:rPr lang="en-US" dirty="0" err="1"/>
                  <a:t>radiozitása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ún</a:t>
                </a:r>
                <a:r>
                  <a:rPr lang="en-US" dirty="0"/>
                  <a:t>. </a:t>
                </a:r>
                <a:r>
                  <a:rPr lang="en-US" i="1" dirty="0"/>
                  <a:t>form factor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Eszem</a:t>
                </a:r>
                <a:r>
                  <a:rPr lang="en-US" dirty="0"/>
                  <a:t> </a:t>
                </a:r>
                <a:r>
                  <a:rPr lang="en-US" dirty="0" err="1"/>
                  <a:t>ágában</a:t>
                </a:r>
                <a:r>
                  <a:rPr lang="en-US" dirty="0"/>
                  <a:t> </a:t>
                </a:r>
                <a:r>
                  <a:rPr lang="en-US" dirty="0" err="1"/>
                  <a:t>nincs</a:t>
                </a:r>
                <a:r>
                  <a:rPr lang="en-US" dirty="0"/>
                  <a:t> </a:t>
                </a:r>
                <a:r>
                  <a:rPr lang="en-US" dirty="0" err="1"/>
                  <a:t>levezetni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 </a:t>
                </a:r>
                <a:r>
                  <a:rPr lang="en-US" dirty="0" err="1">
                    <a:sym typeface="Wingdings" panose="05000000000000000000" pitchFamily="2" charset="2"/>
                  </a:rPr>
                  <a:t>Viszont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megoldható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raszterizációval</a:t>
                </a:r>
                <a:r>
                  <a:rPr lang="en-US" dirty="0">
                    <a:sym typeface="Wingdings" panose="05000000000000000000" pitchFamily="2" charset="2"/>
                  </a:rPr>
                  <a:t> is (</a:t>
                </a:r>
                <a:r>
                  <a:rPr lang="en-US" i="1" dirty="0">
                    <a:sym typeface="Wingdings" panose="05000000000000000000" pitchFamily="2" charset="2"/>
                  </a:rPr>
                  <a:t>→ lightmap</a:t>
                </a:r>
                <a:r>
                  <a:rPr lang="en-US" dirty="0">
                    <a:sym typeface="Wingdings" panose="05000000000000000000" pitchFamily="2" charset="2"/>
                  </a:rPr>
                  <a:t>) 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Numerikus</a:t>
                </a:r>
                <a:r>
                  <a:rPr lang="en-US" b="1" dirty="0"/>
                  <a:t> </a:t>
                </a:r>
                <a:r>
                  <a:rPr lang="en-US" b="1" dirty="0" err="1"/>
                  <a:t>integrálás</a:t>
                </a:r>
                <a:r>
                  <a:rPr lang="en-US" dirty="0"/>
                  <a:t>, pl. </a:t>
                </a:r>
                <a:r>
                  <a:rPr lang="en-US" i="1" dirty="0"/>
                  <a:t>(Monte Carlo) path tracing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Ahol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ún</a:t>
                </a:r>
                <a:r>
                  <a:rPr lang="en-US" dirty="0"/>
                  <a:t>. (</a:t>
                </a:r>
                <a:r>
                  <a:rPr lang="en-US" dirty="0" err="1"/>
                  <a:t>valószínűségi</a:t>
                </a:r>
                <a:r>
                  <a:rPr lang="en-US" dirty="0"/>
                  <a:t>) </a:t>
                </a:r>
                <a:r>
                  <a:rPr lang="en-US" dirty="0" err="1"/>
                  <a:t>sűrűségfüggvény</a:t>
                </a:r>
                <a:r>
                  <a:rPr lang="en-US" dirty="0"/>
                  <a:t> (</a:t>
                </a:r>
                <a:r>
                  <a:rPr lang="en-US" i="1" dirty="0"/>
                  <a:t>PDF</a:t>
                </a:r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(</a:t>
                </a:r>
                <a:r>
                  <a:rPr lang="en-US" dirty="0" err="1"/>
                  <a:t>ebből</a:t>
                </a:r>
                <a:r>
                  <a:rPr lang="en-US" dirty="0"/>
                  <a:t> </a:t>
                </a:r>
                <a:r>
                  <a:rPr lang="en-US" dirty="0" err="1"/>
                  <a:t>való</a:t>
                </a:r>
                <a:r>
                  <a:rPr lang="en-US" dirty="0"/>
                  <a:t>) </a:t>
                </a:r>
                <a:r>
                  <a:rPr lang="en-US" dirty="0" err="1"/>
                  <a:t>mintavételezési</a:t>
                </a:r>
                <a:r>
                  <a:rPr lang="en-US" dirty="0"/>
                  <a:t> </a:t>
                </a:r>
                <a:r>
                  <a:rPr lang="en-US" dirty="0" err="1"/>
                  <a:t>irány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Részletes</a:t>
                </a:r>
                <a:r>
                  <a:rPr lang="en-US" dirty="0"/>
                  <a:t> </a:t>
                </a:r>
                <a:r>
                  <a:rPr lang="en-US" dirty="0" err="1"/>
                  <a:t>leírásokhoz</a:t>
                </a:r>
                <a:r>
                  <a:rPr lang="en-US" dirty="0"/>
                  <a:t> ld. </a:t>
                </a:r>
                <a:r>
                  <a:rPr lang="en-US" dirty="0" err="1">
                    <a:hlinkClick r:id="rId2"/>
                  </a:rPr>
                  <a:t>ezt</a:t>
                </a:r>
                <a:r>
                  <a:rPr lang="en-US" dirty="0">
                    <a:hlinkClick r:id="rId2"/>
                  </a:rPr>
                  <a:t> a </a:t>
                </a:r>
                <a:r>
                  <a:rPr lang="en-US" dirty="0" err="1">
                    <a:hlinkClick r:id="rId2"/>
                  </a:rPr>
                  <a:t>linket</a:t>
                </a:r>
                <a:r>
                  <a:rPr lang="en-US" dirty="0"/>
                  <a:t> (</a:t>
                </a:r>
                <a:r>
                  <a:rPr lang="en-US" i="1" dirty="0"/>
                  <a:t>Teaching → Advanced Computer Graphics → Guest Access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A16AF-F914-4585-8761-F16037745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970" b="-1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3218-D1FC-48F8-ADC6-9E05E8DE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</a:t>
            </a:r>
            <a:r>
              <a:rPr lang="en-US" dirty="0" err="1"/>
              <a:t>integrálás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8BE3C-FABB-4543-947B-4C77DD3F5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21856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Mintavételezzük</a:t>
                </a:r>
                <a:r>
                  <a:rPr lang="en-US" dirty="0"/>
                  <a:t> a </a:t>
                </a:r>
                <a:r>
                  <a:rPr lang="en-US" dirty="0" err="1"/>
                  <a:t>függvényt</a:t>
                </a:r>
                <a:r>
                  <a:rPr lang="en-US" dirty="0"/>
                  <a:t> </a:t>
                </a:r>
                <a:r>
                  <a:rPr lang="en-US" dirty="0" err="1"/>
                  <a:t>véletlenszer</a:t>
                </a:r>
                <a:r>
                  <a:rPr lang="hu-HU" dirty="0"/>
                  <a:t>ű</a:t>
                </a:r>
                <a:r>
                  <a:rPr lang="en-US" dirty="0" err="1"/>
                  <a:t>en</a:t>
                </a:r>
                <a:r>
                  <a:rPr lang="en-US" dirty="0"/>
                  <a:t> (a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tartományon</a:t>
                </a:r>
                <a:r>
                  <a:rPr lang="en-US" dirty="0"/>
                  <a:t>)!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konvergencia</a:t>
                </a:r>
                <a:r>
                  <a:rPr lang="en-US" dirty="0"/>
                  <a:t> </a:t>
                </a:r>
                <a:r>
                  <a:rPr lang="en-US" dirty="0" err="1"/>
                  <a:t>sebessége</a:t>
                </a:r>
                <a:r>
                  <a:rPr lang="en-US" dirty="0"/>
                  <a:t> </a:t>
                </a:r>
                <a:r>
                  <a:rPr lang="en-US" dirty="0" err="1"/>
                  <a:t>független</a:t>
                </a:r>
                <a:r>
                  <a:rPr lang="en-US" dirty="0"/>
                  <a:t> a </a:t>
                </a:r>
                <a:r>
                  <a:rPr lang="en-US" dirty="0" err="1"/>
                  <a:t>dimenziók</a:t>
                </a:r>
                <a:r>
                  <a:rPr lang="en-US" dirty="0"/>
                  <a:t> </a:t>
                </a:r>
                <a:r>
                  <a:rPr lang="en-US" dirty="0" err="1"/>
                  <a:t>számától</a:t>
                </a:r>
                <a:r>
                  <a:rPr lang="en-US" dirty="0"/>
                  <a:t> (</a:t>
                </a:r>
                <a:r>
                  <a:rPr lang="en-US" dirty="0" err="1"/>
                  <a:t>szemben</a:t>
                </a:r>
                <a:r>
                  <a:rPr lang="en-US" dirty="0"/>
                  <a:t> pl. a </a:t>
                </a:r>
                <a:r>
                  <a:rPr lang="en-US" dirty="0" err="1"/>
                  <a:t>trapéz</a:t>
                </a:r>
                <a:r>
                  <a:rPr lang="en-US" dirty="0"/>
                  <a:t> </a:t>
                </a:r>
                <a:r>
                  <a:rPr lang="en-US" dirty="0" err="1"/>
                  <a:t>szabállyal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ym typeface="Wingdings" panose="05000000000000000000" pitchFamily="2" charset="2"/>
                  </a:rPr>
                  <a:t>A </a:t>
                </a:r>
                <a:r>
                  <a:rPr lang="en-US" i="1" dirty="0">
                    <a:sym typeface="Wingdings" panose="05000000000000000000" pitchFamily="2" charset="2"/>
                  </a:rPr>
                  <a:t>PDF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-hez </a:t>
                </a:r>
                <a:r>
                  <a:rPr lang="en-US" dirty="0" err="1">
                    <a:sym typeface="Wingdings" panose="05000000000000000000" pitchFamily="2" charset="2"/>
                  </a:rPr>
                  <a:t>kell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integráljon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-n</a:t>
                </a:r>
                <a:endParaRPr lang="en-US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várható</a:t>
                </a:r>
                <a:r>
                  <a:rPr lang="en-US" dirty="0"/>
                  <a:t> </a:t>
                </a:r>
                <a:r>
                  <a:rPr lang="en-US" dirty="0" err="1"/>
                  <a:t>érték</a:t>
                </a:r>
                <a:r>
                  <a:rPr lang="en-US" dirty="0"/>
                  <a:t> </a:t>
                </a:r>
                <a:r>
                  <a:rPr lang="en-US" dirty="0" err="1"/>
                  <a:t>más</a:t>
                </a:r>
                <a:r>
                  <a:rPr lang="en-US" dirty="0"/>
                  <a:t> </a:t>
                </a:r>
                <a:r>
                  <a:rPr lang="en-US" dirty="0" err="1"/>
                  <a:t>néven</a:t>
                </a:r>
                <a:r>
                  <a:rPr lang="en-US" dirty="0"/>
                  <a:t> </a:t>
                </a:r>
                <a:r>
                  <a:rPr lang="en-US" dirty="0" err="1"/>
                  <a:t>átlag</a:t>
                </a:r>
                <a:r>
                  <a:rPr lang="en-US" dirty="0"/>
                  <a:t>:</a:t>
                </a:r>
              </a:p>
              <a:p>
                <a:pPr marL="29260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fért</a:t>
                </a:r>
                <a:r>
                  <a:rPr lang="en-US" dirty="0"/>
                  <a:t> </a:t>
                </a:r>
                <a:r>
                  <a:rPr lang="en-US" dirty="0" err="1"/>
                  <a:t>ki</a:t>
                </a:r>
                <a:r>
                  <a:rPr lang="en-US" dirty="0"/>
                  <a:t>, </a:t>
                </a:r>
                <a:r>
                  <a:rPr lang="en-US" dirty="0" err="1"/>
                  <a:t>úgyhogy</a:t>
                </a:r>
                <a:r>
                  <a:rPr lang="en-US" dirty="0"/>
                  <a:t> a </a:t>
                </a:r>
                <a:r>
                  <a:rPr lang="en-US" dirty="0" err="1"/>
                  <a:t>lényeget</a:t>
                </a:r>
                <a:r>
                  <a:rPr lang="en-US" dirty="0"/>
                  <a:t> </a:t>
                </a:r>
                <a:r>
                  <a:rPr lang="en-US" dirty="0" err="1"/>
                  <a:t>írtam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err="1">
                    <a:sym typeface="Wingdings" panose="05000000000000000000" pitchFamily="2" charset="2"/>
                  </a:rPr>
                  <a:t>Protip</a:t>
                </a:r>
                <a:r>
                  <a:rPr lang="en-US" b="1" dirty="0">
                    <a:sym typeface="Wingdings" panose="05000000000000000000" pitchFamily="2" charset="2"/>
                  </a:rPr>
                  <a:t>: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olvasd</a:t>
                </a:r>
                <a:r>
                  <a:rPr lang="en-US" dirty="0">
                    <a:sym typeface="Wingdings" panose="05000000000000000000" pitchFamily="2" charset="2"/>
                  </a:rPr>
                  <a:t> el </a:t>
                </a:r>
                <a:r>
                  <a:rPr lang="en-US" dirty="0" err="1">
                    <a:sym typeface="Wingdings" panose="05000000000000000000" pitchFamily="2" charset="2"/>
                    <a:hlinkClick r:id="rId3"/>
                  </a:rPr>
                  <a:t>ezt</a:t>
                </a:r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8BE3C-FABB-4543-947B-4C77DD3F5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18567"/>
              </a:xfrm>
              <a:blipFill>
                <a:blip r:embed="rId4"/>
                <a:stretch>
                  <a:fillRect l="-1455" t="-1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72F46E7-6C6E-4401-AED0-99BC0EB61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37" y="2822177"/>
            <a:ext cx="5741261" cy="3242123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811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D669-946F-487C-AD5D-7338741D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tracing </a:t>
            </a:r>
            <a:r>
              <a:rPr lang="en-US" dirty="0" err="1"/>
              <a:t>alapok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34AB5-37B2-4897-8FF3-5F5231842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megjelenítési</a:t>
                </a:r>
                <a:r>
                  <a:rPr lang="en-US" dirty="0"/>
                  <a:t> </a:t>
                </a:r>
                <a:r>
                  <a:rPr lang="en-US" dirty="0" err="1"/>
                  <a:t>egyenlet</a:t>
                </a:r>
                <a:r>
                  <a:rPr lang="en-US" dirty="0"/>
                  <a:t> </a:t>
                </a:r>
                <a:r>
                  <a:rPr lang="en-US" dirty="0" err="1"/>
                  <a:t>rekurzív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által</a:t>
                </a:r>
                <a:r>
                  <a:rPr lang="en-US" dirty="0"/>
                  <a:t> “</a:t>
                </a:r>
                <a:r>
                  <a:rPr lang="en-US" dirty="0" err="1"/>
                  <a:t>pumpálható</a:t>
                </a:r>
                <a:r>
                  <a:rPr lang="en-US" dirty="0"/>
                  <a:t>”)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radianciáról</a:t>
                </a:r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</a:t>
                </a:r>
                <a:r>
                  <a:rPr lang="en-US" dirty="0" err="1"/>
                  <a:t>megbeszéltük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</a:t>
                </a:r>
                <a:r>
                  <a:rPr lang="en-US" dirty="0" err="1"/>
                  <a:t>egyenes</a:t>
                </a:r>
                <a:r>
                  <a:rPr lang="en-US" dirty="0"/>
                  <a:t> </a:t>
                </a:r>
                <a:r>
                  <a:rPr lang="en-US" dirty="0" err="1"/>
                  <a:t>vonalak</a:t>
                </a:r>
                <a:r>
                  <a:rPr lang="en-US" dirty="0"/>
                  <a:t> </a:t>
                </a:r>
                <a:r>
                  <a:rPr lang="en-US" dirty="0" err="1"/>
                  <a:t>mentén</a:t>
                </a:r>
                <a:r>
                  <a:rPr lang="en-US" dirty="0"/>
                  <a:t> </a:t>
                </a:r>
                <a:r>
                  <a:rPr lang="en-US" dirty="0" err="1"/>
                  <a:t>konstansnak</a:t>
                </a:r>
                <a:r>
                  <a:rPr lang="en-US" dirty="0"/>
                  <a:t> </a:t>
                </a:r>
                <a:r>
                  <a:rPr lang="en-US" dirty="0" err="1"/>
                  <a:t>tekintjük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Tehát</a:t>
                </a:r>
                <a:r>
                  <a:rPr lang="en-US" dirty="0"/>
                  <a:t> </a:t>
                </a:r>
                <a:r>
                  <a:rPr lang="en-US" dirty="0" err="1"/>
                  <a:t>ezeket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egyenes</a:t>
                </a:r>
                <a:r>
                  <a:rPr lang="en-US" dirty="0"/>
                  <a:t> </a:t>
                </a:r>
                <a:r>
                  <a:rPr lang="en-US" dirty="0" err="1"/>
                  <a:t>vonalakat</a:t>
                </a:r>
                <a:r>
                  <a:rPr lang="en-US" dirty="0"/>
                  <a:t> </a:t>
                </a:r>
                <a:r>
                  <a:rPr lang="en-US" dirty="0" err="1"/>
                  <a:t>indíthatjuk</a:t>
                </a:r>
                <a:r>
                  <a:rPr lang="en-US" dirty="0"/>
                  <a:t> a </a:t>
                </a:r>
                <a:r>
                  <a:rPr lang="en-US" dirty="0" err="1"/>
                  <a:t>kamerából</a:t>
                </a:r>
                <a:r>
                  <a:rPr lang="en-US" dirty="0"/>
                  <a:t> is, </a:t>
                </a:r>
                <a:r>
                  <a:rPr lang="en-US" dirty="0" err="1"/>
                  <a:t>és</a:t>
                </a:r>
                <a:r>
                  <a:rPr lang="en-US" dirty="0"/>
                  <a:t> </a:t>
                </a:r>
                <a:r>
                  <a:rPr lang="en-US" dirty="0" err="1"/>
                  <a:t>reménykedünk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a </a:t>
                </a:r>
                <a:r>
                  <a:rPr lang="en-US" dirty="0" err="1"/>
                  <a:t>felületeken</a:t>
                </a:r>
                <a:r>
                  <a:rPr lang="en-US" dirty="0"/>
                  <a:t> </a:t>
                </a:r>
                <a:r>
                  <a:rPr lang="en-US" dirty="0" err="1"/>
                  <a:t>pattogva</a:t>
                </a:r>
                <a:r>
                  <a:rPr lang="en-US" dirty="0"/>
                  <a:t> </a:t>
                </a:r>
                <a:r>
                  <a:rPr lang="en-US" dirty="0" err="1"/>
                  <a:t>előbb-utóbb</a:t>
                </a:r>
                <a:r>
                  <a:rPr lang="en-US" dirty="0"/>
                  <a:t> </a:t>
                </a:r>
                <a:r>
                  <a:rPr lang="en-US" dirty="0" err="1"/>
                  <a:t>elérjük</a:t>
                </a:r>
                <a:r>
                  <a:rPr lang="en-US" dirty="0"/>
                  <a:t> a </a:t>
                </a:r>
                <a:r>
                  <a:rPr lang="en-US" dirty="0" err="1"/>
                  <a:t>fényforrást</a:t>
                </a:r>
                <a:r>
                  <a:rPr lang="en-US" dirty="0"/>
                  <a:t>.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ilyen</a:t>
                </a:r>
                <a:r>
                  <a:rPr lang="en-US" dirty="0"/>
                  <a:t> </a:t>
                </a:r>
                <a:r>
                  <a:rPr lang="en-US" dirty="0" err="1"/>
                  <a:t>utat</a:t>
                </a:r>
                <a:r>
                  <a:rPr lang="en-US" dirty="0"/>
                  <a:t> </a:t>
                </a:r>
                <a:r>
                  <a:rPr lang="en-US" dirty="0" err="1"/>
                  <a:t>nevezünk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nak</a:t>
                </a:r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adott</a:t>
                </a:r>
                <a:r>
                  <a:rPr lang="en-US" dirty="0"/>
                  <a:t> pixel </a:t>
                </a:r>
                <a:r>
                  <a:rPr lang="en-US" dirty="0" err="1"/>
                  <a:t>fénysűrűsége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b="1" dirty="0" err="1"/>
                  <a:t>összes</a:t>
                </a:r>
                <a:r>
                  <a:rPr lang="en-US" b="1" dirty="0"/>
                  <a:t> </a:t>
                </a:r>
                <a:r>
                  <a:rPr lang="en-US" b="1" dirty="0" err="1"/>
                  <a:t>lehetséges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ból</a:t>
                </a:r>
                <a:r>
                  <a:rPr lang="en-US" dirty="0"/>
                  <a:t> </a:t>
                </a:r>
                <a:r>
                  <a:rPr lang="en-US" dirty="0" err="1"/>
                  <a:t>érkező</a:t>
                </a:r>
                <a:r>
                  <a:rPr lang="en-US" dirty="0"/>
                  <a:t> </a:t>
                </a:r>
                <a:r>
                  <a:rPr lang="en-US" dirty="0" err="1"/>
                  <a:t>fénys</a:t>
                </a:r>
                <a:r>
                  <a:rPr lang="hu-HU" dirty="0"/>
                  <a:t>ű</a:t>
                </a:r>
                <a:r>
                  <a:rPr lang="en-US" dirty="0"/>
                  <a:t>r</a:t>
                </a:r>
                <a:r>
                  <a:rPr lang="hu-HU" dirty="0"/>
                  <a:t>ű</a:t>
                </a:r>
                <a:r>
                  <a:rPr lang="en-US" dirty="0" err="1"/>
                  <a:t>ségek</a:t>
                </a:r>
                <a:r>
                  <a:rPr lang="en-US" dirty="0"/>
                  <a:t> </a:t>
                </a:r>
                <a:r>
                  <a:rPr lang="en-US" dirty="0" err="1"/>
                  <a:t>átlaga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Kombinatorikai</a:t>
                </a:r>
                <a:r>
                  <a:rPr lang="en-US" dirty="0"/>
                  <a:t> </a:t>
                </a:r>
                <a:r>
                  <a:rPr lang="en-US" dirty="0" err="1"/>
                  <a:t>robbanás</a:t>
                </a:r>
                <a:r>
                  <a:rPr lang="en-US" dirty="0"/>
                  <a:t>…a </a:t>
                </a:r>
                <a:r>
                  <a:rPr lang="en-US" i="1" dirty="0"/>
                  <a:t>path</a:t>
                </a:r>
                <a:r>
                  <a:rPr lang="en-US" dirty="0"/>
                  <a:t> </a:t>
                </a:r>
                <a:r>
                  <a:rPr lang="en-US" dirty="0" err="1"/>
                  <a:t>hosszát</a:t>
                </a:r>
                <a:r>
                  <a:rPr lang="en-US" dirty="0"/>
                  <a:t> le </a:t>
                </a:r>
                <a:r>
                  <a:rPr lang="en-US" dirty="0" err="1"/>
                  <a:t>szokás</a:t>
                </a:r>
                <a:r>
                  <a:rPr lang="en-US" dirty="0"/>
                  <a:t> </a:t>
                </a:r>
                <a:r>
                  <a:rPr lang="en-US" dirty="0" err="1"/>
                  <a:t>korlátozni</a:t>
                </a:r>
                <a:r>
                  <a:rPr lang="en-US" dirty="0"/>
                  <a:t> 5-6 </a:t>
                </a:r>
                <a:r>
                  <a:rPr lang="en-US" dirty="0" err="1"/>
                  <a:t>pattogásra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pattogási</a:t>
                </a:r>
                <a:r>
                  <a:rPr lang="en-US" dirty="0"/>
                  <a:t> </a:t>
                </a:r>
                <a:r>
                  <a:rPr lang="en-US" dirty="0" err="1"/>
                  <a:t>irányokat</a:t>
                </a:r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</a:t>
                </a:r>
                <a:r>
                  <a:rPr lang="en-US" dirty="0" err="1"/>
                  <a:t>ügyes</a:t>
                </a:r>
                <a:r>
                  <a:rPr lang="en-US" dirty="0"/>
                  <a:t> </a:t>
                </a:r>
                <a:r>
                  <a:rPr lang="en-US" dirty="0" err="1"/>
                  <a:t>mintavételezési</a:t>
                </a:r>
                <a:r>
                  <a:rPr lang="en-US" dirty="0"/>
                  <a:t> </a:t>
                </a:r>
                <a:r>
                  <a:rPr lang="en-US" dirty="0" err="1"/>
                  <a:t>stratégiával</a:t>
                </a:r>
                <a:r>
                  <a:rPr lang="en-US" dirty="0"/>
                  <a:t> (ügyes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-el) </a:t>
                </a:r>
                <a:r>
                  <a:rPr lang="en-US" dirty="0" err="1"/>
                  <a:t>választjuk</a:t>
                </a:r>
                <a:r>
                  <a:rPr lang="en-US" dirty="0"/>
                  <a:t> meg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iterációs</a:t>
                </a:r>
                <a:r>
                  <a:rPr lang="en-US" dirty="0"/>
                  <a:t> </a:t>
                </a:r>
                <a:r>
                  <a:rPr lang="en-US" dirty="0" err="1"/>
                  <a:t>lépésben</a:t>
                </a:r>
                <a:r>
                  <a:rPr lang="en-US" dirty="0"/>
                  <a:t> </a:t>
                </a:r>
                <a:r>
                  <a:rPr lang="en-US" dirty="0" err="1"/>
                  <a:t>pixelenként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darab</a:t>
                </a:r>
                <a:r>
                  <a:rPr lang="en-US" dirty="0"/>
                  <a:t> </a:t>
                </a:r>
                <a:r>
                  <a:rPr lang="en-US" dirty="0" err="1"/>
                  <a:t>véletlenszer</a:t>
                </a:r>
                <a:r>
                  <a:rPr lang="hu-HU" dirty="0"/>
                  <a:t>ű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ot</a:t>
                </a:r>
                <a:r>
                  <a:rPr lang="en-US" dirty="0"/>
                  <a:t> </a:t>
                </a:r>
                <a:r>
                  <a:rPr lang="en-US" dirty="0" err="1"/>
                  <a:t>vizsgálunk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lépéseket</a:t>
                </a:r>
                <a:r>
                  <a:rPr lang="en-US" dirty="0"/>
                  <a:t> </a:t>
                </a:r>
                <a:r>
                  <a:rPr lang="en-US" dirty="0" err="1"/>
                  <a:t>folyamatosan</a:t>
                </a:r>
                <a:r>
                  <a:rPr lang="en-US" dirty="0"/>
                  <a:t> </a:t>
                </a:r>
                <a:r>
                  <a:rPr lang="en-US" dirty="0" err="1"/>
                  <a:t>akkumuláljuk</a:t>
                </a:r>
                <a:r>
                  <a:rPr lang="en-US" dirty="0"/>
                  <a:t>, </a:t>
                </a:r>
                <a:r>
                  <a:rPr lang="en-US" dirty="0" err="1"/>
                  <a:t>így</a:t>
                </a:r>
                <a:r>
                  <a:rPr lang="en-US" dirty="0"/>
                  <a:t> a </a:t>
                </a:r>
                <a:r>
                  <a:rPr lang="en-US" dirty="0" err="1"/>
                  <a:t>kép</a:t>
                </a:r>
                <a:r>
                  <a:rPr lang="en-US" dirty="0"/>
                  <a:t> </a:t>
                </a:r>
                <a:r>
                  <a:rPr lang="en-US" dirty="0" err="1"/>
                  <a:t>érzékelhetően</a:t>
                </a:r>
                <a:r>
                  <a:rPr lang="en-US" dirty="0"/>
                  <a:t> </a:t>
                </a:r>
                <a:r>
                  <a:rPr lang="en-US" dirty="0" err="1"/>
                  <a:t>konvergálni</a:t>
                </a:r>
                <a:r>
                  <a:rPr lang="en-US" dirty="0"/>
                  <a:t> fog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34AB5-37B2-4897-8FF3-5F5231842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24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63CA-8CB5-4ECC-BA92-A6F44E2D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megtanulni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18C96-409D-4402-A9ED-D4F3AC1B5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81868"/>
            <a:ext cx="10058400" cy="3951514"/>
          </a:xfrm>
        </p:spPr>
      </p:pic>
    </p:spTree>
    <p:extLst>
      <p:ext uri="{BB962C8B-B14F-4D97-AF65-F5344CB8AC3E}">
        <p14:creationId xmlns:p14="http://schemas.microsoft.com/office/powerpoint/2010/main" val="298164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C10F-925F-4F27-9DD8-0FBD1828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Naiv</a:t>
            </a:r>
            <a:r>
              <a:rPr lang="en-US" dirty="0"/>
              <a:t> Monte Carlo </a:t>
            </a:r>
            <a:r>
              <a:rPr lang="en-US" dirty="0" err="1"/>
              <a:t>integrálás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85A00-6D27-428D-92D6-22F3815E6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Térjünk </a:t>
                </a:r>
                <a:r>
                  <a:rPr lang="en-US" dirty="0" err="1"/>
                  <a:t>vissza</a:t>
                </a:r>
                <a:r>
                  <a:rPr lang="en-US" dirty="0"/>
                  <a:t> a </a:t>
                </a:r>
                <a:r>
                  <a:rPr lang="en-US" dirty="0" err="1"/>
                  <a:t>tükröződési</a:t>
                </a:r>
                <a:r>
                  <a:rPr lang="en-US" dirty="0"/>
                  <a:t> </a:t>
                </a:r>
                <a:r>
                  <a:rPr lang="en-US" dirty="0" err="1"/>
                  <a:t>egyenletre</a:t>
                </a:r>
                <a:r>
                  <a:rPr lang="en-US" dirty="0"/>
                  <a:t> (a </a:t>
                </a:r>
                <a:r>
                  <a:rPr lang="en-US" dirty="0" err="1"/>
                  <a:t>megjelenítési</a:t>
                </a:r>
                <a:r>
                  <a:rPr lang="en-US" dirty="0"/>
                  <a:t> </a:t>
                </a:r>
                <a:r>
                  <a:rPr lang="en-US" dirty="0" err="1"/>
                  <a:t>egyenlet</a:t>
                </a:r>
                <a:r>
                  <a:rPr lang="en-US" dirty="0"/>
                  <a:t> </a:t>
                </a:r>
                <a:r>
                  <a:rPr lang="en-US" dirty="0" err="1"/>
                  <a:t>valójában</a:t>
                </a:r>
                <a:r>
                  <a:rPr lang="en-US" dirty="0"/>
                  <a:t> “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kell</a:t>
                </a:r>
                <a:r>
                  <a:rPr lang="en-US" dirty="0"/>
                  <a:t>”)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Naiv</a:t>
                </a:r>
                <a:r>
                  <a:rPr lang="en-US" dirty="0"/>
                  <a:t> </a:t>
                </a:r>
                <a:r>
                  <a:rPr lang="en-US" dirty="0" err="1"/>
                  <a:t>kérdés</a:t>
                </a:r>
                <a:r>
                  <a:rPr lang="en-US" dirty="0"/>
                  <a:t>: </a:t>
                </a:r>
                <a:r>
                  <a:rPr lang="en-US" i="1" dirty="0"/>
                  <a:t>“</a:t>
                </a:r>
                <a:r>
                  <a:rPr lang="en-US" i="1" dirty="0" err="1"/>
                  <a:t>Mennyi</a:t>
                </a:r>
                <a:r>
                  <a:rPr lang="en-US" i="1" dirty="0"/>
                  <a:t> a </a:t>
                </a:r>
                <a:r>
                  <a:rPr lang="en-US" i="1" dirty="0" err="1"/>
                  <a:t>valsége</a:t>
                </a:r>
                <a:r>
                  <a:rPr lang="en-US" i="1" dirty="0"/>
                  <a:t> </a:t>
                </a:r>
                <a:r>
                  <a:rPr lang="en-US" i="1" dirty="0" err="1"/>
                  <a:t>annak</a:t>
                </a:r>
                <a:r>
                  <a:rPr lang="en-US" i="1" dirty="0"/>
                  <a:t>, </a:t>
                </a:r>
                <a:r>
                  <a:rPr lang="en-US" i="1" dirty="0" err="1"/>
                  <a:t>hogy</a:t>
                </a:r>
                <a:r>
                  <a:rPr lang="en-US" i="1" dirty="0"/>
                  <a:t> </a:t>
                </a:r>
                <a:r>
                  <a:rPr lang="en-US" i="1" dirty="0" err="1"/>
                  <a:t>egy</a:t>
                </a:r>
                <a:r>
                  <a:rPr lang="en-US" i="1" dirty="0"/>
                  <a:t> </a:t>
                </a:r>
                <a:r>
                  <a:rPr lang="en-US" i="1" dirty="0" err="1"/>
                  <a:t>adott</a:t>
                </a:r>
                <a:r>
                  <a:rPr lang="en-US" i="1" dirty="0"/>
                  <a:t> </a:t>
                </a:r>
                <a:r>
                  <a:rPr lang="en-US" i="1" dirty="0" err="1"/>
                  <a:t>pontot</a:t>
                </a:r>
                <a:r>
                  <a:rPr lang="en-US" i="1" dirty="0"/>
                  <a:t> </a:t>
                </a:r>
                <a:r>
                  <a:rPr lang="en-US" i="1" dirty="0" err="1"/>
                  <a:t>választok</a:t>
                </a:r>
                <a:r>
                  <a:rPr lang="en-US" i="1" dirty="0"/>
                  <a:t> a </a:t>
                </a:r>
                <a:r>
                  <a:rPr lang="en-US" i="1" dirty="0" err="1"/>
                  <a:t>félgömbön</a:t>
                </a:r>
                <a:r>
                  <a:rPr lang="en-US" i="1" dirty="0"/>
                  <a:t>?”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naiv</a:t>
                </a:r>
                <a:r>
                  <a:rPr lang="en-US" dirty="0"/>
                  <a:t> </a:t>
                </a:r>
                <a:r>
                  <a:rPr lang="en-US" dirty="0" err="1"/>
                  <a:t>válasz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, és </a:t>
                </a:r>
                <a:r>
                  <a:rPr lang="en-US" dirty="0" err="1"/>
                  <a:t>ez</a:t>
                </a:r>
                <a:r>
                  <a:rPr lang="en-US" dirty="0"/>
                  <a:t> </a:t>
                </a:r>
                <a:r>
                  <a:rPr lang="en-US" i="1" dirty="0"/>
                  <a:t>PDF</a:t>
                </a:r>
                <a:r>
                  <a:rPr lang="en-US" dirty="0"/>
                  <a:t>-</a:t>
                </a:r>
                <a:r>
                  <a:rPr lang="en-US" dirty="0" err="1"/>
                  <a:t>nek</a:t>
                </a:r>
                <a:r>
                  <a:rPr lang="en-US" dirty="0"/>
                  <a:t> </a:t>
                </a:r>
                <a:r>
                  <a:rPr lang="en-US" dirty="0" err="1"/>
                  <a:t>teljesen</a:t>
                </a:r>
                <a:r>
                  <a:rPr lang="en-US" dirty="0"/>
                  <a:t> </a:t>
                </a:r>
                <a:r>
                  <a:rPr lang="en-US" dirty="0" err="1"/>
                  <a:t>jó</a:t>
                </a:r>
                <a:r>
                  <a:rPr lang="en-US" dirty="0"/>
                  <a:t> is (</a:t>
                </a:r>
                <a:r>
                  <a:rPr lang="en-US" dirty="0" err="1"/>
                  <a:t>mégegyszer</a:t>
                </a:r>
                <a:r>
                  <a:rPr lang="en-US" dirty="0"/>
                  <a:t>: 1-hez </a:t>
                </a:r>
                <a:r>
                  <a:rPr lang="en-US" dirty="0" err="1"/>
                  <a:t>kell</a:t>
                </a:r>
                <a:r>
                  <a:rPr lang="en-US" dirty="0"/>
                  <a:t> </a:t>
                </a:r>
                <a:r>
                  <a:rPr lang="en-US" dirty="0" err="1"/>
                  <a:t>integráljon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85A00-6D27-428D-92D6-22F3815E6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B83F17-44D4-46CC-A78D-F6F8BC75E9CD}"/>
                  </a:ext>
                </a:extLst>
              </p:cNvPr>
              <p:cNvSpPr txBox="1"/>
              <p:nvPr/>
            </p:nvSpPr>
            <p:spPr>
              <a:xfrm>
                <a:off x="2648712" y="3429000"/>
                <a:ext cx="6898460" cy="27537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hu-HU" sz="1000" dirty="0">
                    <a:latin typeface="Consolas" panose="020B0609020204030204" pitchFamily="49" charset="0"/>
                  </a:rPr>
                  <a:t>vec3 UniformSample(vec3 n, vec3 pixel, float seed)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float u = Random(pixel, vec3(12.9898, 78.233, 151.7182), seed);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float v = Random(pixel, vec3(63.7264, 10.873, 623.6736), seed);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float phi = TWO_PI * u;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float costheta = </a:t>
                </a:r>
                <a:r>
                  <a:rPr lang="en-US" sz="1000" dirty="0">
                    <a:latin typeface="Consolas" panose="020B0609020204030204" pitchFamily="49" charset="0"/>
                  </a:rPr>
                  <a:t>1 - </a:t>
                </a:r>
                <a:r>
                  <a:rPr lang="hu-HU" sz="1000" dirty="0">
                    <a:latin typeface="Consolas" panose="020B0609020204030204" pitchFamily="49" charset="0"/>
                  </a:rPr>
                  <a:t>v</a:t>
                </a:r>
                <a:r>
                  <a:rPr lang="en-US" sz="1000" dirty="0">
                    <a:latin typeface="Consolas" panose="020B0609020204030204" pitchFamily="49" charset="0"/>
                  </a:rPr>
                  <a:t>;                         // </a:t>
                </a:r>
                <a:r>
                  <a:rPr lang="en-US" sz="1000" dirty="0" err="1">
                    <a:latin typeface="Consolas" panose="020B0609020204030204" pitchFamily="49" charset="0"/>
                  </a:rPr>
                  <a:t>mert</a:t>
                </a:r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groupChr>
                          <m:groupChrPr>
                            <m:chr m:val="⇒"/>
                            <m:pos m:val="top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groupCh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  <a:endParaRPr lang="hu-HU" sz="1000" dirty="0">
                  <a:latin typeface="Consolas" panose="020B0609020204030204" pitchFamily="49" charset="0"/>
                </a:endParaRP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float sintheta = sqrt(1 - costheta * costheta);</a:t>
                </a:r>
                <a:r>
                  <a:rPr lang="en-US" sz="1000" dirty="0">
                    <a:latin typeface="Consolas" panose="020B0609020204030204" pitchFamily="49" charset="0"/>
                  </a:rPr>
                  <a:t> // </a:t>
                </a:r>
                <a:r>
                  <a:rPr lang="en-US" sz="1000" dirty="0" err="1">
                    <a:latin typeface="Consolas" panose="020B0609020204030204" pitchFamily="49" charset="0"/>
                  </a:rPr>
                  <a:t>mert</a:t>
                </a:r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0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func>
                      </m:e>
                    </m:func>
                  </m:oMath>
                </a14:m>
                <a:endParaRPr lang="en-US" sz="1000" dirty="0">
                  <a:latin typeface="Consolas" panose="020B0609020204030204" pitchFamily="49" charset="0"/>
                </a:endParaRPr>
              </a:p>
              <a:p>
                <a:endParaRPr lang="hu-HU" sz="1000" dirty="0">
                  <a:latin typeface="Consolas" panose="020B0609020204030204" pitchFamily="49" charset="0"/>
                </a:endParaRP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// </a:t>
                </a:r>
                <a:r>
                  <a:rPr lang="en-US" sz="1000" dirty="0">
                    <a:latin typeface="Consolas" panose="020B0609020204030204" pitchFamily="49" charset="0"/>
                  </a:rPr>
                  <a:t>FYI: a </a:t>
                </a:r>
                <a:r>
                  <a:rPr lang="hu-HU" sz="1000" dirty="0">
                    <a:latin typeface="Consolas" panose="020B0609020204030204" pitchFamily="49" charset="0"/>
                  </a:rPr>
                  <a:t>normálvektor félgömbjében keressük (ez a rész mindig ua.)</a:t>
                </a:r>
                <a:endParaRPr lang="en-US" sz="1000" dirty="0">
                  <a:latin typeface="Consolas" panose="020B0609020204030204" pitchFamily="49" charset="0"/>
                </a:endParaRPr>
              </a:p>
              <a:p>
                <a:r>
                  <a:rPr lang="en-US" sz="1000" dirty="0">
                    <a:latin typeface="Consolas" panose="020B0609020204030204" pitchFamily="49" charset="0"/>
                  </a:rPr>
                  <a:t>   </a:t>
                </a:r>
                <a:r>
                  <a:rPr lang="hu-HU" sz="1000" dirty="0">
                    <a:latin typeface="Consolas" panose="020B0609020204030204" pitchFamily="49" charset="0"/>
                  </a:rPr>
                  <a:t> vec3 H</a:t>
                </a:r>
                <a:r>
                  <a:rPr lang="en-US" sz="1000" dirty="0">
                    <a:latin typeface="Consolas" panose="020B0609020204030204" pitchFamily="49" charset="0"/>
                  </a:rPr>
                  <a:t> = vec3(</a:t>
                </a:r>
                <a:r>
                  <a:rPr lang="hu-HU" sz="1000" dirty="0">
                    <a:latin typeface="Consolas" panose="020B0609020204030204" pitchFamily="49" charset="0"/>
                  </a:rPr>
                  <a:t>sintheta * cos(phi)</a:t>
                </a:r>
                <a:r>
                  <a:rPr lang="en-US" sz="1000" dirty="0">
                    <a:latin typeface="Consolas" panose="020B0609020204030204" pitchFamily="49" charset="0"/>
                  </a:rPr>
                  <a:t>, </a:t>
                </a:r>
                <a:r>
                  <a:rPr lang="hu-HU" sz="1000" dirty="0">
                    <a:latin typeface="Consolas" panose="020B0609020204030204" pitchFamily="49" charset="0"/>
                  </a:rPr>
                  <a:t>sintheta * sin(phi)</a:t>
                </a:r>
                <a:r>
                  <a:rPr lang="en-US" sz="1000" dirty="0">
                    <a:latin typeface="Consolas" panose="020B0609020204030204" pitchFamily="49" charset="0"/>
                  </a:rPr>
                  <a:t>, </a:t>
                </a:r>
                <a:r>
                  <a:rPr lang="hu-HU" sz="1000" dirty="0">
                    <a:latin typeface="Consolas" panose="020B0609020204030204" pitchFamily="49" charset="0"/>
                  </a:rPr>
                  <a:t>costheta</a:t>
                </a:r>
                <a:r>
                  <a:rPr lang="en-US" sz="1000" dirty="0">
                    <a:latin typeface="Consolas" panose="020B0609020204030204" pitchFamily="49" charset="0"/>
                  </a:rPr>
                  <a:t>)</a:t>
                </a:r>
                <a:r>
                  <a:rPr lang="hu-HU" sz="1000" dirty="0">
                    <a:latin typeface="Consolas" panose="020B0609020204030204" pitchFamily="49" charset="0"/>
                  </a:rPr>
                  <a:t>;</a:t>
                </a:r>
                <a:endParaRPr lang="en-US" sz="1000" dirty="0">
                  <a:latin typeface="Consolas" panose="020B0609020204030204" pitchFamily="49" charset="0"/>
                </a:endParaRPr>
              </a:p>
              <a:p>
                <a:endParaRPr lang="hu-HU" sz="1000" dirty="0">
                  <a:latin typeface="Consolas" panose="020B0609020204030204" pitchFamily="49" charset="0"/>
                </a:endParaRP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vec3 up = ((abs(n.z) &lt; 0.999) ? vec3(0, 0, 1) : vec3(1, 0, 0));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vec3 tangent = normalize(cross(up, n));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vec3 bitangent = cross(n, tangent);</a:t>
                </a:r>
              </a:p>
              <a:p>
                <a:endParaRPr lang="hu-HU" sz="1000" dirty="0">
                  <a:latin typeface="Consolas" panose="020B0609020204030204" pitchFamily="49" charset="0"/>
                </a:endParaRP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return tangent * H.x + bitangent * H.y + n * H.z;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B83F17-44D4-46CC-A78D-F6F8BC75E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712" y="3429000"/>
                <a:ext cx="6898460" cy="2753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57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3663-7EDF-4B3F-A7F9-E15D3A10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választjuk</a:t>
            </a:r>
            <a:r>
              <a:rPr lang="en-US" dirty="0"/>
              <a:t> a </a:t>
            </a:r>
            <a:r>
              <a:rPr lang="en-US" dirty="0" err="1"/>
              <a:t>mintákat</a:t>
            </a:r>
            <a:r>
              <a:rPr lang="en-US" dirty="0"/>
              <a:t>?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D61CA9-663D-4AD8-8D24-EAFDAF904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52580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Többféleképpen is </a:t>
                </a:r>
                <a:r>
                  <a:rPr lang="en-US" dirty="0" err="1"/>
                  <a:t>lehet</a:t>
                </a:r>
                <a:r>
                  <a:rPr lang="en-US" dirty="0"/>
                  <a:t>, </a:t>
                </a:r>
                <a:r>
                  <a:rPr lang="en-US" dirty="0" err="1"/>
                  <a:t>én</a:t>
                </a:r>
                <a:r>
                  <a:rPr lang="en-US" dirty="0"/>
                  <a:t> </a:t>
                </a:r>
                <a:r>
                  <a:rPr lang="en-US" dirty="0" err="1"/>
                  <a:t>itt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>
                    <a:hlinkClick r:id="rId2"/>
                  </a:rPr>
                  <a:t>inverziós</a:t>
                </a:r>
                <a:r>
                  <a:rPr lang="en-US" dirty="0">
                    <a:hlinkClick r:id="rId2"/>
                  </a:rPr>
                  <a:t> </a:t>
                </a:r>
                <a:r>
                  <a:rPr lang="en-US" dirty="0" err="1">
                    <a:hlinkClick r:id="rId2"/>
                  </a:rPr>
                  <a:t>módszert</a:t>
                </a:r>
                <a:r>
                  <a:rPr lang="en-US" dirty="0"/>
                  <a:t> </a:t>
                </a:r>
                <a:r>
                  <a:rPr lang="en-US" dirty="0" err="1"/>
                  <a:t>mutatom</a:t>
                </a:r>
                <a:r>
                  <a:rPr lang="en-US" dirty="0"/>
                  <a:t> meg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1D-ben a </a:t>
                </a:r>
                <a:r>
                  <a:rPr lang="en-US" i="1" dirty="0"/>
                  <a:t>PDF</a:t>
                </a:r>
                <a:r>
                  <a:rPr lang="en-US" dirty="0"/>
                  <a:t>-</a:t>
                </a:r>
                <a:r>
                  <a:rPr lang="en-US" dirty="0" err="1"/>
                  <a:t>ből</a:t>
                </a:r>
                <a:r>
                  <a:rPr lang="en-US" dirty="0"/>
                  <a:t> </a:t>
                </a:r>
                <a:r>
                  <a:rPr lang="en-US" dirty="0" err="1"/>
                  <a:t>kiszámoljuk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eloszlásfüggvényt</a:t>
                </a:r>
                <a:r>
                  <a:rPr lang="en-US" dirty="0"/>
                  <a:t> </a:t>
                </a:r>
                <a:r>
                  <a:rPr lang="en-US" dirty="0" err="1"/>
                  <a:t>és</a:t>
                </a:r>
                <a:r>
                  <a:rPr lang="en-US" dirty="0"/>
                  <a:t> </a:t>
                </a:r>
                <a:r>
                  <a:rPr lang="en-US" dirty="0" err="1"/>
                  <a:t>invertáljuk</a:t>
                </a:r>
                <a:r>
                  <a:rPr lang="en-US" dirty="0"/>
                  <a:t> → </a:t>
                </a:r>
                <a:r>
                  <a:rPr lang="en-US" dirty="0" err="1"/>
                  <a:t>kész</a:t>
                </a:r>
                <a:r>
                  <a:rPr lang="en-US" dirty="0"/>
                  <a:t> is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Jó</a:t>
                </a:r>
                <a:r>
                  <a:rPr lang="en-US" dirty="0"/>
                  <a:t> </a:t>
                </a:r>
                <a:r>
                  <a:rPr lang="en-US" dirty="0" err="1"/>
                  <a:t>vicc</a:t>
                </a:r>
                <a:r>
                  <a:rPr lang="en-US" dirty="0"/>
                  <a:t>…</a:t>
                </a:r>
                <a:r>
                  <a:rPr lang="en-US" dirty="0" err="1"/>
                  <a:t>félgömbre</a:t>
                </a:r>
                <a:r>
                  <a:rPr lang="en-US" dirty="0"/>
                  <a:t> a </a:t>
                </a:r>
                <a:r>
                  <a:rPr lang="en-US" i="1" dirty="0"/>
                  <a:t>PDF</a:t>
                </a:r>
                <a:r>
                  <a:rPr lang="en-US" dirty="0"/>
                  <a:t>-</a:t>
                </a:r>
                <a:r>
                  <a:rPr lang="en-US" dirty="0" err="1"/>
                  <a:t>ünk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többdimenziós, </a:t>
                </a:r>
                <a:r>
                  <a:rPr lang="en-US" dirty="0" err="1"/>
                  <a:t>szóval</a:t>
                </a:r>
                <a:r>
                  <a:rPr lang="en-US" dirty="0"/>
                  <a:t> </a:t>
                </a:r>
                <a:r>
                  <a:rPr lang="en-US" dirty="0" err="1"/>
                  <a:t>ez</a:t>
                </a:r>
                <a:r>
                  <a:rPr lang="en-US" dirty="0"/>
                  <a:t> </a:t>
                </a:r>
                <a:r>
                  <a:rPr lang="en-US" dirty="0" err="1"/>
                  <a:t>így</a:t>
                </a:r>
                <a:r>
                  <a:rPr lang="en-US" dirty="0"/>
                  <a:t> </a:t>
                </a:r>
                <a:r>
                  <a:rPr lang="en-US" dirty="0" err="1"/>
                  <a:t>nem</a:t>
                </a:r>
                <a:r>
                  <a:rPr lang="en-US" dirty="0"/>
                  <a:t> fog </a:t>
                </a:r>
                <a:r>
                  <a:rPr lang="en-US" dirty="0" err="1"/>
                  <a:t>menni</a:t>
                </a:r>
                <a:r>
                  <a:rPr lang="en-US" dirty="0"/>
                  <a:t>. </a:t>
                </a:r>
                <a:r>
                  <a:rPr lang="en-US" dirty="0" err="1"/>
                  <a:t>Viszont</a:t>
                </a:r>
                <a:r>
                  <a:rPr lang="en-US" dirty="0"/>
                  <a:t>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Először</a:t>
                </a:r>
                <a:r>
                  <a:rPr lang="en-US" dirty="0"/>
                  <a:t> </a:t>
                </a:r>
                <a:r>
                  <a:rPr lang="en-US" dirty="0" err="1"/>
                  <a:t>kiszámoljuk</a:t>
                </a:r>
                <a:r>
                  <a:rPr lang="en-US" dirty="0"/>
                  <a:t> a </a:t>
                </a:r>
                <a:r>
                  <a:rPr lang="en-US" dirty="0" err="1"/>
                  <a:t>marginális</a:t>
                </a:r>
                <a:r>
                  <a:rPr lang="en-US" dirty="0"/>
                  <a:t> s</a:t>
                </a:r>
                <a:r>
                  <a:rPr lang="hu-HU" dirty="0"/>
                  <a:t>ű</a:t>
                </a:r>
                <a:r>
                  <a:rPr lang="en-US" dirty="0"/>
                  <a:t>r</a:t>
                </a:r>
                <a:r>
                  <a:rPr lang="hu-HU" dirty="0"/>
                  <a:t>ű</a:t>
                </a:r>
                <a:r>
                  <a:rPr lang="en-US" dirty="0" err="1"/>
                  <a:t>ségfüggvényt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Utána</a:t>
                </a:r>
                <a:r>
                  <a:rPr lang="en-US" dirty="0"/>
                  <a:t> a </a:t>
                </a:r>
                <a:r>
                  <a:rPr lang="en-US" dirty="0" err="1"/>
                  <a:t>feltételes</a:t>
                </a:r>
                <a:r>
                  <a:rPr lang="en-US" dirty="0"/>
                  <a:t> </a:t>
                </a:r>
                <a:r>
                  <a:rPr lang="en-US" dirty="0" err="1"/>
                  <a:t>sűrűségfüggvényt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Ezekből</a:t>
                </a:r>
                <a:r>
                  <a:rPr lang="en-US" dirty="0"/>
                  <a:t> </a:t>
                </a:r>
                <a:r>
                  <a:rPr lang="en-US" dirty="0" err="1"/>
                  <a:t>számolandók</a:t>
                </a:r>
                <a:r>
                  <a:rPr lang="en-US" dirty="0"/>
                  <a:t> </a:t>
                </a:r>
                <a:r>
                  <a:rPr lang="en-US" dirty="0" err="1"/>
                  <a:t>ki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eloszlásfüggvények</a:t>
                </a:r>
                <a:r>
                  <a:rPr lang="en-US" dirty="0"/>
                  <a:t> (</a:t>
                </a:r>
                <a:r>
                  <a:rPr lang="en-US" dirty="0" err="1"/>
                  <a:t>tipp</a:t>
                </a:r>
                <a:r>
                  <a:rPr lang="en-US" dirty="0"/>
                  <a:t>: </a:t>
                </a:r>
                <a:r>
                  <a:rPr lang="en-US" dirty="0" err="1"/>
                  <a:t>integrálod</a:t>
                </a:r>
                <a:r>
                  <a:rPr lang="en-US" dirty="0"/>
                  <a:t> 0-tól x-</a:t>
                </a:r>
                <a:r>
                  <a:rPr lang="en-US" dirty="0" err="1"/>
                  <a:t>ig</a:t>
                </a:r>
                <a:r>
                  <a:rPr lang="en-US" dirty="0"/>
                  <a:t>), </a:t>
                </a:r>
                <a:r>
                  <a:rPr lang="en-US" dirty="0" err="1"/>
                  <a:t>és</a:t>
                </a:r>
                <a:r>
                  <a:rPr lang="en-US" dirty="0"/>
                  <a:t> </a:t>
                </a:r>
                <a:r>
                  <a:rPr lang="en-US" dirty="0" err="1"/>
                  <a:t>azok</a:t>
                </a:r>
                <a:r>
                  <a:rPr lang="en-US" dirty="0"/>
                  <a:t> </a:t>
                </a:r>
                <a:r>
                  <a:rPr lang="en-US" dirty="0" err="1"/>
                  <a:t>inverzei</a:t>
                </a:r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D61CA9-663D-4AD8-8D24-EAFDAF904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525805"/>
              </a:xfrm>
              <a:blipFill>
                <a:blip r:embed="rId3"/>
                <a:stretch>
                  <a:fillRect l="-1455" t="-14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8740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1893</TotalTime>
  <Words>1144</Words>
  <Application>Microsoft Office PowerPoint</Application>
  <PresentationFormat>Widescreen</PresentationFormat>
  <Paragraphs>121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 Math</vt:lpstr>
      <vt:lpstr>Consolas</vt:lpstr>
      <vt:lpstr>Wingdings</vt:lpstr>
      <vt:lpstr>Retrospect</vt:lpstr>
      <vt:lpstr>Monte Carlo integrálás és path tracing</vt:lpstr>
      <vt:lpstr>Emlékeztető</vt:lpstr>
      <vt:lpstr>Ahogy Boromir is megmondta</vt:lpstr>
      <vt:lpstr>Megoldási lehetőségek</vt:lpstr>
      <vt:lpstr>Monte Carlo integrálás</vt:lpstr>
      <vt:lpstr>Path tracing alapok</vt:lpstr>
      <vt:lpstr>Ezt fogjuk megtanulni</vt:lpstr>
      <vt:lpstr>Naiv Monte Carlo integrálás</vt:lpstr>
      <vt:lpstr>Hogyan választjuk a mintákat?</vt:lpstr>
      <vt:lpstr>Importance sampling</vt:lpstr>
      <vt:lpstr>Multiple importance sampling</vt:lpstr>
      <vt:lpstr>Multiple importance sampling (folyt.)</vt:lpstr>
      <vt:lpstr>Máshogy mondva: explicit light sampling</vt:lpstr>
      <vt:lpstr>Lehet lesni a DX10-es példaprogimból (blog)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507</cp:revision>
  <cp:lastPrinted>2018-03-19T11:08:22Z</cp:lastPrinted>
  <dcterms:created xsi:type="dcterms:W3CDTF">2018-02-19T12:40:58Z</dcterms:created>
  <dcterms:modified xsi:type="dcterms:W3CDTF">2018-04-26T17:16:28Z</dcterms:modified>
</cp:coreProperties>
</file>