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6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A56FF-9D9E-417E-8DB7-17CB8EBF566C}" type="datetimeFigureOut">
              <a:rPr lang="hu-HU" smtClean="0"/>
              <a:t>2018. 04. 23.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UE4 is </a:t>
            </a:r>
            <a:r>
              <a:rPr lang="en-US" dirty="0" err="1"/>
              <a:t>ingyenes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használd</a:t>
            </a:r>
            <a:r>
              <a:rPr lang="en-US" dirty="0"/>
              <a:t>…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tökéletes</a:t>
            </a:r>
            <a:r>
              <a:rPr lang="en-US" dirty="0"/>
              <a:t>…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64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Igen</a:t>
            </a:r>
            <a:r>
              <a:rPr lang="en-US" dirty="0"/>
              <a:t>, a </a:t>
            </a:r>
            <a:r>
              <a:rPr lang="en-US" dirty="0" err="1"/>
              <a:t>linkelt</a:t>
            </a:r>
            <a:r>
              <a:rPr lang="en-US" dirty="0"/>
              <a:t>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loptam</a:t>
            </a:r>
            <a:r>
              <a:rPr lang="en-US" dirty="0"/>
              <a:t> a </a:t>
            </a:r>
            <a:r>
              <a:rPr lang="en-US" dirty="0" err="1"/>
              <a:t>képet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39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ugyanaz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mindezek</a:t>
            </a:r>
            <a:r>
              <a:rPr lang="en-US" dirty="0"/>
              <a:t> </a:t>
            </a:r>
            <a:r>
              <a:rPr lang="en-US" dirty="0" err="1"/>
              <a:t>megadhatóak</a:t>
            </a:r>
            <a:r>
              <a:rPr lang="en-US" dirty="0"/>
              <a:t> </a:t>
            </a:r>
            <a:r>
              <a:rPr lang="en-US" dirty="0" err="1"/>
              <a:t>textúraként</a:t>
            </a:r>
            <a:r>
              <a:rPr lang="en-US" dirty="0"/>
              <a:t> is…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mindenesetre</a:t>
            </a:r>
            <a:r>
              <a:rPr lang="en-US" dirty="0"/>
              <a:t> a </a:t>
            </a:r>
            <a:r>
              <a:rPr lang="en-US" dirty="0" err="1"/>
              <a:t>metalness</a:t>
            </a:r>
            <a:r>
              <a:rPr lang="en-US" dirty="0"/>
              <a:t> workflow-t </a:t>
            </a:r>
            <a:r>
              <a:rPr lang="en-US" dirty="0" err="1"/>
              <a:t>preferálom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remekül</a:t>
            </a:r>
            <a:r>
              <a:rPr lang="en-US" dirty="0"/>
              <a:t> </a:t>
            </a:r>
            <a:r>
              <a:rPr lang="en-US" dirty="0" err="1"/>
              <a:t>szemlélteti</a:t>
            </a:r>
            <a:r>
              <a:rPr lang="en-US" dirty="0"/>
              <a:t> a </a:t>
            </a:r>
            <a:r>
              <a:rPr lang="en-US" dirty="0" err="1"/>
              <a:t>fémek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szigetelők</a:t>
            </a:r>
            <a:r>
              <a:rPr lang="en-US" dirty="0"/>
              <a:t> </a:t>
            </a:r>
            <a:r>
              <a:rPr lang="en-US" dirty="0" err="1"/>
              <a:t>közti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különbséget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Pongyolán</a:t>
            </a:r>
            <a:r>
              <a:rPr lang="en-US" dirty="0"/>
              <a:t>: a </a:t>
            </a:r>
            <a:r>
              <a:rPr lang="en-US" dirty="0" err="1"/>
              <a:t>fémek</a:t>
            </a:r>
            <a:r>
              <a:rPr lang="en-US" dirty="0"/>
              <a:t> “</a:t>
            </a:r>
            <a:r>
              <a:rPr lang="en-US" dirty="0" err="1"/>
              <a:t>tökéletes</a:t>
            </a:r>
            <a:r>
              <a:rPr lang="en-US" dirty="0"/>
              <a:t> </a:t>
            </a:r>
            <a:r>
              <a:rPr lang="en-US" dirty="0" err="1"/>
              <a:t>tükrözők</a:t>
            </a:r>
            <a:r>
              <a:rPr lang="en-US" dirty="0"/>
              <a:t>”,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bocsátanak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szórt</a:t>
            </a:r>
            <a:r>
              <a:rPr lang="en-US" dirty="0"/>
              <a:t> </a:t>
            </a:r>
            <a:r>
              <a:rPr lang="en-US" dirty="0" err="1"/>
              <a:t>fényt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92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Pl. </a:t>
            </a:r>
            <a:r>
              <a:rPr lang="en-US" dirty="0" err="1"/>
              <a:t>gömb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Riemann </a:t>
            </a:r>
            <a:r>
              <a:rPr lang="en-US" dirty="0" err="1"/>
              <a:t>integrálokat</a:t>
            </a:r>
            <a:r>
              <a:rPr lang="en-US" dirty="0"/>
              <a:t> a [0, 2pi] </a:t>
            </a:r>
            <a:r>
              <a:rPr lang="en-US" dirty="0" err="1"/>
              <a:t>illetve</a:t>
            </a:r>
            <a:r>
              <a:rPr lang="en-US" dirty="0"/>
              <a:t> [0, pi] </a:t>
            </a:r>
            <a:r>
              <a:rPr lang="en-US" dirty="0" err="1"/>
              <a:t>intervallumokon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elvégezni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79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* pl. ha füstön halad át, akkor nem igaz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97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017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blagarde.files.wordpress.com/2015/07/course_notes_moving_frostbite_to_pbr_v32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cgt.org/published/0003/02/03/paper.pdf" TargetMode="External"/><Relationship Id="rId2" Type="http://schemas.openxmlformats.org/officeDocument/2006/relationships/hyperlink" Target="http://m.cdn.blog.hu/da/darthasylum/tutorials/C++/ch44_fresn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m.cdn.blog.hu/da/darthasylum/tutorials/C++/ch53_pb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moset.co/posts/pbr-texture-convers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l.com/brdf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disneyanimation.com/technology/brdf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Physically Based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739B-D2F6-4A13-AEFA-C8E73EDF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tükröződési egyenlet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 elhagyó iránybeli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hu-HU" dirty="0"/>
                  <a:t>) radiancia: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Alternatív felírás (pl. az </a:t>
                </a:r>
                <a:r>
                  <a:rPr lang="hu-HU" i="1" dirty="0"/>
                  <a:t>Epic</a:t>
                </a:r>
                <a:r>
                  <a:rPr lang="hu-HU" dirty="0"/>
                  <a:t> prezentációiban):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Sokkal érthetőbb, csak ne felejtsd el 0-hoz m</a:t>
                </a:r>
                <a:r>
                  <a:rPr lang="en-US" dirty="0" err="1"/>
                  <a:t>ini</a:t>
                </a:r>
                <a:r>
                  <a:rPr lang="hu-HU" dirty="0"/>
                  <a:t>malizálni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hu-HU" dirty="0"/>
                  <a:t>-t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Ugyanis a BRDF csak a „felső” félgömbön dolgozik (a teljes gömbhöz már a BSDF kell)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Anizotróp felületekhez pedig a SVBRDF (</a:t>
                </a:r>
                <a:r>
                  <a:rPr lang="hu-HU" i="1" dirty="0"/>
                  <a:t>Spatially Varying</a:t>
                </a:r>
                <a:r>
                  <a:rPr lang="hu-HU" dirty="0"/>
                  <a:t> BRDF)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01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2FCD-2085-417D-A16B-B1F1858A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(diffúz)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BRDF-et két komponens összegére szokás bontani: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𝑑𝑖𝑓𝑓𝑢𝑠𝑒</m:t>
                        </m:r>
                      </m:sub>
                    </m:sSub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𝑠𝑝𝑒𝑐𝑢𝑙𝑎𝑟</m:t>
                        </m:r>
                      </m:sub>
                    </m:sSub>
                  </m:oMath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legegyszerűbb diffúz BRDF a </a:t>
                </a:r>
                <a:r>
                  <a:rPr lang="hu-HU" i="1" dirty="0"/>
                  <a:t>Lambert</a:t>
                </a:r>
                <a:r>
                  <a:rPr lang="hu-HU" dirty="0"/>
                  <a:t> függvény, ez általában elég is szokott lenni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𝐿𝑎𝑚𝑏𝑒𝑟𝑡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𝑏𝑎𝑠𝑒𝐶𝑜𝑙𝑜𝑟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matt felületeket jól modellezi, de nem veszi figyelembe a felület rücskösségét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Realisztikusabb diffúz modellek a </a:t>
                </a:r>
                <a:r>
                  <a:rPr lang="hu-HU" i="1" dirty="0"/>
                  <a:t>Disney</a:t>
                </a:r>
                <a:r>
                  <a:rPr lang="hu-HU" dirty="0"/>
                  <a:t>-féle (</a:t>
                </a:r>
                <a:r>
                  <a:rPr lang="hu-HU" i="1" dirty="0"/>
                  <a:t>Frostbite 2</a:t>
                </a:r>
                <a:r>
                  <a:rPr lang="hu-HU" dirty="0"/>
                  <a:t>) és az </a:t>
                </a:r>
                <a:r>
                  <a:rPr lang="hu-HU" i="1" dirty="0"/>
                  <a:t>Oren-Nayar</a:t>
                </a:r>
                <a:r>
                  <a:rPr lang="hu-HU" dirty="0"/>
                  <a:t> (</a:t>
                </a:r>
                <a:r>
                  <a:rPr lang="hu-HU" i="1" dirty="0"/>
                  <a:t>CryEngine 3</a:t>
                </a:r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Erősen ajánlott</a:t>
                </a:r>
                <a:r>
                  <a:rPr lang="hu-HU" dirty="0"/>
                  <a:t> elolvasni a </a:t>
                </a:r>
                <a:r>
                  <a:rPr lang="hu-HU" i="1" dirty="0"/>
                  <a:t>DICE/Frostbite</a:t>
                </a:r>
                <a:r>
                  <a:rPr lang="hu-HU" dirty="0"/>
                  <a:t> </a:t>
                </a:r>
                <a:r>
                  <a:rPr lang="hu-HU" dirty="0">
                    <a:hlinkClick r:id="rId2"/>
                  </a:rPr>
                  <a:t>dolgozatát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7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C4D5-4C57-4CDD-BFA6-B11CD71B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tükr. egyenlet analitikus megoldása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Pont fényre (irányított fényre nem lehet)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radiancia egyenes vonalakon való konstanssága miatt alkalmazható a térszögeknél megbeszélt (differenciális felületre vonatkozó) képlet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Az intenzitás szintén könnyen kiszámolható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Ezek után egy egyszerű észrevételt kell csak tenni és készen vagyunk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d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Reflektorfényre (</a:t>
                </a:r>
                <a:r>
                  <a:rPr lang="hu-HU" i="1" dirty="0"/>
                  <a:t>spot light</a:t>
                </a:r>
                <a:r>
                  <a:rPr lang="hu-HU" dirty="0"/>
                  <a:t>) hasonlóan megoldható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Első feladat:</a:t>
                </a:r>
                <a:r>
                  <a:rPr lang="hu-HU" dirty="0"/>
                  <a:t> ezt a képletet megírni shaderben (a BRDF egyelőre lehet </a:t>
                </a:r>
                <a:r>
                  <a:rPr lang="hu-HU" i="1" dirty="0"/>
                  <a:t>Lambert</a:t>
                </a:r>
                <a:r>
                  <a:rPr lang="hu-HU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6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A5EF-0996-4BD3-A952-780B68CA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(spekuláris)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</a:t>
                </a:r>
                <a:r>
                  <a:rPr lang="hu-HU" i="1" dirty="0"/>
                  <a:t>(Blinn-)Phong</a:t>
                </a:r>
                <a:r>
                  <a:rPr lang="hu-HU" dirty="0"/>
                  <a:t> modell az egyszerűsége/hatékonysága miatt sokáig egyeduralkodó volt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PBR óta viszont a hardver elég erős, az ún. </a:t>
                </a:r>
                <a:r>
                  <a:rPr lang="hu-HU" i="1" dirty="0"/>
                  <a:t>mikrofelület-elmélet</a:t>
                </a:r>
                <a:r>
                  <a:rPr lang="hu-HU" dirty="0"/>
                  <a:t> használatához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 Egy rücskös felületre úgy gondolunk, mintha mindenféle irányba néző apró tükrökből állna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𝐶𝑜𝑜𝑘𝑇𝑜𝑟𝑟𝑎𝑛𝑐𝑒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Ahol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𝑛𝑜𝑟𝑚𝑎𝑙𝑖𝑧𝑒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szokásos félvektor,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hu-HU" dirty="0"/>
                  <a:t> a normálvektor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mikrofelületek normálvektorainak eloszlásfüggvénye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(ld. az erre vonatkozó </a:t>
                </a:r>
                <a:r>
                  <a:rPr lang="hu-HU" dirty="0">
                    <a:hlinkClick r:id="rId2"/>
                  </a:rPr>
                  <a:t>cikkemet</a:t>
                </a:r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az ún. </a:t>
                </a:r>
                <a:r>
                  <a:rPr lang="hu-HU" i="1" dirty="0">
                    <a:hlinkClick r:id="rId3"/>
                  </a:rPr>
                  <a:t>masking-shadowing function</a:t>
                </a:r>
                <a:endParaRPr lang="hu-HU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667" b="-151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42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E02A-542B-49D0-8878-266FDC58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Cook-Torrance modell (folyt.)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Magyarázatok nélkül;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Trowbridge-Reitz</a:t>
                </a:r>
                <a:r>
                  <a:rPr lang="hu-HU" dirty="0"/>
                  <a:t> (</a:t>
                </a:r>
                <a:r>
                  <a:rPr lang="hu-HU" i="1" dirty="0"/>
                  <a:t>GGX</a:t>
                </a:r>
                <a:r>
                  <a:rPr lang="hu-HU" dirty="0"/>
                  <a:t>)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𝑟𝑜𝑢𝑔h𝑛𝑒𝑠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𝐺𝐺𝑋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szokásos </a:t>
                </a:r>
                <a:r>
                  <a:rPr lang="hu-HU" i="1" dirty="0"/>
                  <a:t>Schlick</a:t>
                </a:r>
                <a:r>
                  <a:rPr lang="hu-HU" dirty="0"/>
                  <a:t>-féle közelítése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 a függvény értéke 0 foknál):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pedig a </a:t>
                </a:r>
                <a:r>
                  <a:rPr lang="hu-HU" i="1" dirty="0"/>
                  <a:t>Smith-Schlick</a:t>
                </a:r>
                <a:r>
                  <a:rPr lang="hu-HU" dirty="0"/>
                  <a:t>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0.125⋅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𝑟𝑜𝑢𝑔h𝑛𝑒𝑠𝑠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𝑆𝑚𝑖𝑡h𝑆𝑐h𝑙𝑖𝑐𝑘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utóbbi kiejti a </a:t>
                </a:r>
                <a:r>
                  <a:rPr lang="hu-HU" i="1" dirty="0"/>
                  <a:t>Cook-Torrance</a:t>
                </a:r>
                <a:r>
                  <a:rPr lang="hu-HU" dirty="0"/>
                  <a:t> nevezőjét! Második feladat ezt is megcsinálni.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  <a:blipFill>
                <a:blip r:embed="rId2"/>
                <a:stretch>
                  <a:fillRect l="-1455" t="-220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69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5663-D9A4-4579-AEE0-09B7AE88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AD88-4590-42E7-BE7C-A04FA18B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i="1" dirty="0"/>
              <a:t>Image Based Lighting</a:t>
            </a:r>
            <a:r>
              <a:rPr lang="hu-HU" dirty="0"/>
              <a:t> (IBL); a fényforrás tipikusan egy HDR </a:t>
            </a:r>
            <a:r>
              <a:rPr lang="hu-HU" i="1" dirty="0"/>
              <a:t>cubemap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tükröződési egyenlet nem oldható meg analitikusan (a félgömb minden irányából jöhet fény)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Viszont egy kis csalással előre elvégezhető az integrálás (de szinte sosem lesz helyes)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Amiből lesz két ún. </a:t>
            </a:r>
            <a:r>
              <a:rPr lang="hu-HU" i="1" dirty="0"/>
              <a:t>irradiance cubemap</a:t>
            </a:r>
            <a:r>
              <a:rPr lang="hu-HU" dirty="0"/>
              <a:t> és egy BRDF </a:t>
            </a:r>
            <a:r>
              <a:rPr lang="hu-HU" i="1" dirty="0"/>
              <a:t>look-up</a:t>
            </a:r>
            <a:r>
              <a:rPr lang="hu-HU" dirty="0"/>
              <a:t> textúra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Ezeket </a:t>
            </a:r>
            <a:r>
              <a:rPr lang="hu-HU" i="1" dirty="0"/>
              <a:t>Monte Carlo</a:t>
            </a:r>
            <a:r>
              <a:rPr lang="hu-HU" dirty="0"/>
              <a:t> integrálással lehet kiszámolni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Megj.: nem tanultuk (?) még, de a </a:t>
            </a:r>
            <a:r>
              <a:rPr lang="hu-HU" dirty="0">
                <a:hlinkClick r:id="rId2"/>
              </a:rPr>
              <a:t>cikkemben</a:t>
            </a:r>
            <a:r>
              <a:rPr lang="hu-HU" dirty="0"/>
              <a:t> ismertetve van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551F-B69B-4D0D-AD79-89B3A1FE9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39" y="3857414"/>
            <a:ext cx="7623081" cy="7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4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245E-E430-44E2-A2F9-7F7CF369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 (folyt.)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F637F-ADB4-4F33-9951-BEF7E601E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Csak nagyon röviden (ezt előre megcsináltam nektek, úgyhogy </a:t>
                </a:r>
                <a:r>
                  <a:rPr lang="hu-HU" i="1" dirty="0"/>
                  <a:t>keep calm</a:t>
                </a:r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Az </a:t>
                </a:r>
                <a:r>
                  <a:rPr lang="hu-HU" i="1" dirty="0"/>
                  <a:t>irradiance cubemap</a:t>
                </a:r>
                <a:r>
                  <a:rPr lang="hu-HU" dirty="0"/>
                  <a:t>-ek kiszámolása (</a:t>
                </a:r>
                <a:r>
                  <a:rPr lang="hu-HU" i="1" dirty="0"/>
                  <a:t>roughness</a:t>
                </a:r>
                <a:r>
                  <a:rPr lang="hu-HU" dirty="0"/>
                  <a:t> →</a:t>
                </a:r>
                <a:r>
                  <a:rPr lang="hu-HU" i="1" dirty="0"/>
                  <a:t>mip level</a:t>
                </a:r>
                <a:r>
                  <a:rPr lang="hu-HU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itt valószínűségi változó (azaz a lenti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u-HU" dirty="0"/>
                  <a:t>-nek megfelelően kell megválasztani)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BRDF textúra kiszámolása pedig nem fér ki </a:t>
                </a:r>
                <a:r>
                  <a:rPr lang="hu-HU" dirty="0">
                    <a:sym typeface="Wingdings" panose="05000000000000000000" pitchFamily="2" charset="2"/>
                  </a:rPr>
                  <a:t>, úgyhogy a rövid változatot írom: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kettő szorzata a közelítés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 mintavételezése pedig koszinusz [diffúz] ill. GGX [spekuláris])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F637F-ADB4-4F33-9951-BEF7E601E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29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5249-5A98-4A9F-B0AB-E1E71BB0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 (harmadik feladat)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3AD7-EAD3-4D54-861A-D2EE1B0F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Tulajdonképpen csak ki kell olvasni a megfelelő értékeket a textúrákból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diffúzt a normálvektorral (</a:t>
            </a:r>
            <a:r>
              <a:rPr lang="hu-HU" i="1" dirty="0"/>
              <a:t>Lambert</a:t>
            </a:r>
            <a:r>
              <a:rPr lang="hu-HU" dirty="0"/>
              <a:t>-et ne felejtsd el!)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spekulárist a reflektált vektorral, illetve a </a:t>
            </a:r>
            <a:r>
              <a:rPr lang="hu-HU" i="1" dirty="0"/>
              <a:t>roughness</a:t>
            </a:r>
            <a:r>
              <a:rPr lang="hu-HU" dirty="0"/>
              <a:t>-ből kiszámolt mip szinttel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BRDF </a:t>
            </a:r>
            <a:r>
              <a:rPr lang="hu-HU" i="1" dirty="0"/>
              <a:t>look-up</a:t>
            </a:r>
            <a:r>
              <a:rPr lang="hu-HU" dirty="0"/>
              <a:t> textúrából kiolvasott két érték pedig </a:t>
            </a:r>
            <a:r>
              <a:rPr lang="hu-HU" i="1" dirty="0"/>
              <a:t>Fresnel</a:t>
            </a:r>
            <a:r>
              <a:rPr lang="hu-HU" dirty="0"/>
              <a:t>...</a:t>
            </a:r>
          </a:p>
          <a:p>
            <a:pPr marL="0" indent="0" algn="ctr">
              <a:buNone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Nem is értem miért segítek ennyit...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kódban vannak egyéb höfök is, gyakorlásnak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061A3-93BA-4F7F-B1B5-7A03C2B1E439}"/>
              </a:ext>
            </a:extLst>
          </p:cNvPr>
          <p:cNvSpPr txBox="1"/>
          <p:nvPr/>
        </p:nvSpPr>
        <p:spPr>
          <a:xfrm>
            <a:off x="2345574" y="3857414"/>
            <a:ext cx="7561811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1400" b="1" dirty="0">
                <a:latin typeface="Consolas" panose="020B0609020204030204" pitchFamily="49" charset="0"/>
              </a:rPr>
              <a:t>vec2 f0_scale_bias = texture(brdfLUT, vec2(ndotv, roughness)).rg;</a:t>
            </a:r>
          </a:p>
          <a:p>
            <a:r>
              <a:rPr lang="hu-HU" sz="1400" b="1" dirty="0">
                <a:latin typeface="Consolas" panose="020B0609020204030204" pitchFamily="49" charset="0"/>
              </a:rPr>
              <a:t>vec3 F = F0 * f0_scale_bias.x + vec3(f0_scale_bias.y);</a:t>
            </a:r>
          </a:p>
          <a:p>
            <a:endParaRPr lang="hu-HU" sz="1400" b="1" dirty="0">
              <a:latin typeface="Consolas" panose="020B0609020204030204" pitchFamily="49" charset="0"/>
            </a:endParaRPr>
          </a:p>
          <a:p>
            <a:r>
              <a:rPr lang="hu-HU" sz="1400" b="1" dirty="0">
                <a:latin typeface="Consolas" panose="020B0609020204030204" pitchFamily="49" charset="0"/>
              </a:rPr>
              <a:t>my_FragColor0.rgb = diffuse_rad + specular_rad * F;</a:t>
            </a:r>
          </a:p>
        </p:txBody>
      </p:sp>
    </p:spTree>
    <p:extLst>
      <p:ext uri="{BB962C8B-B14F-4D97-AF65-F5344CB8AC3E}">
        <p14:creationId xmlns:p14="http://schemas.microsoft.com/office/powerpoint/2010/main" val="213042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58A8899-8A58-488B-B143-467DCAFC1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6" b="15672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6D919A-FC3E-4B4E-BAF0-ED6CFB8DC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6ACBD-1C82-4782-AA7C-05504DD7DE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327D5-C4DE-4620-91EC-DC878943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Motiváció</a:t>
            </a:r>
            <a:r>
              <a:rPr lang="en-US" sz="3600" dirty="0">
                <a:solidFill>
                  <a:srgbClr val="FFFFFF"/>
                </a:solidFill>
              </a:rPr>
              <a:t>: </a:t>
            </a:r>
            <a:r>
              <a:rPr lang="en-US" sz="3600" dirty="0" err="1">
                <a:solidFill>
                  <a:srgbClr val="FFFFFF"/>
                </a:solidFill>
              </a:rPr>
              <a:t>ez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kell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legyen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az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eredmény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5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103B-C9E4-468D-910B-022F26AB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 de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fizika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D809-19F5-478C-9058-7AEA947F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módszerekkel</a:t>
            </a:r>
            <a:r>
              <a:rPr lang="en-US" dirty="0"/>
              <a:t> </a:t>
            </a:r>
            <a:r>
              <a:rPr lang="en-US" dirty="0" err="1"/>
              <a:t>ellentétben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objektív</a:t>
            </a:r>
            <a:r>
              <a:rPr lang="en-US" dirty="0"/>
              <a:t>(ebb) </a:t>
            </a:r>
            <a:r>
              <a:rPr lang="en-US" dirty="0" err="1"/>
              <a:t>megjelenítési</a:t>
            </a:r>
            <a:r>
              <a:rPr lang="en-US" dirty="0"/>
              <a:t> </a:t>
            </a:r>
            <a:r>
              <a:rPr lang="en-US" dirty="0" err="1"/>
              <a:t>technika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Konyhanyelven</a:t>
            </a:r>
            <a:r>
              <a:rPr lang="en-US" dirty="0"/>
              <a:t> </a:t>
            </a:r>
            <a:r>
              <a:rPr lang="en-US" dirty="0" err="1"/>
              <a:t>megfogalmazott</a:t>
            </a:r>
            <a:r>
              <a:rPr lang="en-US" dirty="0"/>
              <a:t> </a:t>
            </a:r>
            <a:r>
              <a:rPr lang="en-US" dirty="0" err="1"/>
              <a:t>feltételek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modelljén</a:t>
            </a:r>
            <a:r>
              <a:rPr lang="en-US" dirty="0"/>
              <a:t> </a:t>
            </a:r>
            <a:r>
              <a:rPr lang="en-US" dirty="0" err="1"/>
              <a:t>alapul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mennyiségekkel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 (</a:t>
            </a:r>
            <a:r>
              <a:rPr lang="en-US" i="1" dirty="0"/>
              <a:t>“</a:t>
            </a:r>
            <a:r>
              <a:rPr lang="en-US" i="1" dirty="0" err="1"/>
              <a:t>ez</a:t>
            </a:r>
            <a:r>
              <a:rPr lang="en-US" i="1" dirty="0"/>
              <a:t> a </a:t>
            </a:r>
            <a:r>
              <a:rPr lang="en-US" i="1" dirty="0" err="1"/>
              <a:t>villanykörte</a:t>
            </a:r>
            <a:r>
              <a:rPr lang="en-US" i="1" dirty="0"/>
              <a:t> 50 W-</a:t>
            </a:r>
            <a:r>
              <a:rPr lang="en-US" i="1" dirty="0" err="1"/>
              <a:t>os</a:t>
            </a:r>
            <a:r>
              <a:rPr lang="en-US" i="1" dirty="0"/>
              <a:t>”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err="1"/>
              <a:t>Szigorúan</a:t>
            </a:r>
            <a:r>
              <a:rPr lang="en-US" dirty="0"/>
              <a:t> </a:t>
            </a:r>
            <a:r>
              <a:rPr lang="en-US" dirty="0" err="1"/>
              <a:t>betartja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energiamegmaradást</a:t>
            </a:r>
            <a:r>
              <a:rPr lang="en-US" dirty="0"/>
              <a:t> (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…)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Könnyíti</a:t>
            </a:r>
            <a:r>
              <a:rPr lang="en-US" dirty="0"/>
              <a:t> a </a:t>
            </a:r>
            <a:r>
              <a:rPr lang="en-US" dirty="0" err="1"/>
              <a:t>munkát</a:t>
            </a:r>
            <a:r>
              <a:rPr lang="en-US" dirty="0"/>
              <a:t> (</a:t>
            </a:r>
            <a:r>
              <a:rPr lang="en-US" i="1" dirty="0"/>
              <a:t>“ha </a:t>
            </a:r>
            <a:r>
              <a:rPr lang="en-US" i="1" dirty="0" err="1"/>
              <a:t>valami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nappaliban</a:t>
            </a:r>
            <a:r>
              <a:rPr lang="en-US" i="1" dirty="0"/>
              <a:t>, </a:t>
            </a:r>
            <a:r>
              <a:rPr lang="en-US" i="1" dirty="0" err="1"/>
              <a:t>akkor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kertben</a:t>
            </a:r>
            <a:r>
              <a:rPr lang="en-US" i="1" dirty="0"/>
              <a:t> is”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DICE</a:t>
            </a:r>
            <a:r>
              <a:rPr lang="en-US" dirty="0"/>
              <a:t> (</a:t>
            </a:r>
            <a:r>
              <a:rPr lang="en-US" i="1" dirty="0"/>
              <a:t>Frostbite</a:t>
            </a:r>
            <a:r>
              <a:rPr lang="en-US" dirty="0"/>
              <a:t>) </a:t>
            </a:r>
            <a:r>
              <a:rPr lang="en-US" dirty="0" err="1"/>
              <a:t>szerint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anyagok</a:t>
            </a:r>
            <a:r>
              <a:rPr lang="en-US" dirty="0"/>
              <a:t> (BRDF)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fények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b="1" dirty="0" err="1"/>
              <a:t>kamera</a:t>
            </a:r>
            <a:r>
              <a:rPr lang="en-US" dirty="0"/>
              <a:t> (</a:t>
            </a:r>
            <a:r>
              <a:rPr lang="en-US" i="1" dirty="0"/>
              <a:t>tone mapping</a:t>
            </a:r>
            <a:r>
              <a:rPr lang="en-US" dirty="0"/>
              <a:t>, </a:t>
            </a:r>
            <a:r>
              <a:rPr lang="en-US" i="1" dirty="0"/>
              <a:t>light adaptation</a:t>
            </a:r>
            <a:r>
              <a:rPr lang="en-US" dirty="0"/>
              <a:t>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Más </a:t>
            </a:r>
            <a:r>
              <a:rPr lang="en-US" i="1" dirty="0"/>
              <a:t>engine</a:t>
            </a:r>
            <a:r>
              <a:rPr lang="en-US" dirty="0"/>
              <a:t>-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kissé</a:t>
            </a:r>
            <a:r>
              <a:rPr lang="en-US" dirty="0"/>
              <a:t> </a:t>
            </a:r>
            <a:r>
              <a:rPr lang="en-US" dirty="0" err="1"/>
              <a:t>félvállról</a:t>
            </a:r>
            <a:r>
              <a:rPr lang="en-US" dirty="0"/>
              <a:t> </a:t>
            </a:r>
            <a:r>
              <a:rPr lang="en-US" dirty="0" err="1"/>
              <a:t>veszik</a:t>
            </a:r>
            <a:r>
              <a:rPr lang="en-US" dirty="0"/>
              <a:t>… (pl. </a:t>
            </a:r>
            <a:r>
              <a:rPr lang="en-US" i="1" dirty="0"/>
              <a:t>Unity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8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08717-5EE4-49A1-AB36-957A53271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D3F89-34AA-44D7-847B-A7F8C822BD33}"/>
              </a:ext>
            </a:extLst>
          </p:cNvPr>
          <p:cNvSpPr txBox="1"/>
          <p:nvPr/>
        </p:nvSpPr>
        <p:spPr>
          <a:xfrm>
            <a:off x="0" y="568178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Ajánlott</a:t>
            </a:r>
            <a:r>
              <a:rPr lang="en-US" dirty="0"/>
              <a:t> </a:t>
            </a:r>
            <a:r>
              <a:rPr lang="en-US" dirty="0" err="1"/>
              <a:t>elolvasni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https://www.marmoset.co/posts/pbr-texture-conversion/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480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1CB2-C4D5-4129-A502-469F3645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PBR </a:t>
            </a:r>
            <a:r>
              <a:rPr lang="en-US" dirty="0" err="1"/>
              <a:t>anyagok</a:t>
            </a:r>
            <a:r>
              <a:rPr lang="en-US" dirty="0"/>
              <a:t> </a:t>
            </a:r>
            <a:r>
              <a:rPr lang="en-US" dirty="0" err="1"/>
              <a:t>paraméterei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Kétféle </a:t>
                </a:r>
                <a:r>
                  <a:rPr lang="en-US" dirty="0" err="1"/>
                  <a:t>anyagleírás</a:t>
                </a:r>
                <a:r>
                  <a:rPr lang="en-US" dirty="0"/>
                  <a:t> </a:t>
                </a:r>
                <a:r>
                  <a:rPr lang="en-US" dirty="0" err="1"/>
                  <a:t>terjedt</a:t>
                </a:r>
                <a:r>
                  <a:rPr lang="en-US" dirty="0"/>
                  <a:t> el (</a:t>
                </a:r>
                <a:r>
                  <a:rPr lang="en-US" dirty="0" err="1"/>
                  <a:t>csak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alapokat</a:t>
                </a:r>
                <a:r>
                  <a:rPr lang="en-US" dirty="0"/>
                  <a:t> </a:t>
                </a:r>
                <a:r>
                  <a:rPr lang="en-US" dirty="0" err="1"/>
                  <a:t>leírva</a:t>
                </a:r>
                <a:r>
                  <a:rPr lang="en-US" dirty="0"/>
                  <a:t>):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 err="1"/>
                  <a:t>Metalness</a:t>
                </a:r>
                <a:r>
                  <a:rPr lang="en-US" i="1" dirty="0"/>
                  <a:t>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BaseColor</a:t>
                </a:r>
                <a:r>
                  <a:rPr lang="en-US" dirty="0"/>
                  <a:t> (</a:t>
                </a:r>
                <a:r>
                  <a:rPr lang="en-US" i="1" dirty="0"/>
                  <a:t>albedo</a:t>
                </a:r>
                <a:r>
                  <a:rPr lang="en-US" dirty="0"/>
                  <a:t> </a:t>
                </a:r>
                <a:r>
                  <a:rPr lang="en-US" dirty="0" err="1"/>
                  <a:t>illetve</a:t>
                </a:r>
                <a:r>
                  <a:rPr lang="en-US" dirty="0"/>
                  <a:t> </a:t>
                </a:r>
                <a:r>
                  <a:rPr lang="en-US" dirty="0" err="1"/>
                  <a:t>fémek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a </a:t>
                </a:r>
                <a:r>
                  <a:rPr lang="en-US" i="1" dirty="0"/>
                  <a:t>Fresnel</a:t>
                </a:r>
                <a:r>
                  <a:rPr lang="en-US" dirty="0"/>
                  <a:t>-</a:t>
                </a:r>
                <a:r>
                  <a:rPr lang="en-US" dirty="0" err="1"/>
                  <a:t>féle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 (</a:t>
                </a:r>
                <a:r>
                  <a:rPr lang="en-US" dirty="0" err="1"/>
                  <a:t>mennyire</a:t>
                </a:r>
                <a:r>
                  <a:rPr lang="en-US" dirty="0"/>
                  <a:t> “</a:t>
                </a:r>
                <a:r>
                  <a:rPr lang="en-US" dirty="0" err="1"/>
                  <a:t>rücskös</a:t>
                </a:r>
                <a:r>
                  <a:rPr lang="en-US" dirty="0"/>
                  <a:t>”)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Metalness</a:t>
                </a:r>
                <a:r>
                  <a:rPr lang="en-US" dirty="0"/>
                  <a:t> (</a:t>
                </a:r>
                <a:r>
                  <a:rPr lang="en-US" dirty="0" err="1"/>
                  <a:t>fém</a:t>
                </a:r>
                <a:r>
                  <a:rPr lang="en-US" dirty="0"/>
                  <a:t>-e [</a:t>
                </a:r>
                <a:r>
                  <a:rPr lang="en-US" i="1" dirty="0"/>
                  <a:t>conductor]</a:t>
                </a:r>
                <a:r>
                  <a:rPr lang="en-US" dirty="0"/>
                  <a:t>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[</a:t>
                </a:r>
                <a:r>
                  <a:rPr lang="en-US" i="1" dirty="0"/>
                  <a:t>insulator]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Specular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Diffuse (</a:t>
                </a:r>
                <a:r>
                  <a:rPr lang="en-US" i="1" dirty="0"/>
                  <a:t>albedo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Specular (</a:t>
                </a:r>
                <a:r>
                  <a:rPr lang="en-US" dirty="0" err="1"/>
                  <a:t>mennyire</a:t>
                </a:r>
                <a:r>
                  <a:rPr lang="en-US" dirty="0"/>
                  <a:t> </a:t>
                </a:r>
                <a:r>
                  <a:rPr lang="en-US" dirty="0" err="1"/>
                  <a:t>tükrözi</a:t>
                </a:r>
                <a:r>
                  <a:rPr lang="en-US" dirty="0"/>
                  <a:t> a </a:t>
                </a:r>
                <a:r>
                  <a:rPr lang="en-US" dirty="0" err="1"/>
                  <a:t>fényt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Előbbiben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</a:t>
                </a:r>
                <a:r>
                  <a:rPr lang="en-US" dirty="0" err="1"/>
                  <a:t>anyagok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(ha </a:t>
                </a:r>
                <a:r>
                  <a:rPr lang="en-US" dirty="0" err="1"/>
                  <a:t>mást</a:t>
                </a:r>
                <a:r>
                  <a:rPr lang="en-US" dirty="0"/>
                  <a:t>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mondunk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alapból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0.04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végeredmény</a:t>
                </a:r>
                <a:r>
                  <a:rPr lang="en-US" dirty="0"/>
                  <a:t> </a:t>
                </a:r>
                <a:r>
                  <a:rPr lang="en-US" dirty="0" err="1"/>
                  <a:t>természetesen</a:t>
                </a:r>
                <a:r>
                  <a:rPr lang="en-US" dirty="0"/>
                  <a:t> </a:t>
                </a:r>
                <a:r>
                  <a:rPr lang="en-US" dirty="0" err="1"/>
                  <a:t>ugyanaz</a:t>
                </a:r>
                <a:r>
                  <a:rPr lang="en-US" dirty="0"/>
                  <a:t> (pl. a </a:t>
                </a:r>
                <a:r>
                  <a:rPr lang="en-US" i="1" dirty="0"/>
                  <a:t>Unity</a:t>
                </a:r>
                <a:r>
                  <a:rPr lang="en-US" dirty="0"/>
                  <a:t> </a:t>
                </a:r>
                <a:r>
                  <a:rPr lang="en-US" dirty="0" err="1"/>
                  <a:t>támogatja</a:t>
                </a:r>
                <a:r>
                  <a:rPr lang="en-US" dirty="0"/>
                  <a:t> </a:t>
                </a:r>
                <a:r>
                  <a:rPr lang="en-US" dirty="0" err="1"/>
                  <a:t>mindkettőt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  <a:blipFill>
                <a:blip r:embed="rId3"/>
                <a:stretch>
                  <a:fillRect l="-1455" t="-1597" b="-5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5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DBF2-3489-4B52-9927-5BD37229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Ismétlés</a:t>
            </a:r>
            <a:r>
              <a:rPr lang="en-US" dirty="0"/>
              <a:t>: </a:t>
            </a:r>
            <a:r>
              <a:rPr lang="en-US" dirty="0" err="1"/>
              <a:t>térszög</a:t>
            </a:r>
            <a:r>
              <a:rPr lang="en-US" dirty="0"/>
              <a:t> (</a:t>
            </a:r>
            <a:r>
              <a:rPr lang="en-US" i="1" dirty="0"/>
              <a:t>solid angle</a:t>
            </a:r>
            <a:r>
              <a:rPr lang="en-US" dirty="0"/>
              <a:t>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 tIns="0"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térszög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által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egységgömbből</a:t>
                </a:r>
                <a:r>
                  <a:rPr lang="en-US" dirty="0"/>
                  <a:t> </a:t>
                </a:r>
                <a:r>
                  <a:rPr lang="en-US" dirty="0" err="1"/>
                  <a:t>kimetszett</a:t>
                </a:r>
                <a:r>
                  <a:rPr lang="en-US" dirty="0"/>
                  <a:t> </a:t>
                </a:r>
                <a:r>
                  <a:rPr lang="en-US" dirty="0" err="1"/>
                  <a:t>felület</a:t>
                </a:r>
                <a:r>
                  <a:rPr lang="en-US" dirty="0"/>
                  <a:t> </a:t>
                </a:r>
                <a:r>
                  <a:rPr lang="en-US" dirty="0" err="1"/>
                  <a:t>területe</a:t>
                </a:r>
                <a:r>
                  <a:rPr lang="en-US" dirty="0"/>
                  <a:t> (me. </a:t>
                </a:r>
                <a:r>
                  <a:rPr lang="en-US" dirty="0" err="1"/>
                  <a:t>szteradián</a:t>
                </a:r>
                <a:r>
                  <a:rPr lang="en-US" dirty="0"/>
                  <a:t> [</a:t>
                </a:r>
                <a:r>
                  <a:rPr lang="en-US" dirty="0" err="1"/>
                  <a:t>sr</a:t>
                </a:r>
                <a:r>
                  <a:rPr lang="en-US" dirty="0"/>
                  <a:t>])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Célszerűbb</a:t>
                </a:r>
                <a:r>
                  <a:rPr lang="en-US" dirty="0"/>
                  <a:t> </a:t>
                </a:r>
                <a:r>
                  <a:rPr lang="en-US" dirty="0" err="1"/>
                  <a:t>végtelenül</a:t>
                </a:r>
                <a:r>
                  <a:rPr lang="en-US" dirty="0"/>
                  <a:t> </a:t>
                </a:r>
                <a:r>
                  <a:rPr lang="en-US" dirty="0" err="1"/>
                  <a:t>kicsi</a:t>
                </a:r>
                <a:r>
                  <a:rPr lang="en-US" dirty="0"/>
                  <a:t>,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i="1" dirty="0" err="1"/>
                  <a:t>differenciális</a:t>
                </a:r>
                <a:r>
                  <a:rPr lang="en-US" i="1" dirty="0"/>
                  <a:t> </a:t>
                </a:r>
                <a:r>
                  <a:rPr lang="en-US" i="1" dirty="0" err="1"/>
                  <a:t>térszöggel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számolni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</a:t>
                </a:r>
                <a:r>
                  <a:rPr lang="en-US" dirty="0"/>
                  <a:t> </a:t>
                </a:r>
                <a:r>
                  <a:rPr lang="en-US" dirty="0" err="1"/>
                  <a:t>meghatároz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irányvektort</a:t>
                </a:r>
                <a:r>
                  <a:rPr lang="en-US" dirty="0"/>
                  <a:t> (</a:t>
                </a:r>
                <a:r>
                  <a:rPr lang="hu-HU" dirty="0"/>
                  <a:t>de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szokták</a:t>
                </a:r>
                <a:r>
                  <a:rPr lang="en-US" dirty="0"/>
                  <a:t> </a:t>
                </a:r>
                <a:r>
                  <a:rPr lang="hu-HU" dirty="0"/>
                  <a:t>aláhúzni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térszögre</a:t>
                </a:r>
                <a:r>
                  <a:rPr lang="en-US" dirty="0"/>
                  <a:t> </a:t>
                </a:r>
                <a:r>
                  <a:rPr lang="en-US" dirty="0" err="1"/>
                  <a:t>teljesül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alábbi</a:t>
                </a:r>
                <a:r>
                  <a:rPr lang="en-US" dirty="0"/>
                  <a:t> </a:t>
                </a:r>
                <a:r>
                  <a:rPr lang="en-US" dirty="0" err="1"/>
                  <a:t>azonosság</a:t>
                </a:r>
                <a:r>
                  <a:rPr lang="en-US" dirty="0"/>
                  <a:t> (ld. </a:t>
                </a:r>
                <a:r>
                  <a:rPr lang="en-US" i="1" dirty="0"/>
                  <a:t>Jacobian matrix and determinant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Ha </a:t>
                </a:r>
                <a:r>
                  <a:rPr lang="en-US" dirty="0" err="1"/>
                  <a:t>ezt</a:t>
                </a:r>
                <a:r>
                  <a:rPr lang="en-US" dirty="0"/>
                  <a:t> </a:t>
                </a:r>
                <a:r>
                  <a:rPr lang="en-US" dirty="0" err="1"/>
                  <a:t>esetleg</a:t>
                </a:r>
                <a:r>
                  <a:rPr lang="en-US" dirty="0"/>
                  <a:t> </a:t>
                </a:r>
                <a:r>
                  <a:rPr lang="en-US" dirty="0" err="1"/>
                  <a:t>felületi</a:t>
                </a:r>
                <a:r>
                  <a:rPr lang="en-US" dirty="0"/>
                  <a:t> </a:t>
                </a:r>
                <a:r>
                  <a:rPr lang="en-US" dirty="0" err="1"/>
                  <a:t>integrálod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térszögön</a:t>
                </a:r>
                <a:r>
                  <a:rPr lang="en-US" dirty="0"/>
                  <a:t>,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ezek</a:t>
                </a:r>
                <a:r>
                  <a:rPr lang="en-US" dirty="0"/>
                  <a:t> </a:t>
                </a:r>
                <a:r>
                  <a:rPr lang="en-US" dirty="0" err="1"/>
                  <a:t>szerint</a:t>
                </a:r>
                <a:r>
                  <a:rPr lang="en-US" dirty="0"/>
                  <a:t> </a:t>
                </a:r>
                <a:r>
                  <a:rPr lang="en-US" dirty="0" err="1"/>
                  <a:t>felírható</a:t>
                </a:r>
                <a:r>
                  <a:rPr lang="en-US" dirty="0"/>
                  <a:t> (</a:t>
                </a:r>
                <a:r>
                  <a:rPr lang="en-US" dirty="0" err="1"/>
                  <a:t>dupla</a:t>
                </a:r>
                <a:r>
                  <a:rPr lang="en-US" dirty="0"/>
                  <a:t>) </a:t>
                </a:r>
                <a:r>
                  <a:rPr lang="en-US" i="1" dirty="0"/>
                  <a:t>Riemann</a:t>
                </a:r>
                <a:r>
                  <a:rPr lang="en-US" dirty="0"/>
                  <a:t> </a:t>
                </a:r>
                <a:r>
                  <a:rPr lang="en-US" dirty="0" err="1"/>
                  <a:t>integrálként</a:t>
                </a:r>
                <a:r>
                  <a:rPr lang="en-US" dirty="0"/>
                  <a:t> is (</a:t>
                </a:r>
                <a:r>
                  <a:rPr lang="en-US" dirty="0" err="1"/>
                  <a:t>analitikus</a:t>
                </a:r>
                <a:r>
                  <a:rPr lang="en-US" dirty="0"/>
                  <a:t> </a:t>
                </a:r>
                <a:r>
                  <a:rPr lang="en-US" dirty="0" err="1"/>
                  <a:t>fényeknél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dirty="0" err="1"/>
                  <a:t>kulcsfontosságú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Leggyakrabban</a:t>
                </a:r>
                <a:r>
                  <a:rPr lang="en-US" dirty="0"/>
                  <a:t> (</a:t>
                </a:r>
                <a:r>
                  <a:rPr lang="en-US" dirty="0" err="1"/>
                  <a:t>egys</a:t>
                </a:r>
                <a:r>
                  <a:rPr lang="hu-HU" dirty="0"/>
                  <a:t>égsugarú</a:t>
                </a:r>
                <a:r>
                  <a:rPr lang="en-US" dirty="0"/>
                  <a:t>) </a:t>
                </a:r>
                <a:r>
                  <a:rPr lang="en-US" dirty="0" err="1"/>
                  <a:t>félgömbön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fogunk</a:t>
                </a:r>
                <a:r>
                  <a:rPr lang="en-US" dirty="0"/>
                  <a:t> </a:t>
                </a:r>
                <a:r>
                  <a:rPr lang="en-US" dirty="0" err="1"/>
                  <a:t>integrálni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3"/>
                <a:stretch>
                  <a:fillRect l="-1455" t="-272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51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8E25-91BA-4D39-BFFF-0816058A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felületdarab és térszög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felületdarabka által kifeszített térszög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Nem keverendő a korábbi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u-HU" dirty="0"/>
                  <a:t>-val</a:t>
                </a:r>
                <a:br>
                  <a:rPr lang="hu-HU" dirty="0"/>
                </a:br>
                <a:br>
                  <a:rPr lang="hu-HU" dirty="0"/>
                </a:br>
                <a:endParaRPr lang="hu-HU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80C4532-ED7E-4624-996D-9A831246A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2958244"/>
            <a:ext cx="41148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863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696E-2581-41A3-8903-C40A5DE7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</a:t>
            </a:r>
            <a:r>
              <a:rPr lang="hu-HU" dirty="0"/>
              <a:t>étlés: radiometria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Mennyiségek: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Fluxus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hu-HU" dirty="0"/>
                  <a:t>): adott tartományban egységnyi idő alatt átáramló sugárzási energia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Irradiancia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u-HU" dirty="0"/>
                  <a:t>): egységnyi területre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Intenzitás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/>
                  <a:t>): egységnyi térszögben terjedő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b="1" dirty="0"/>
                  <a:t>Radiancia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dirty="0"/>
                  <a:t>): egységnyi </a:t>
                </a:r>
                <a:r>
                  <a:rPr lang="hu-HU" u="sng" dirty="0"/>
                  <a:t>vetített</a:t>
                </a:r>
                <a:r>
                  <a:rPr lang="hu-HU" dirty="0"/>
                  <a:t> területre egységnyi térszögben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Amikor ránézel egy fényforrásra, akkor a „fényessége” alatt tulajdonképpen az intenzitását kell érteni; ez független attól, hogy milyen szögből illetve milyen távolról nézel rá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Ha viszont a fény egy felületről pattan vissza, akkor már számít mindkettő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feladat a felületet elhagyó radiancia kiszámolása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a radiancia egyenes vonalak mentén konstans! (ún. </a:t>
                </a:r>
                <a:r>
                  <a:rPr lang="hu-HU" i="1" dirty="0"/>
                  <a:t>non-participating</a:t>
                </a:r>
                <a:r>
                  <a:rPr lang="hu-HU" dirty="0"/>
                  <a:t> közegekben)*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37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FCE6-5190-4E2E-BCE2-B1791C33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radiometriai fogalmak képletei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paramétereket a legtöbb irodalom el szokta hagyni (lustaságból)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Vetített terület: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  <m:sup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𝑑𝐴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hu-HU" dirty="0"/>
                  <a:t> (egyes irodalmak így jelölik)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irradiancia: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𝑑𝐸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273" b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3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4EE-3D6F-4F96-8AE8-4AD498D8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BRDF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</a:t>
                </a:r>
                <a:r>
                  <a:rPr lang="en-US" dirty="0"/>
                  <a:t> </a:t>
                </a:r>
                <a:r>
                  <a:rPr lang="hu-HU" dirty="0"/>
                  <a:t>elhagyó radiancia és a felületre beérkező </a:t>
                </a:r>
                <a:r>
                  <a:rPr lang="hu-HU" b="1" dirty="0"/>
                  <a:t>differenciális irradiancia</a:t>
                </a:r>
                <a:r>
                  <a:rPr lang="hu-HU" dirty="0"/>
                  <a:t> aránya </a:t>
                </a:r>
                <a:r>
                  <a:rPr lang="en-US" dirty="0"/>
                  <a:t>(</a:t>
                </a:r>
                <a:r>
                  <a:rPr lang="en-US" dirty="0" err="1"/>
                  <a:t>minden</a:t>
                </a:r>
                <a:r>
                  <a:rPr lang="en-US" dirty="0"/>
                  <a:t> </a:t>
                </a:r>
                <a:r>
                  <a:rPr lang="en-US" dirty="0" err="1"/>
                  <a:t>beérkező</a:t>
                </a:r>
                <a:r>
                  <a:rPr lang="en-US" dirty="0"/>
                  <a:t> </a:t>
                </a:r>
                <a:r>
                  <a:rPr lang="en-US" dirty="0" err="1"/>
                  <a:t>irányra</a:t>
                </a:r>
                <a:r>
                  <a:rPr lang="en-US" dirty="0"/>
                  <a:t> </a:t>
                </a:r>
                <a:r>
                  <a:rPr lang="en-US" dirty="0" err="1"/>
                  <a:t>kiszámolva</a:t>
                </a:r>
                <a:r>
                  <a:rPr lang="en-US" dirty="0"/>
                  <a:t> → </a:t>
                </a:r>
                <a:r>
                  <a:rPr lang="en-US" dirty="0" err="1"/>
                  <a:t>skalármező</a:t>
                </a:r>
                <a:r>
                  <a:rPr lang="en-US" dirty="0"/>
                  <a:t>). </a:t>
                </a:r>
                <a:r>
                  <a:rPr lang="en-US" i="1" dirty="0" err="1"/>
                  <a:t>Feladvány</a:t>
                </a:r>
                <a:r>
                  <a:rPr lang="en-US" i="1" dirty="0"/>
                  <a:t>: </a:t>
                </a:r>
                <a:r>
                  <a:rPr lang="en-US" i="1" dirty="0" err="1"/>
                  <a:t>miért</a:t>
                </a:r>
                <a:r>
                  <a:rPr lang="en-US" i="1" dirty="0"/>
                  <a:t> </a:t>
                </a:r>
                <a:r>
                  <a:rPr lang="en-US" i="1" dirty="0" err="1"/>
                  <a:t>kell</a:t>
                </a:r>
                <a:r>
                  <a:rPr lang="en-US" i="1" dirty="0"/>
                  <a:t> a delta?</a:t>
                </a:r>
                <a:endParaRPr lang="hu-HU" i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Átrendezve és integrálva kapható meg a tükröződési egyenlet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Egy függvény akkor BRDF ha: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Pozitív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Szimmetrikus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Nem sérti az energiamegmaradást (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func>
                      </m:e>
                    </m:nary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Mérhető: ld. </a:t>
                </a:r>
                <a:r>
                  <a:rPr lang="hu-HU" dirty="0">
                    <a:hlinkClick r:id="rId3"/>
                  </a:rPr>
                  <a:t>MERL adatbázis</a:t>
                </a:r>
                <a:r>
                  <a:rPr lang="hu-HU" dirty="0"/>
                  <a:t>; a </a:t>
                </a:r>
                <a:r>
                  <a:rPr lang="hu-HU" i="1" dirty="0"/>
                  <a:t>Disney</a:t>
                </a:r>
                <a:r>
                  <a:rPr lang="hu-HU" dirty="0"/>
                  <a:t> </a:t>
                </a:r>
                <a:r>
                  <a:rPr lang="hu-HU" dirty="0">
                    <a:hlinkClick r:id="rId4"/>
                  </a:rPr>
                  <a:t>programjával</a:t>
                </a:r>
                <a:r>
                  <a:rPr lang="hu-HU" dirty="0"/>
                  <a:t> megtekinthető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455" t="-1667" b="-7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4168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1411</TotalTime>
  <Words>1393</Words>
  <Application>Microsoft Office PowerPoint</Application>
  <PresentationFormat>Widescreen</PresentationFormat>
  <Paragraphs>150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Cambria Math</vt:lpstr>
      <vt:lpstr>Consolas</vt:lpstr>
      <vt:lpstr>Wingdings</vt:lpstr>
      <vt:lpstr>Retrospect</vt:lpstr>
      <vt:lpstr>Physically Based Rendering</vt:lpstr>
      <vt:lpstr>Na de milyen fizika?</vt:lpstr>
      <vt:lpstr>PowerPoint Presentation</vt:lpstr>
      <vt:lpstr>PBR anyagok paraméterei</vt:lpstr>
      <vt:lpstr>Ismétlés: térszög (solid angle)</vt:lpstr>
      <vt:lpstr>Ismétlés: felületdarab és térszög</vt:lpstr>
      <vt:lpstr>Ismétlés: radiometria</vt:lpstr>
      <vt:lpstr>Ismétlés: radiometriai fogalmak képletei</vt:lpstr>
      <vt:lpstr>Ismétlés: BRDF</vt:lpstr>
      <vt:lpstr>Ismétlés: tükröződési egyenlet</vt:lpstr>
      <vt:lpstr>BRDF modellek (diffúz)</vt:lpstr>
      <vt:lpstr>A tükr. egyenlet analitikus megoldása</vt:lpstr>
      <vt:lpstr>BRDF modellek (spekuláris)</vt:lpstr>
      <vt:lpstr>Cook-Torrance modell (folyt.)</vt:lpstr>
      <vt:lpstr>Kép alapú fények</vt:lpstr>
      <vt:lpstr>Kép alapú fények (folyt.)</vt:lpstr>
      <vt:lpstr>Kép alapú fények (harmadik feladat)</vt:lpstr>
      <vt:lpstr>Motiváció: ez kell legyen az eredmény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317</cp:revision>
  <dcterms:created xsi:type="dcterms:W3CDTF">2018-02-19T12:40:58Z</dcterms:created>
  <dcterms:modified xsi:type="dcterms:W3CDTF">2018-04-23T09:32:39Z</dcterms:modified>
</cp:coreProperties>
</file>