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3" r:id="rId3"/>
    <p:sldMasterId id="2147483723" r:id="rId4"/>
    <p:sldMasterId id="2147483718" r:id="rId5"/>
  </p:sldMasterIdLst>
  <p:notesMasterIdLst>
    <p:notesMasterId r:id="rId21"/>
  </p:notesMasterIdLst>
  <p:handoutMasterIdLst>
    <p:handoutMasterId r:id="rId22"/>
  </p:handoutMasterIdLst>
  <p:sldIdLst>
    <p:sldId id="256" r:id="rId6"/>
    <p:sldId id="297" r:id="rId7"/>
    <p:sldId id="302" r:id="rId8"/>
    <p:sldId id="303" r:id="rId9"/>
    <p:sldId id="304" r:id="rId10"/>
    <p:sldId id="305" r:id="rId11"/>
    <p:sldId id="306" r:id="rId12"/>
    <p:sldId id="308" r:id="rId13"/>
    <p:sldId id="309" r:id="rId14"/>
    <p:sldId id="311" r:id="rId15"/>
    <p:sldId id="312" r:id="rId16"/>
    <p:sldId id="313" r:id="rId17"/>
    <p:sldId id="315" r:id="rId18"/>
    <p:sldId id="316" r:id="rId19"/>
    <p:sldId id="321" r:id="rId20"/>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056CB6"/>
    <a:srgbClr val="333333"/>
    <a:srgbClr val="292929"/>
    <a:srgbClr val="F8F57B"/>
    <a:srgbClr val="F6AE1E"/>
    <a:srgbClr val="FF0066"/>
    <a:srgbClr val="F3AF35"/>
    <a:srgbClr val="9C42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8" autoAdjust="0"/>
    <p:restoredTop sz="79645" autoAdjust="0"/>
  </p:normalViewPr>
  <p:slideViewPr>
    <p:cSldViewPr snapToGrid="0">
      <p:cViewPr varScale="1">
        <p:scale>
          <a:sx n="89" d="100"/>
          <a:sy n="89" d="100"/>
        </p:scale>
        <p:origin x="-1554" y="-102"/>
      </p:cViewPr>
      <p:guideLst>
        <p:guide orient="horz" pos="144"/>
        <p:guide orient="horz" pos="912"/>
        <p:guide orient="horz" pos="1484"/>
        <p:guide orient="horz" pos="1200"/>
        <p:guide orient="horz" pos="2736"/>
        <p:guide orient="horz" pos="4176"/>
        <p:guide pos="2880"/>
        <p:guide pos="240"/>
        <p:guide pos="460"/>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8" d="100"/>
          <a:sy n="98" d="100"/>
        </p:scale>
        <p:origin x="-3516"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7/27/2010</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69236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7/27/2010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856346740"/>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7/27/2010 11:35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350312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D1DAD8-9008-4A59-A51B-C9E26143569C}" type="slidenum">
              <a:rPr lang="en-US" smtClean="0"/>
              <a:pPr/>
              <a:t>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900" kern="1200" dirty="0" smtClean="0">
                <a:solidFill>
                  <a:schemeClr val="tx1"/>
                </a:solidFill>
                <a:latin typeface="Segoe UI" pitchFamily="34" charset="0"/>
                <a:ea typeface="+mn-ea"/>
                <a:cs typeface="+mn-cs"/>
              </a:rPr>
              <a:t> class </a:t>
            </a:r>
            <a:r>
              <a:rPr lang="en-US" sz="900" kern="1200" dirty="0" err="1" smtClean="0">
                <a:solidFill>
                  <a:schemeClr val="tx1"/>
                </a:solidFill>
                <a:latin typeface="Segoe UI" pitchFamily="34" charset="0"/>
                <a:ea typeface="+mn-ea"/>
                <a:cs typeface="+mn-cs"/>
              </a:rPr>
              <a:t>MyIDO</a:t>
            </a:r>
            <a:r>
              <a:rPr lang="en-US" sz="900" kern="1200" dirty="0" smtClean="0">
                <a:solidFill>
                  <a:schemeClr val="tx1"/>
                </a:solidFill>
                <a:latin typeface="Segoe UI" pitchFamily="34" charset="0"/>
                <a:ea typeface="+mn-ea"/>
                <a:cs typeface="+mn-cs"/>
              </a:rPr>
              <a:t> : </a:t>
            </a:r>
            <a:r>
              <a:rPr lang="en-US" sz="900" kern="1200" dirty="0" err="1" smtClean="0">
                <a:solidFill>
                  <a:schemeClr val="tx1"/>
                </a:solidFill>
                <a:latin typeface="Segoe UI" pitchFamily="34" charset="0"/>
                <a:ea typeface="+mn-ea"/>
                <a:cs typeface="+mn-cs"/>
              </a:rPr>
              <a:t>DynamicObject</a:t>
            </a:r>
            <a:endParaRPr lang="en-US" sz="900" kern="1200" dirty="0" smtClean="0">
              <a:solidFill>
                <a:schemeClr val="tx1"/>
              </a:solidFill>
              <a:latin typeface="Segoe UI" pitchFamily="34" charset="0"/>
              <a:ea typeface="+mn-ea"/>
              <a:cs typeface="+mn-cs"/>
            </a:endParaRP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private Dictionary&lt;string, object&gt; bag = new Dictionary&lt;string, object&gt;();</a:t>
            </a:r>
          </a:p>
          <a:p>
            <a:endParaRPr lang="en-US" sz="900" kern="1200" dirty="0" smtClean="0">
              <a:solidFill>
                <a:schemeClr val="tx1"/>
              </a:solidFill>
              <a:latin typeface="Segoe UI" pitchFamily="34" charset="0"/>
              <a:ea typeface="+mn-ea"/>
              <a:cs typeface="+mn-cs"/>
            </a:endParaRPr>
          </a:p>
          <a:p>
            <a:r>
              <a:rPr lang="en-US" sz="900" kern="1200" dirty="0" smtClean="0">
                <a:solidFill>
                  <a:schemeClr val="tx1"/>
                </a:solidFill>
                <a:latin typeface="Segoe UI" pitchFamily="34" charset="0"/>
                <a:ea typeface="+mn-ea"/>
                <a:cs typeface="+mn-cs"/>
              </a:rPr>
              <a:t>        public string </a:t>
            </a:r>
            <a:r>
              <a:rPr lang="en-US" sz="900" kern="1200" dirty="0" err="1" smtClean="0">
                <a:solidFill>
                  <a:schemeClr val="tx1"/>
                </a:solidFill>
                <a:latin typeface="Segoe UI" pitchFamily="34" charset="0"/>
                <a:ea typeface="+mn-ea"/>
                <a:cs typeface="+mn-cs"/>
              </a:rPr>
              <a:t>ToXML</a:t>
            </a:r>
            <a:r>
              <a:rPr lang="en-US" sz="900" kern="1200" dirty="0" smtClean="0">
                <a:solidFill>
                  <a:schemeClr val="tx1"/>
                </a:solidFill>
                <a:latin typeface="Segoe UI" pitchFamily="34" charset="0"/>
                <a:ea typeface="+mn-ea"/>
                <a:cs typeface="+mn-cs"/>
              </a:rPr>
              <a:t>()</a:t>
            </a: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return new </a:t>
            </a:r>
            <a:r>
              <a:rPr lang="en-US" sz="900" kern="1200" dirty="0" err="1" smtClean="0">
                <a:solidFill>
                  <a:schemeClr val="tx1"/>
                </a:solidFill>
                <a:latin typeface="Segoe UI" pitchFamily="34" charset="0"/>
                <a:ea typeface="+mn-ea"/>
                <a:cs typeface="+mn-cs"/>
              </a:rPr>
              <a:t>XElement</a:t>
            </a:r>
            <a:r>
              <a:rPr lang="en-US" sz="900" kern="1200" dirty="0" smtClean="0">
                <a:solidFill>
                  <a:schemeClr val="tx1"/>
                </a:solidFill>
                <a:latin typeface="Segoe UI" pitchFamily="34" charset="0"/>
                <a:ea typeface="+mn-ea"/>
                <a:cs typeface="+mn-cs"/>
              </a:rPr>
              <a:t>("Properties", from e in bag</a:t>
            </a:r>
          </a:p>
          <a:p>
            <a:r>
              <a:rPr lang="en-US" sz="900" kern="1200" dirty="0" smtClean="0">
                <a:solidFill>
                  <a:schemeClr val="tx1"/>
                </a:solidFill>
                <a:latin typeface="Segoe UI" pitchFamily="34" charset="0"/>
                <a:ea typeface="+mn-ea"/>
                <a:cs typeface="+mn-cs"/>
              </a:rPr>
              <a:t>                                              select new </a:t>
            </a:r>
            <a:r>
              <a:rPr lang="en-US" sz="900" kern="1200" dirty="0" err="1" smtClean="0">
                <a:solidFill>
                  <a:schemeClr val="tx1"/>
                </a:solidFill>
                <a:latin typeface="Segoe UI" pitchFamily="34" charset="0"/>
                <a:ea typeface="+mn-ea"/>
                <a:cs typeface="+mn-cs"/>
              </a:rPr>
              <a:t>XElement</a:t>
            </a:r>
            <a:r>
              <a:rPr lang="en-US" sz="900" kern="1200" dirty="0" smtClean="0">
                <a:solidFill>
                  <a:schemeClr val="tx1"/>
                </a:solidFill>
                <a:latin typeface="Segoe UI" pitchFamily="34" charset="0"/>
                <a:ea typeface="+mn-ea"/>
                <a:cs typeface="+mn-cs"/>
              </a:rPr>
              <a:t>(</a:t>
            </a:r>
            <a:r>
              <a:rPr lang="en-US" sz="900" kern="1200" dirty="0" err="1" smtClean="0">
                <a:solidFill>
                  <a:schemeClr val="tx1"/>
                </a:solidFill>
                <a:latin typeface="Segoe UI" pitchFamily="34" charset="0"/>
                <a:ea typeface="+mn-ea"/>
                <a:cs typeface="+mn-cs"/>
              </a:rPr>
              <a:t>e.Key</a:t>
            </a:r>
            <a:r>
              <a:rPr lang="en-US" sz="900" kern="120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e.Value</a:t>
            </a:r>
            <a:r>
              <a:rPr lang="en-US" sz="900" kern="1200" dirty="0" smtClean="0">
                <a:solidFill>
                  <a:schemeClr val="tx1"/>
                </a:solidFill>
                <a:latin typeface="Segoe UI" pitchFamily="34" charset="0"/>
                <a:ea typeface="+mn-ea"/>
                <a:cs typeface="+mn-cs"/>
              </a:rPr>
              <a:t>)).</a:t>
            </a:r>
            <a:r>
              <a:rPr lang="en-US" sz="900" kern="1200" dirty="0" err="1" smtClean="0">
                <a:solidFill>
                  <a:schemeClr val="tx1"/>
                </a:solidFill>
                <a:latin typeface="Segoe UI" pitchFamily="34" charset="0"/>
                <a:ea typeface="+mn-ea"/>
                <a:cs typeface="+mn-cs"/>
              </a:rPr>
              <a:t>ToString</a:t>
            </a:r>
            <a:r>
              <a:rPr lang="en-US" sz="900" kern="1200" dirty="0" smtClean="0">
                <a:solidFill>
                  <a:schemeClr val="tx1"/>
                </a:solidFill>
                <a:latin typeface="Segoe UI" pitchFamily="34" charset="0"/>
                <a:ea typeface="+mn-ea"/>
                <a:cs typeface="+mn-cs"/>
              </a:rPr>
              <a:t>();</a:t>
            </a:r>
          </a:p>
          <a:p>
            <a:r>
              <a:rPr lang="en-US" sz="900" kern="1200" dirty="0" smtClean="0">
                <a:solidFill>
                  <a:schemeClr val="tx1"/>
                </a:solidFill>
                <a:latin typeface="Segoe UI" pitchFamily="34" charset="0"/>
                <a:ea typeface="+mn-ea"/>
                <a:cs typeface="+mn-cs"/>
              </a:rPr>
              <a:t>        }</a:t>
            </a:r>
          </a:p>
          <a:p>
            <a:endParaRPr lang="en-US" sz="900" kern="1200" dirty="0" smtClean="0">
              <a:solidFill>
                <a:schemeClr val="tx1"/>
              </a:solidFill>
              <a:latin typeface="Segoe UI" pitchFamily="34" charset="0"/>
              <a:ea typeface="+mn-ea"/>
              <a:cs typeface="+mn-cs"/>
            </a:endParaRPr>
          </a:p>
          <a:p>
            <a:r>
              <a:rPr lang="en-US" sz="900" kern="1200" dirty="0" smtClean="0">
                <a:solidFill>
                  <a:schemeClr val="tx1"/>
                </a:solidFill>
                <a:latin typeface="Segoe UI" pitchFamily="34" charset="0"/>
                <a:ea typeface="+mn-ea"/>
                <a:cs typeface="+mn-cs"/>
              </a:rPr>
              <a:t>        public override </a:t>
            </a:r>
            <a:r>
              <a:rPr lang="en-US" sz="900" kern="1200" dirty="0" err="1" smtClean="0">
                <a:solidFill>
                  <a:schemeClr val="tx1"/>
                </a:solidFill>
                <a:latin typeface="Segoe UI" pitchFamily="34" charset="0"/>
                <a:ea typeface="+mn-ea"/>
                <a:cs typeface="+mn-cs"/>
              </a:rPr>
              <a:t>bool</a:t>
            </a:r>
            <a:r>
              <a:rPr lang="en-US" sz="900" kern="120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TryGetMember</a:t>
            </a:r>
            <a:r>
              <a:rPr lang="en-US" sz="900" kern="1200" dirty="0" smtClean="0">
                <a:solidFill>
                  <a:schemeClr val="tx1"/>
                </a:solidFill>
                <a:latin typeface="Segoe UI" pitchFamily="34" charset="0"/>
                <a:ea typeface="+mn-ea"/>
                <a:cs typeface="+mn-cs"/>
              </a:rPr>
              <a:t>(</a:t>
            </a:r>
            <a:r>
              <a:rPr lang="en-US" sz="900" kern="1200" dirty="0" err="1" smtClean="0">
                <a:solidFill>
                  <a:schemeClr val="tx1"/>
                </a:solidFill>
                <a:latin typeface="Segoe UI" pitchFamily="34" charset="0"/>
                <a:ea typeface="+mn-ea"/>
                <a:cs typeface="+mn-cs"/>
              </a:rPr>
              <a:t>GetMemberBinder</a:t>
            </a:r>
            <a:r>
              <a:rPr lang="en-US" sz="900" kern="1200" dirty="0" smtClean="0">
                <a:solidFill>
                  <a:schemeClr val="tx1"/>
                </a:solidFill>
                <a:latin typeface="Segoe UI" pitchFamily="34" charset="0"/>
                <a:ea typeface="+mn-ea"/>
                <a:cs typeface="+mn-cs"/>
              </a:rPr>
              <a:t> binder, out object result)</a:t>
            </a: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result = null;</a:t>
            </a:r>
          </a:p>
          <a:p>
            <a:r>
              <a:rPr lang="en-US" sz="900" kern="1200" dirty="0" smtClean="0">
                <a:solidFill>
                  <a:schemeClr val="tx1"/>
                </a:solidFill>
                <a:latin typeface="Segoe UI" pitchFamily="34" charset="0"/>
                <a:ea typeface="+mn-ea"/>
                <a:cs typeface="+mn-cs"/>
              </a:rPr>
              <a:t>            if (</a:t>
            </a:r>
            <a:r>
              <a:rPr lang="en-US" sz="900" kern="1200" dirty="0" err="1" smtClean="0">
                <a:solidFill>
                  <a:schemeClr val="tx1"/>
                </a:solidFill>
                <a:latin typeface="Segoe UI" pitchFamily="34" charset="0"/>
                <a:ea typeface="+mn-ea"/>
                <a:cs typeface="+mn-cs"/>
              </a:rPr>
              <a:t>bag.ContainsKey</a:t>
            </a:r>
            <a:r>
              <a:rPr lang="en-US" sz="900" kern="1200" dirty="0" smtClean="0">
                <a:solidFill>
                  <a:schemeClr val="tx1"/>
                </a:solidFill>
                <a:latin typeface="Segoe UI" pitchFamily="34" charset="0"/>
                <a:ea typeface="+mn-ea"/>
                <a:cs typeface="+mn-cs"/>
              </a:rPr>
              <a:t>(</a:t>
            </a:r>
            <a:r>
              <a:rPr lang="en-US" sz="900" kern="1200" dirty="0" err="1" smtClean="0">
                <a:solidFill>
                  <a:schemeClr val="tx1"/>
                </a:solidFill>
                <a:latin typeface="Segoe UI" pitchFamily="34" charset="0"/>
                <a:ea typeface="+mn-ea"/>
                <a:cs typeface="+mn-cs"/>
              </a:rPr>
              <a:t>binder.Name</a:t>
            </a:r>
            <a:r>
              <a:rPr lang="en-US" sz="900" kern="1200" dirty="0" smtClean="0">
                <a:solidFill>
                  <a:schemeClr val="tx1"/>
                </a:solidFill>
                <a:latin typeface="Segoe UI" pitchFamily="34" charset="0"/>
                <a:ea typeface="+mn-ea"/>
                <a:cs typeface="+mn-cs"/>
              </a:rPr>
              <a:t>))</a:t>
            </a: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result = bag[</a:t>
            </a:r>
            <a:r>
              <a:rPr lang="en-US" sz="900" kern="1200" dirty="0" err="1" smtClean="0">
                <a:solidFill>
                  <a:schemeClr val="tx1"/>
                </a:solidFill>
                <a:latin typeface="Segoe UI" pitchFamily="34" charset="0"/>
                <a:ea typeface="+mn-ea"/>
                <a:cs typeface="+mn-cs"/>
              </a:rPr>
              <a:t>binder.Name</a:t>
            </a:r>
            <a:r>
              <a:rPr lang="en-US" sz="900" kern="1200" dirty="0" smtClean="0">
                <a:solidFill>
                  <a:schemeClr val="tx1"/>
                </a:solidFill>
                <a:latin typeface="Segoe UI" pitchFamily="34" charset="0"/>
                <a:ea typeface="+mn-ea"/>
                <a:cs typeface="+mn-cs"/>
              </a:rPr>
              <a:t>];</a:t>
            </a:r>
          </a:p>
          <a:p>
            <a:r>
              <a:rPr lang="en-US" sz="900" kern="1200" dirty="0" smtClean="0">
                <a:solidFill>
                  <a:schemeClr val="tx1"/>
                </a:solidFill>
                <a:latin typeface="Segoe UI" pitchFamily="34" charset="0"/>
                <a:ea typeface="+mn-ea"/>
                <a:cs typeface="+mn-cs"/>
              </a:rPr>
              <a:t>                return true;</a:t>
            </a: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else</a:t>
            </a:r>
          </a:p>
          <a:p>
            <a:r>
              <a:rPr lang="en-US" sz="900" kern="1200" dirty="0" smtClean="0">
                <a:solidFill>
                  <a:schemeClr val="tx1"/>
                </a:solidFill>
                <a:latin typeface="Segoe UI" pitchFamily="34" charset="0"/>
                <a:ea typeface="+mn-ea"/>
                <a:cs typeface="+mn-cs"/>
              </a:rPr>
              <a:t>                return false;</a:t>
            </a:r>
          </a:p>
          <a:p>
            <a:r>
              <a:rPr lang="en-US" sz="900" kern="1200" dirty="0" smtClean="0">
                <a:solidFill>
                  <a:schemeClr val="tx1"/>
                </a:solidFill>
                <a:latin typeface="Segoe UI" pitchFamily="34" charset="0"/>
                <a:ea typeface="+mn-ea"/>
                <a:cs typeface="+mn-cs"/>
              </a:rPr>
              <a:t>        }</a:t>
            </a:r>
          </a:p>
          <a:p>
            <a:endParaRPr lang="en-US" sz="900" kern="1200" dirty="0" smtClean="0">
              <a:solidFill>
                <a:schemeClr val="tx1"/>
              </a:solidFill>
              <a:latin typeface="Segoe UI" pitchFamily="34" charset="0"/>
              <a:ea typeface="+mn-ea"/>
              <a:cs typeface="+mn-cs"/>
            </a:endParaRPr>
          </a:p>
          <a:p>
            <a:r>
              <a:rPr lang="en-US" sz="900" kern="1200" dirty="0" smtClean="0">
                <a:solidFill>
                  <a:schemeClr val="tx1"/>
                </a:solidFill>
                <a:latin typeface="Segoe UI" pitchFamily="34" charset="0"/>
                <a:ea typeface="+mn-ea"/>
                <a:cs typeface="+mn-cs"/>
              </a:rPr>
              <a:t>        public override </a:t>
            </a:r>
            <a:r>
              <a:rPr lang="en-US" sz="900" kern="1200" dirty="0" err="1" smtClean="0">
                <a:solidFill>
                  <a:schemeClr val="tx1"/>
                </a:solidFill>
                <a:latin typeface="Segoe UI" pitchFamily="34" charset="0"/>
                <a:ea typeface="+mn-ea"/>
                <a:cs typeface="+mn-cs"/>
              </a:rPr>
              <a:t>bool</a:t>
            </a:r>
            <a:r>
              <a:rPr lang="en-US" sz="900" kern="120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TrySetMember</a:t>
            </a:r>
            <a:r>
              <a:rPr lang="en-US" sz="900" kern="1200" dirty="0" smtClean="0">
                <a:solidFill>
                  <a:schemeClr val="tx1"/>
                </a:solidFill>
                <a:latin typeface="Segoe UI" pitchFamily="34" charset="0"/>
                <a:ea typeface="+mn-ea"/>
                <a:cs typeface="+mn-cs"/>
              </a:rPr>
              <a:t>(</a:t>
            </a:r>
            <a:r>
              <a:rPr lang="en-US" sz="900" kern="1200" dirty="0" err="1" smtClean="0">
                <a:solidFill>
                  <a:schemeClr val="tx1"/>
                </a:solidFill>
                <a:latin typeface="Segoe UI" pitchFamily="34" charset="0"/>
                <a:ea typeface="+mn-ea"/>
                <a:cs typeface="+mn-cs"/>
              </a:rPr>
              <a:t>SetMemberBinder</a:t>
            </a:r>
            <a:r>
              <a:rPr lang="en-US" sz="900" kern="1200" dirty="0" smtClean="0">
                <a:solidFill>
                  <a:schemeClr val="tx1"/>
                </a:solidFill>
                <a:latin typeface="Segoe UI" pitchFamily="34" charset="0"/>
                <a:ea typeface="+mn-ea"/>
                <a:cs typeface="+mn-cs"/>
              </a:rPr>
              <a:t> binder, object value)</a:t>
            </a: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if (!</a:t>
            </a:r>
            <a:r>
              <a:rPr lang="en-US" sz="900" kern="1200" dirty="0" err="1" smtClean="0">
                <a:solidFill>
                  <a:schemeClr val="tx1"/>
                </a:solidFill>
                <a:latin typeface="Segoe UI" pitchFamily="34" charset="0"/>
                <a:ea typeface="+mn-ea"/>
                <a:cs typeface="+mn-cs"/>
              </a:rPr>
              <a:t>bag.ContainsKey</a:t>
            </a:r>
            <a:r>
              <a:rPr lang="en-US" sz="900" kern="1200" dirty="0" smtClean="0">
                <a:solidFill>
                  <a:schemeClr val="tx1"/>
                </a:solidFill>
                <a:latin typeface="Segoe UI" pitchFamily="34" charset="0"/>
                <a:ea typeface="+mn-ea"/>
                <a:cs typeface="+mn-cs"/>
              </a:rPr>
              <a:t>(</a:t>
            </a:r>
            <a:r>
              <a:rPr lang="en-US" sz="900" kern="1200" dirty="0" err="1" smtClean="0">
                <a:solidFill>
                  <a:schemeClr val="tx1"/>
                </a:solidFill>
                <a:latin typeface="Segoe UI" pitchFamily="34" charset="0"/>
                <a:ea typeface="+mn-ea"/>
                <a:cs typeface="+mn-cs"/>
              </a:rPr>
              <a:t>binder.Name</a:t>
            </a:r>
            <a:r>
              <a:rPr lang="en-US" sz="900" kern="1200" dirty="0" smtClean="0">
                <a:solidFill>
                  <a:schemeClr val="tx1"/>
                </a:solidFill>
                <a:latin typeface="Segoe UI" pitchFamily="34" charset="0"/>
                <a:ea typeface="+mn-ea"/>
                <a:cs typeface="+mn-cs"/>
              </a:rPr>
              <a:t>))</a:t>
            </a: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bag[</a:t>
            </a:r>
            <a:r>
              <a:rPr lang="en-US" sz="900" kern="1200" dirty="0" err="1" smtClean="0">
                <a:solidFill>
                  <a:schemeClr val="tx1"/>
                </a:solidFill>
                <a:latin typeface="Segoe UI" pitchFamily="34" charset="0"/>
                <a:ea typeface="+mn-ea"/>
                <a:cs typeface="+mn-cs"/>
              </a:rPr>
              <a:t>binder.Name</a:t>
            </a:r>
            <a:r>
              <a:rPr lang="en-US" sz="900" kern="1200" dirty="0" smtClean="0">
                <a:solidFill>
                  <a:schemeClr val="tx1"/>
                </a:solidFill>
                <a:latin typeface="Segoe UI" pitchFamily="34" charset="0"/>
                <a:ea typeface="+mn-ea"/>
                <a:cs typeface="+mn-cs"/>
              </a:rPr>
              <a:t>] = value;</a:t>
            </a:r>
          </a:p>
          <a:p>
            <a:r>
              <a:rPr lang="en-US" sz="900" kern="1200" dirty="0" smtClean="0">
                <a:solidFill>
                  <a:schemeClr val="tx1"/>
                </a:solidFill>
                <a:latin typeface="Segoe UI" pitchFamily="34" charset="0"/>
                <a:ea typeface="+mn-ea"/>
                <a:cs typeface="+mn-cs"/>
              </a:rPr>
              <a:t>                return true;</a:t>
            </a: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else</a:t>
            </a: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return false;</a:t>
            </a: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183151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1704872"/>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393044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1447800"/>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2355850"/>
            <a:ext cx="2430766" cy="1555955"/>
          </a:xfrm>
          <a:prstGeom prst="rect">
            <a:avLst/>
          </a:prstGeom>
        </p:spPr>
      </p:pic>
      <p:pic>
        <p:nvPicPr>
          <p:cNvPr id="13" name="Picture 12" descr="MSdays2010-logoeng.png"/>
          <p:cNvPicPr>
            <a:picLocks noChangeAspect="1"/>
          </p:cNvPicPr>
          <p:nvPr userDrawn="1"/>
        </p:nvPicPr>
        <p:blipFill>
          <a:blip r:embed="rId5"/>
          <a:stretch>
            <a:fillRect/>
          </a:stretch>
        </p:blipFill>
        <p:spPr>
          <a:xfrm>
            <a:off x="7665156" y="155750"/>
            <a:ext cx="1309509" cy="672659"/>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pic>
        <p:nvPicPr>
          <p:cNvPr id="9" name="Picture 8" descr="MSdays2010-logoeng.png"/>
          <p:cNvPicPr>
            <a:picLocks noChangeAspect="1"/>
          </p:cNvPicPr>
          <p:nvPr userDrawn="1"/>
        </p:nvPicPr>
        <p:blipFill>
          <a:blip r:embed="rId2"/>
          <a:stretch>
            <a:fillRect/>
          </a:stretch>
        </p:blipFill>
        <p:spPr>
          <a:xfrm>
            <a:off x="8046720" y="6217920"/>
            <a:ext cx="905256" cy="465006"/>
          </a:xfrm>
          <a:prstGeom prst="rect">
            <a:avLst/>
          </a:prstGeom>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a:xfrm>
            <a:off x="6477000" y="6416675"/>
            <a:ext cx="2133600" cy="365125"/>
          </a:xfrm>
          <a:prstGeom prst="rect">
            <a:avLst/>
          </a:prstGeom>
        </p:spPr>
        <p:txBody>
          <a:bodyPr/>
          <a:lstStyle>
            <a:extLst/>
          </a:lstStyle>
          <a:p>
            <a:fld id="{EAA9B2AE-1210-4292-B726-705A2BAC2178}" type="datetimeFigureOut">
              <a:rPr lang="en-US" smtClean="0"/>
              <a:pPr/>
              <a:t>7/27/2010</a:t>
            </a:fld>
            <a:endParaRPr lang="en-US" dirty="0"/>
          </a:p>
        </p:txBody>
      </p:sp>
      <p:sp>
        <p:nvSpPr>
          <p:cNvPr id="17" name="Footer Placeholder 16"/>
          <p:cNvSpPr>
            <a:spLocks noGrp="1"/>
          </p:cNvSpPr>
          <p:nvPr>
            <p:ph type="ftr" sz="quarter" idx="11"/>
          </p:nvPr>
        </p:nvSpPr>
        <p:spPr>
          <a:xfrm>
            <a:off x="914400" y="6416675"/>
            <a:ext cx="5562600" cy="365125"/>
          </a:xfrm>
          <a:prstGeom prst="rect">
            <a:avLst/>
          </a:prstGeom>
        </p:spPr>
        <p:txBody>
          <a:bodyPr/>
          <a:lstStyle>
            <a:extLst/>
          </a:lstStyle>
          <a:p>
            <a:endParaRPr lang="en-US" dirty="0"/>
          </a:p>
        </p:txBody>
      </p:sp>
      <p:sp>
        <p:nvSpPr>
          <p:cNvPr id="29" name="Slide Number Placeholder 28"/>
          <p:cNvSpPr>
            <a:spLocks noGrp="1"/>
          </p:cNvSpPr>
          <p:nvPr>
            <p:ph type="sldNum" sz="quarter" idx="12"/>
          </p:nvPr>
        </p:nvSpPr>
        <p:spPr>
          <a:xfrm>
            <a:off x="8610600" y="6416675"/>
            <a:ext cx="457200" cy="365125"/>
          </a:xfrm>
          <a:prstGeom prst="rect">
            <a:avLst/>
          </a:prstGeom>
        </p:spPr>
        <p:txBody>
          <a:bodyPr/>
          <a:lstStyle>
            <a:extLst/>
          </a:lstStyle>
          <a:p>
            <a:fld id="{D374C861-2E81-4D3B-A984-4DA03A4EA2CC}" type="slidenum">
              <a:rPr lang="en-US" smtClean="0"/>
              <a:pPr/>
              <a:t>‹#›</a:t>
            </a:fld>
            <a:endParaRPr lang="en-US" dirty="0"/>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extLst>
      <p:ext uri="{BB962C8B-B14F-4D97-AF65-F5344CB8AC3E}">
        <p14:creationId xmlns:p14="http://schemas.microsoft.com/office/powerpoint/2010/main" val="2344778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4"/>
          <p:cNvSpPr>
            <a:spLocks noGrp="1"/>
          </p:cNvSpPr>
          <p:nvPr>
            <p:ph type="sldNum" sz="quarter" idx="10"/>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12922"/>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3222522"/>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2355850"/>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8" name="Picture 7" descr="MSdays2010-logoeng.png"/>
          <p:cNvPicPr>
            <a:picLocks noChangeAspect="1"/>
          </p:cNvPicPr>
          <p:nvPr userDrawn="1"/>
        </p:nvPicPr>
        <p:blipFill>
          <a:blip r:embed="rId3"/>
          <a:stretch>
            <a:fillRect/>
          </a:stretch>
        </p:blipFill>
        <p:spPr>
          <a:xfrm>
            <a:off x="7665156" y="155750"/>
            <a:ext cx="1309509" cy="672659"/>
          </a:xfrm>
          <a:prstGeom prst="rect">
            <a:avLst/>
          </a:prstGeom>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9"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12922"/>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3222522"/>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2355850"/>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8" name="Picture 7" descr="MSdays2010-logoeng.png"/>
          <p:cNvPicPr>
            <a:picLocks noChangeAspect="1"/>
          </p:cNvPicPr>
          <p:nvPr userDrawn="1"/>
        </p:nvPicPr>
        <p:blipFill>
          <a:blip r:embed="rId3"/>
          <a:stretch>
            <a:fillRect/>
          </a:stretch>
        </p:blipFill>
        <p:spPr>
          <a:xfrm>
            <a:off x="7665156" y="155750"/>
            <a:ext cx="1309509" cy="672659"/>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1905000"/>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sp>
        <p:nvSpPr>
          <p:cNvPr id="6"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pic>
        <p:nvPicPr>
          <p:cNvPr id="8" name="Picture 7" descr="MSdays2010-logoeng.png"/>
          <p:cNvPicPr>
            <a:picLocks noChangeAspect="1"/>
          </p:cNvPicPr>
          <p:nvPr userDrawn="1"/>
        </p:nvPicPr>
        <p:blipFill>
          <a:blip r:embed="rId3"/>
          <a:stretch>
            <a:fillRect/>
          </a:stretch>
        </p:blipFill>
        <p:spPr>
          <a:xfrm>
            <a:off x="8046720" y="6217920"/>
            <a:ext cx="905256" cy="465006"/>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pic>
        <p:nvPicPr>
          <p:cNvPr id="11" name="Picture 10" descr="MSdays2010-logoeng.png"/>
          <p:cNvPicPr>
            <a:picLocks noChangeAspect="1"/>
          </p:cNvPicPr>
          <p:nvPr userDrawn="1"/>
        </p:nvPicPr>
        <p:blipFill>
          <a:blip r:embed="rId2"/>
          <a:stretch>
            <a:fillRect/>
          </a:stretch>
        </p:blipFill>
        <p:spPr>
          <a:xfrm>
            <a:off x="8046720" y="6217920"/>
            <a:ext cx="905256" cy="465006"/>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pic>
        <p:nvPicPr>
          <p:cNvPr id="11" name="Picture 10" descr="MSdays2010-logoeng.png"/>
          <p:cNvPicPr>
            <a:picLocks noChangeAspect="1"/>
          </p:cNvPicPr>
          <p:nvPr userDrawn="1"/>
        </p:nvPicPr>
        <p:blipFill>
          <a:blip r:embed="rId2"/>
          <a:stretch>
            <a:fillRect/>
          </a:stretch>
        </p:blipFill>
        <p:spPr>
          <a:xfrm>
            <a:off x="8046720" y="6217920"/>
            <a:ext cx="905256" cy="465006"/>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pic>
        <p:nvPicPr>
          <p:cNvPr id="12" name="Picture 11" descr="MSdays2010-logoeng.png"/>
          <p:cNvPicPr>
            <a:picLocks noChangeAspect="1"/>
          </p:cNvPicPr>
          <p:nvPr userDrawn="1"/>
        </p:nvPicPr>
        <p:blipFill>
          <a:blip r:embed="rId2"/>
          <a:stretch>
            <a:fillRect/>
          </a:stretch>
        </p:blipFill>
        <p:spPr>
          <a:xfrm>
            <a:off x="8046720" y="6217920"/>
            <a:ext cx="905256" cy="465006"/>
          </a:xfrm>
          <a:prstGeom prst="rect">
            <a:avLst/>
          </a:prstGeom>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4"/>
          <p:cNvSpPr>
            <a:spLocks noGrp="1"/>
          </p:cNvSpPr>
          <p:nvPr>
            <p:ph type="sldNum" sz="quarter" idx="10"/>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pic>
        <p:nvPicPr>
          <p:cNvPr id="14" name="Picture 13" descr="MSdays2010-logoeng.png"/>
          <p:cNvPicPr>
            <a:picLocks noChangeAspect="1"/>
          </p:cNvPicPr>
          <p:nvPr userDrawn="1"/>
        </p:nvPicPr>
        <p:blipFill>
          <a:blip r:embed="rId2"/>
          <a:stretch>
            <a:fillRect/>
          </a:stretch>
        </p:blipFill>
        <p:spPr>
          <a:xfrm>
            <a:off x="8046720" y="6217920"/>
            <a:ext cx="905256" cy="465006"/>
          </a:xfrm>
          <a:prstGeom prst="rect">
            <a:avLst/>
          </a:prstGeom>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pic>
        <p:nvPicPr>
          <p:cNvPr id="10" name="Picture 9" descr="MSdays2010-logoeng.png"/>
          <p:cNvPicPr>
            <a:picLocks noChangeAspect="1"/>
          </p:cNvPicPr>
          <p:nvPr userDrawn="1"/>
        </p:nvPicPr>
        <p:blipFill>
          <a:blip r:embed="rId2"/>
          <a:stretch>
            <a:fillRect/>
          </a:stretch>
        </p:blipFill>
        <p:spPr>
          <a:xfrm>
            <a:off x="8046720" y="6217920"/>
            <a:ext cx="905256" cy="46500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image" Target="../media/image7.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21.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02" r:id="rId1"/>
    <p:sldLayoutId id="2147483722"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3" r:id="rId11"/>
    <p:sldLayoutId id="2147483704" r:id="rId12"/>
    <p:sldLayoutId id="2147483735" r:id="rId13"/>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chemeClr val="accent4"/>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 Deep Dive</a:t>
            </a:r>
            <a:endParaRPr lang="en-US" dirty="0"/>
          </a:p>
        </p:txBody>
      </p:sp>
      <p:sp>
        <p:nvSpPr>
          <p:cNvPr id="4" name="Text Placeholder 3"/>
          <p:cNvSpPr>
            <a:spLocks noGrp="1"/>
          </p:cNvSpPr>
          <p:nvPr>
            <p:ph type="body" sz="quarter" idx="10"/>
          </p:nvPr>
        </p:nvSpPr>
        <p:spPr/>
        <p:txBody>
          <a:bodyPr/>
          <a:lstStyle/>
          <a:p>
            <a:r>
              <a:rPr lang="en-US" dirty="0" smtClean="0"/>
              <a:t>March 31</a:t>
            </a:r>
            <a:r>
              <a:rPr lang="en-US" baseline="30000" dirty="0" smtClean="0"/>
              <a:t>st</a:t>
            </a:r>
            <a:r>
              <a:rPr lang="en-US" dirty="0" smtClean="0"/>
              <a:t> 2010</a:t>
            </a:r>
            <a:endParaRPr lang="en-US" dirty="0"/>
          </a:p>
        </p:txBody>
      </p:sp>
      <p:sp>
        <p:nvSpPr>
          <p:cNvPr id="5" name="Subtitle 4"/>
          <p:cNvSpPr>
            <a:spLocks noGrp="1"/>
          </p:cNvSpPr>
          <p:nvPr>
            <p:ph type="subTitle" idx="1"/>
          </p:nvPr>
        </p:nvSpPr>
        <p:spPr/>
        <p:txBody>
          <a:bodyPr/>
          <a:lstStyle/>
          <a:p>
            <a:endParaRPr lang="en-US"/>
          </a:p>
        </p:txBody>
      </p:sp>
      <p:sp>
        <p:nvSpPr>
          <p:cNvPr id="6" name="Subtitle 2"/>
          <p:cNvSpPr txBox="1">
            <a:spLocks/>
          </p:cNvSpPr>
          <p:nvPr/>
        </p:nvSpPr>
        <p:spPr>
          <a:xfrm>
            <a:off x="360264" y="5107498"/>
            <a:ext cx="7681913" cy="1218849"/>
          </a:xfrm>
          <a:prstGeom prst="rect">
            <a:avLst/>
          </a:prstGeom>
        </p:spPr>
        <p:txBody>
          <a:bodyPr vert="horz" lIns="0" tIns="0" rIns="0" bIns="0" rtlCol="0">
            <a:noAutofit/>
          </a:bodyPr>
          <a:lstStyle>
            <a:lvl1pPr marL="0" indent="0" algn="l" defTabSz="914363" rtl="0" eaLnBrk="1" latinLnBrk="0" hangingPunct="1">
              <a:lnSpc>
                <a:spcPct val="90000"/>
              </a:lnSpc>
              <a:spcBef>
                <a:spcPts val="0"/>
              </a:spcBef>
              <a:buFont typeface="Segoe UI" pitchFamily="34" charset="0"/>
              <a:buNone/>
              <a:defRPr sz="2000" kern="1200">
                <a:gradFill>
                  <a:gsLst>
                    <a:gs pos="0">
                      <a:schemeClr val="tx1"/>
                    </a:gs>
                    <a:gs pos="86000">
                      <a:schemeClr val="tx1"/>
                    </a:gs>
                  </a:gsLst>
                  <a:lin ang="5400000" scaled="0"/>
                </a:gradFill>
                <a:latin typeface="Segoe UI" pitchFamily="34" charset="0"/>
                <a:ea typeface="+mn-ea"/>
                <a:cs typeface="+mn-cs"/>
              </a:defRPr>
            </a:lvl1pPr>
            <a:lvl2pPr marL="457182" indent="0" algn="ctr" defTabSz="914363" rtl="0" eaLnBrk="1" latinLnBrk="0" hangingPunct="1">
              <a:lnSpc>
                <a:spcPct val="90000"/>
              </a:lnSpc>
              <a:spcBef>
                <a:spcPct val="20000"/>
              </a:spcBef>
              <a:buFont typeface="Segoe UI" pitchFamily="34" charset="0"/>
              <a:buNone/>
              <a:defRPr sz="2800" kern="1200">
                <a:solidFill>
                  <a:schemeClr val="tx1">
                    <a:tint val="75000"/>
                  </a:schemeClr>
                </a:solidFill>
                <a:latin typeface="Segoe UI" pitchFamily="34" charset="0"/>
                <a:ea typeface="+mn-ea"/>
                <a:cs typeface="+mn-cs"/>
              </a:defRPr>
            </a:lvl2pPr>
            <a:lvl3pPr marL="914363" indent="0" algn="ctr" defTabSz="914363" rtl="0" eaLnBrk="1" latinLnBrk="0" hangingPunct="1">
              <a:lnSpc>
                <a:spcPct val="90000"/>
              </a:lnSpc>
              <a:spcBef>
                <a:spcPct val="20000"/>
              </a:spcBef>
              <a:buFont typeface="Segoe UI" pitchFamily="34" charset="0"/>
              <a:buNone/>
              <a:defRPr sz="2400" kern="1200">
                <a:solidFill>
                  <a:schemeClr val="tx1">
                    <a:tint val="75000"/>
                  </a:schemeClr>
                </a:solidFill>
                <a:latin typeface="Segoe UI" pitchFamily="34" charset="0"/>
                <a:ea typeface="+mn-ea"/>
                <a:cs typeface="+mn-cs"/>
              </a:defRPr>
            </a:lvl3pPr>
            <a:lvl4pPr marL="1371545"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4pPr>
            <a:lvl5pPr marL="1828727"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Alexandru Ghiondea</a:t>
            </a:r>
          </a:p>
          <a:p>
            <a:r>
              <a:rPr lang="en-US" dirty="0" smtClean="0"/>
              <a:t>Software Developer Engineer in Test</a:t>
            </a:r>
          </a:p>
          <a:p>
            <a:r>
              <a:rPr lang="en-US" dirty="0" smtClean="0"/>
              <a:t>C# Compiler</a:t>
            </a:r>
          </a:p>
          <a:p>
            <a:r>
              <a:rPr lang="en-US" dirty="0" smtClean="0"/>
              <a:t>Ghiondea.Alexandru@microsoft.com</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FAQ</a:t>
            </a:r>
            <a:endParaRPr lang="en-US" dirty="0"/>
          </a:p>
        </p:txBody>
      </p:sp>
      <p:sp>
        <p:nvSpPr>
          <p:cNvPr id="3" name="Content Placeholder 2"/>
          <p:cNvSpPr>
            <a:spLocks noGrp="1"/>
          </p:cNvSpPr>
          <p:nvPr>
            <p:ph idx="1"/>
          </p:nvPr>
        </p:nvSpPr>
        <p:spPr>
          <a:xfrm>
            <a:off x="381000" y="1447800"/>
            <a:ext cx="8382000" cy="4811110"/>
          </a:xfrm>
        </p:spPr>
        <p:txBody>
          <a:bodyPr>
            <a:normAutofit/>
          </a:bodyPr>
          <a:lstStyle/>
          <a:p>
            <a:r>
              <a:rPr lang="en-US" dirty="0" smtClean="0"/>
              <a:t>When do you go dynamic?</a:t>
            </a:r>
          </a:p>
          <a:p>
            <a:pPr lvl="1"/>
            <a:r>
              <a:rPr lang="en-US" dirty="0" smtClean="0"/>
              <a:t>When the target of the call OR</a:t>
            </a:r>
          </a:p>
          <a:p>
            <a:pPr lvl="1"/>
            <a:r>
              <a:rPr lang="en-US" dirty="0"/>
              <a:t>A</a:t>
            </a:r>
            <a:r>
              <a:rPr lang="en-US" dirty="0" smtClean="0"/>
              <a:t>ny of the call arguments are dynamic</a:t>
            </a:r>
          </a:p>
          <a:p>
            <a:r>
              <a:rPr lang="en-US" dirty="0" smtClean="0"/>
              <a:t>What is the return type of a dynamic call? </a:t>
            </a:r>
          </a:p>
          <a:p>
            <a:pPr lvl="1"/>
            <a:r>
              <a:rPr lang="en-US" dirty="0" smtClean="0"/>
              <a:t>It is dynamic in most cases*</a:t>
            </a:r>
          </a:p>
          <a:p>
            <a:endParaRPr lang="en-US" dirty="0" smtClean="0"/>
          </a:p>
          <a:p>
            <a:r>
              <a:rPr lang="en-US" dirty="0" smtClean="0"/>
              <a:t>*What about conversions and constructors?</a:t>
            </a:r>
          </a:p>
          <a:p>
            <a:pPr lvl="1"/>
            <a:r>
              <a:rPr lang="en-US" dirty="0" smtClean="0"/>
              <a:t>They are dispatched at runtime, but their return type is known at compile time</a:t>
            </a:r>
          </a:p>
          <a:p>
            <a:endParaRPr lang="en-US" dirty="0" smtClean="0"/>
          </a:p>
          <a:p>
            <a:endParaRPr lang="en-US" dirty="0" smtClean="0"/>
          </a:p>
        </p:txBody>
      </p:sp>
    </p:spTree>
    <p:extLst>
      <p:ext uri="{BB962C8B-B14F-4D97-AF65-F5344CB8AC3E}">
        <p14:creationId xmlns:p14="http://schemas.microsoft.com/office/powerpoint/2010/main" val="166406955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FAQ (2)</a:t>
            </a:r>
            <a:endParaRPr lang="en-US" dirty="0"/>
          </a:p>
        </p:txBody>
      </p:sp>
      <p:sp>
        <p:nvSpPr>
          <p:cNvPr id="3" name="Content Placeholder 2"/>
          <p:cNvSpPr>
            <a:spLocks noGrp="1"/>
          </p:cNvSpPr>
          <p:nvPr>
            <p:ph idx="1"/>
          </p:nvPr>
        </p:nvSpPr>
        <p:spPr>
          <a:xfrm>
            <a:off x="381000" y="1447799"/>
            <a:ext cx="8382000" cy="5228898"/>
          </a:xfrm>
        </p:spPr>
        <p:txBody>
          <a:bodyPr>
            <a:normAutofit fontScale="92500" lnSpcReduction="10000"/>
          </a:bodyPr>
          <a:lstStyle/>
          <a:p>
            <a:r>
              <a:rPr lang="en-US" dirty="0" smtClean="0"/>
              <a:t>What about private methods?</a:t>
            </a:r>
          </a:p>
          <a:p>
            <a:pPr lvl="1"/>
            <a:r>
              <a:rPr lang="en-US" dirty="0" smtClean="0"/>
              <a:t>Information about the context of call is embedded in the CallSite allowing the Binder to “do the right thing”</a:t>
            </a:r>
          </a:p>
          <a:p>
            <a:r>
              <a:rPr lang="en-US" dirty="0" smtClean="0"/>
              <a:t>Calling a method off a non-dynamic target with dynamic arguments. (c.M(d));</a:t>
            </a:r>
          </a:p>
          <a:p>
            <a:pPr lvl="1"/>
            <a:r>
              <a:rPr lang="en-US" dirty="0" smtClean="0"/>
              <a:t>It works as expected!</a:t>
            </a:r>
          </a:p>
          <a:p>
            <a:pPr lvl="1"/>
            <a:r>
              <a:rPr lang="en-US" dirty="0" smtClean="0"/>
              <a:t>We embed the type of the receiver in the </a:t>
            </a:r>
            <a:r>
              <a:rPr lang="en-US" dirty="0" err="1" smtClean="0"/>
              <a:t>CallSite</a:t>
            </a:r>
            <a:endParaRPr lang="en-US" dirty="0" smtClean="0"/>
          </a:p>
          <a:p>
            <a:r>
              <a:rPr lang="en-US" dirty="0" smtClean="0"/>
              <a:t>Can dynamic “cross” assembly boundaries?</a:t>
            </a:r>
          </a:p>
          <a:p>
            <a:pPr lvl="1"/>
            <a:r>
              <a:rPr lang="en-US" dirty="0" smtClean="0"/>
              <a:t>Yes, we decorate any dynamic parameter or return type with a DynamicAttribute</a:t>
            </a:r>
          </a:p>
          <a:p>
            <a:pPr lvl="1"/>
            <a:r>
              <a:rPr lang="en-US" dirty="0" smtClean="0"/>
              <a:t>It works for generic types constructed with dynamic as well </a:t>
            </a:r>
            <a:r>
              <a:rPr lang="en-US" dirty="0" smtClean="0">
                <a:sym typeface="Wingdings" pitchFamily="2" charset="2"/>
              </a:rPr>
              <a:t></a:t>
            </a:r>
            <a:endParaRPr lang="en-US" dirty="0"/>
          </a:p>
        </p:txBody>
      </p:sp>
    </p:spTree>
    <p:extLst>
      <p:ext uri="{BB962C8B-B14F-4D97-AF65-F5344CB8AC3E}">
        <p14:creationId xmlns:p14="http://schemas.microsoft.com/office/powerpoint/2010/main" val="107106044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FAQ (3)</a:t>
            </a:r>
            <a:endParaRPr lang="en-US" dirty="0"/>
          </a:p>
        </p:txBody>
      </p:sp>
      <p:sp>
        <p:nvSpPr>
          <p:cNvPr id="3" name="Content Placeholder 2"/>
          <p:cNvSpPr>
            <a:spLocks noGrp="1"/>
          </p:cNvSpPr>
          <p:nvPr>
            <p:ph idx="1"/>
          </p:nvPr>
        </p:nvSpPr>
        <p:spPr>
          <a:xfrm>
            <a:off x="381000" y="1447800"/>
            <a:ext cx="8382000" cy="4913586"/>
          </a:xfrm>
        </p:spPr>
        <p:txBody>
          <a:bodyPr>
            <a:normAutofit/>
          </a:bodyPr>
          <a:lstStyle/>
          <a:p>
            <a:r>
              <a:rPr lang="en-US" dirty="0" smtClean="0"/>
              <a:t>Can I use Named and Optional with dynamic?</a:t>
            </a:r>
          </a:p>
          <a:p>
            <a:pPr lvl="1"/>
            <a:r>
              <a:rPr lang="en-US" dirty="0" smtClean="0"/>
              <a:t>Yes!</a:t>
            </a:r>
          </a:p>
          <a:p>
            <a:pPr lvl="1"/>
            <a:r>
              <a:rPr lang="en-US" dirty="0" smtClean="0"/>
              <a:t>And also Co &amp; Contra variance</a:t>
            </a:r>
          </a:p>
          <a:p>
            <a:r>
              <a:rPr lang="en-US" dirty="0" smtClean="0"/>
              <a:t>Where can’t I use dynamic?</a:t>
            </a:r>
          </a:p>
          <a:p>
            <a:pPr lvl="1"/>
            <a:r>
              <a:rPr lang="en-US" dirty="0" smtClean="0"/>
              <a:t>Lambda expressions</a:t>
            </a:r>
          </a:p>
          <a:p>
            <a:pPr lvl="2"/>
            <a:r>
              <a:rPr lang="en-US" dirty="0" smtClean="0"/>
              <a:t>LINQ</a:t>
            </a:r>
          </a:p>
          <a:p>
            <a:pPr lvl="1"/>
            <a:r>
              <a:rPr lang="en-US" dirty="0" smtClean="0"/>
              <a:t>Can’t use dynamic with method groups</a:t>
            </a:r>
          </a:p>
          <a:p>
            <a:pPr lvl="1"/>
            <a:r>
              <a:rPr lang="en-US" dirty="0" smtClean="0"/>
              <a:t>throw or catch statements</a:t>
            </a:r>
          </a:p>
        </p:txBody>
      </p:sp>
    </p:spTree>
    <p:extLst>
      <p:ext uri="{BB962C8B-B14F-4D97-AF65-F5344CB8AC3E}">
        <p14:creationId xmlns:p14="http://schemas.microsoft.com/office/powerpoint/2010/main" val="172580423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you own dynamic object</a:t>
            </a:r>
            <a:endParaRPr lang="en-US" dirty="0"/>
          </a:p>
        </p:txBody>
      </p:sp>
      <p:sp>
        <p:nvSpPr>
          <p:cNvPr id="3" name="Content Placeholder 2"/>
          <p:cNvSpPr>
            <a:spLocks noGrp="1"/>
          </p:cNvSpPr>
          <p:nvPr>
            <p:ph idx="1"/>
          </p:nvPr>
        </p:nvSpPr>
        <p:spPr>
          <a:xfrm>
            <a:off x="381000" y="1447800"/>
            <a:ext cx="8382000" cy="2271391"/>
          </a:xfrm>
        </p:spPr>
        <p:txBody>
          <a:bodyPr/>
          <a:lstStyle/>
          <a:p>
            <a:r>
              <a:rPr lang="en-US" dirty="0" smtClean="0"/>
              <a:t>It’s simple!</a:t>
            </a:r>
          </a:p>
          <a:p>
            <a:pPr lvl="1"/>
            <a:r>
              <a:rPr lang="en-US" dirty="0" smtClean="0"/>
              <a:t>Implement </a:t>
            </a:r>
            <a:r>
              <a:rPr lang="en-US" dirty="0" err="1" smtClean="0"/>
              <a:t>IDynamicObject</a:t>
            </a:r>
            <a:r>
              <a:rPr lang="en-US" dirty="0" smtClean="0"/>
              <a:t> OR</a:t>
            </a:r>
          </a:p>
          <a:p>
            <a:pPr lvl="1"/>
            <a:r>
              <a:rPr lang="en-US" dirty="0" smtClean="0"/>
              <a:t>Derive from DynamicObject</a:t>
            </a:r>
          </a:p>
          <a:p>
            <a:pPr lvl="2"/>
            <a:r>
              <a:rPr lang="en-US" dirty="0" smtClean="0"/>
              <a:t>Implements IDynamicObject</a:t>
            </a:r>
          </a:p>
          <a:p>
            <a:pPr lvl="1"/>
            <a:endParaRPr lang="en-US" dirty="0"/>
          </a:p>
        </p:txBody>
      </p:sp>
    </p:spTree>
    <p:extLst>
      <p:ext uri="{BB962C8B-B14F-4D97-AF65-F5344CB8AC3E}">
        <p14:creationId xmlns:p14="http://schemas.microsoft.com/office/powerpoint/2010/main" val="337349695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Demo</a:t>
            </a:r>
            <a:endParaRPr lang="en-US" dirty="0"/>
          </a:p>
        </p:txBody>
      </p:sp>
      <p:sp>
        <p:nvSpPr>
          <p:cNvPr id="3" name="Content Placeholder 2"/>
          <p:cNvSpPr>
            <a:spLocks noGrp="1"/>
          </p:cNvSpPr>
          <p:nvPr>
            <p:ph type="subTitle" idx="4294967295"/>
          </p:nvPr>
        </p:nvSpPr>
        <p:spPr>
          <a:xfrm>
            <a:off x="1371600" y="2835275"/>
            <a:ext cx="7772400" cy="443198"/>
          </a:xfrm>
        </p:spPr>
        <p:txBody>
          <a:bodyPr/>
          <a:lstStyle/>
          <a:p>
            <a:pPr marL="0" indent="0">
              <a:buNone/>
            </a:pPr>
            <a:r>
              <a:rPr lang="en-US" dirty="0" smtClean="0"/>
              <a:t>I want to be dynamic!!!</a:t>
            </a:r>
          </a:p>
        </p:txBody>
      </p:sp>
    </p:spTree>
    <p:extLst>
      <p:ext uri="{BB962C8B-B14F-4D97-AF65-F5344CB8AC3E}">
        <p14:creationId xmlns:p14="http://schemas.microsoft.com/office/powerpoint/2010/main" val="21720431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3" name="Text Placeholder 2"/>
          <p:cNvSpPr>
            <a:spLocks noGrp="1"/>
          </p:cNvSpPr>
          <p:nvPr>
            <p:ph type="body" sz="quarter" idx="10"/>
          </p:nvPr>
        </p:nvSpPr>
        <p:spPr>
          <a:xfrm>
            <a:off x="730044" y="1411552"/>
            <a:ext cx="7672003" cy="4552593"/>
          </a:xfrm>
        </p:spPr>
        <p:txBody>
          <a:bodyPr>
            <a:normAutofit fontScale="92500" lnSpcReduction="20000"/>
          </a:bodyPr>
          <a:lstStyle/>
          <a:p>
            <a:r>
              <a:rPr lang="en-US" dirty="0" smtClean="0"/>
              <a:t>C# 4.0 Samples and Whitepaper</a:t>
            </a:r>
          </a:p>
          <a:p>
            <a:pPr lvl="1"/>
            <a:r>
              <a:rPr lang="en-US" sz="2400" dirty="0" smtClean="0">
                <a:solidFill>
                  <a:srgbClr val="FFC000"/>
                </a:solidFill>
              </a:rPr>
              <a:t>http://code.msdn.microsoft.com/csharpfuture</a:t>
            </a:r>
          </a:p>
          <a:p>
            <a:pPr lvl="1"/>
            <a:endParaRPr lang="en-US" sz="1000" dirty="0" smtClean="0"/>
          </a:p>
          <a:p>
            <a:r>
              <a:rPr lang="en-US" dirty="0" smtClean="0"/>
              <a:t>Visual C# Developer Center</a:t>
            </a:r>
          </a:p>
          <a:p>
            <a:pPr lvl="1"/>
            <a:r>
              <a:rPr lang="en-US" sz="2400" dirty="0" smtClean="0">
                <a:solidFill>
                  <a:srgbClr val="FFC000"/>
                </a:solidFill>
              </a:rPr>
              <a:t>http://csharp.net</a:t>
            </a:r>
          </a:p>
          <a:p>
            <a:r>
              <a:rPr lang="en-US" sz="2800" dirty="0" smtClean="0"/>
              <a:t>C# team member’s blogs</a:t>
            </a:r>
          </a:p>
          <a:p>
            <a:pPr lvl="1"/>
            <a:r>
              <a:rPr lang="en-US" sz="2400" dirty="0" smtClean="0">
                <a:solidFill>
                  <a:srgbClr val="FFC000"/>
                </a:solidFill>
              </a:rPr>
              <a:t>http://blogs.msdn.com/ericlippert/</a:t>
            </a:r>
          </a:p>
          <a:p>
            <a:pPr lvl="1"/>
            <a:r>
              <a:rPr lang="en-US" sz="2400" dirty="0" smtClean="0">
                <a:solidFill>
                  <a:srgbClr val="FFC000"/>
                </a:solidFill>
              </a:rPr>
              <a:t>http://blogs.msdn.com/cburrows/</a:t>
            </a:r>
          </a:p>
          <a:p>
            <a:pPr lvl="1"/>
            <a:r>
              <a:rPr lang="en-US" sz="2400" dirty="0" smtClean="0">
                <a:solidFill>
                  <a:srgbClr val="FFC000"/>
                </a:solidFill>
              </a:rPr>
              <a:t>http://blogs.msdn.com/samng/</a:t>
            </a:r>
          </a:p>
          <a:p>
            <a:pPr lvl="1"/>
            <a:r>
              <a:rPr lang="en-US" sz="2400" dirty="0" smtClean="0">
                <a:solidFill>
                  <a:srgbClr val="FFC000"/>
                </a:solidFill>
              </a:rPr>
              <a:t>http://blogs.msdn.com/sreekarc/ </a:t>
            </a:r>
          </a:p>
          <a:p>
            <a:pPr lvl="1"/>
            <a:r>
              <a:rPr lang="en-US" sz="2400" dirty="0" smtClean="0">
                <a:solidFill>
                  <a:srgbClr val="FFC000"/>
                </a:solidFill>
              </a:rPr>
              <a:t>http://blogs.msdn.com/mattwar/</a:t>
            </a:r>
          </a:p>
          <a:p>
            <a:pPr lvl="1"/>
            <a:r>
              <a:rPr lang="en-US" sz="2400" dirty="0" smtClean="0">
                <a:solidFill>
                  <a:srgbClr val="FFC000"/>
                </a:solidFill>
              </a:rPr>
              <a:t>http://blogs.msdn.com/ed_maurer/</a:t>
            </a:r>
          </a:p>
          <a:p>
            <a:pPr lvl="1"/>
            <a:r>
              <a:rPr lang="en-US" sz="2400" dirty="0" smtClean="0">
                <a:solidFill>
                  <a:srgbClr val="FFC000"/>
                </a:solidFill>
              </a:rPr>
              <a:t>http://blogs.msdn.com/davsterl/ </a:t>
            </a:r>
          </a:p>
          <a:p>
            <a:pPr lvl="1"/>
            <a:r>
              <a:rPr lang="en-US" sz="2400" dirty="0" smtClean="0">
                <a:solidFill>
                  <a:srgbClr val="FFC000"/>
                </a:solidFill>
              </a:rPr>
              <a:t>http://blogs.msdn.com/alexghi </a:t>
            </a:r>
          </a:p>
        </p:txBody>
      </p:sp>
    </p:spTree>
    <p:extLst>
      <p:ext uri="{BB962C8B-B14F-4D97-AF65-F5344CB8AC3E}">
        <p14:creationId xmlns:p14="http://schemas.microsoft.com/office/powerpoint/2010/main" val="40864932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 Deep Dive</a:t>
            </a:r>
            <a:endParaRPr lang="en-US" dirty="0"/>
          </a:p>
        </p:txBody>
      </p:sp>
      <p:sp>
        <p:nvSpPr>
          <p:cNvPr id="4" name="Text Placeholder 3"/>
          <p:cNvSpPr>
            <a:spLocks noGrp="1"/>
          </p:cNvSpPr>
          <p:nvPr>
            <p:ph type="body" sz="quarter" idx="10"/>
          </p:nvPr>
        </p:nvSpPr>
        <p:spPr>
          <a:xfrm>
            <a:off x="381000" y="2355850"/>
            <a:ext cx="2241550" cy="193899"/>
          </a:xfrm>
        </p:spPr>
        <p:txBody>
          <a:bodyPr/>
          <a:lstStyle/>
          <a:p>
            <a:r>
              <a:rPr lang="en-US" dirty="0" smtClean="0"/>
              <a:t>March 31</a:t>
            </a:r>
            <a:r>
              <a:rPr lang="en-US" baseline="30000" dirty="0" smtClean="0"/>
              <a:t>st</a:t>
            </a:r>
            <a:r>
              <a:rPr lang="en-US" dirty="0" smtClean="0"/>
              <a:t> 2010</a:t>
            </a:r>
          </a:p>
        </p:txBody>
      </p:sp>
      <p:sp>
        <p:nvSpPr>
          <p:cNvPr id="5" name="Subtitle 2"/>
          <p:cNvSpPr txBox="1">
            <a:spLocks/>
          </p:cNvSpPr>
          <p:nvPr/>
        </p:nvSpPr>
        <p:spPr>
          <a:xfrm>
            <a:off x="360264" y="5107498"/>
            <a:ext cx="7681913" cy="1218849"/>
          </a:xfrm>
          <a:prstGeom prst="rect">
            <a:avLst/>
          </a:prstGeom>
        </p:spPr>
        <p:txBody>
          <a:bodyPr vert="horz" lIns="0" tIns="0" rIns="0" bIns="0" rtlCol="0">
            <a:noAutofit/>
          </a:bodyPr>
          <a:lstStyle>
            <a:lvl1pPr marL="0" indent="0" algn="l" defTabSz="914363" rtl="0" eaLnBrk="1" latinLnBrk="0" hangingPunct="1">
              <a:lnSpc>
                <a:spcPct val="90000"/>
              </a:lnSpc>
              <a:spcBef>
                <a:spcPts val="0"/>
              </a:spcBef>
              <a:buFont typeface="Segoe UI" pitchFamily="34" charset="0"/>
              <a:buNone/>
              <a:defRPr sz="2000" kern="1200">
                <a:gradFill>
                  <a:gsLst>
                    <a:gs pos="0">
                      <a:schemeClr val="tx1"/>
                    </a:gs>
                    <a:gs pos="86000">
                      <a:schemeClr val="tx1"/>
                    </a:gs>
                  </a:gsLst>
                  <a:lin ang="5400000" scaled="0"/>
                </a:gradFill>
                <a:latin typeface="Segoe UI" pitchFamily="34" charset="0"/>
                <a:ea typeface="+mn-ea"/>
                <a:cs typeface="+mn-cs"/>
              </a:defRPr>
            </a:lvl1pPr>
            <a:lvl2pPr marL="457182" indent="0" algn="ctr" defTabSz="914363" rtl="0" eaLnBrk="1" latinLnBrk="0" hangingPunct="1">
              <a:lnSpc>
                <a:spcPct val="90000"/>
              </a:lnSpc>
              <a:spcBef>
                <a:spcPct val="20000"/>
              </a:spcBef>
              <a:buFont typeface="Segoe UI" pitchFamily="34" charset="0"/>
              <a:buNone/>
              <a:defRPr sz="2800" kern="1200">
                <a:solidFill>
                  <a:schemeClr val="tx1">
                    <a:tint val="75000"/>
                  </a:schemeClr>
                </a:solidFill>
                <a:latin typeface="Segoe UI" pitchFamily="34" charset="0"/>
                <a:ea typeface="+mn-ea"/>
                <a:cs typeface="+mn-cs"/>
              </a:defRPr>
            </a:lvl2pPr>
            <a:lvl3pPr marL="914363" indent="0" algn="ctr" defTabSz="914363" rtl="0" eaLnBrk="1" latinLnBrk="0" hangingPunct="1">
              <a:lnSpc>
                <a:spcPct val="90000"/>
              </a:lnSpc>
              <a:spcBef>
                <a:spcPct val="20000"/>
              </a:spcBef>
              <a:buFont typeface="Segoe UI" pitchFamily="34" charset="0"/>
              <a:buNone/>
              <a:defRPr sz="2400" kern="1200">
                <a:solidFill>
                  <a:schemeClr val="tx1">
                    <a:tint val="75000"/>
                  </a:schemeClr>
                </a:solidFill>
                <a:latin typeface="Segoe UI" pitchFamily="34" charset="0"/>
                <a:ea typeface="+mn-ea"/>
                <a:cs typeface="+mn-cs"/>
              </a:defRPr>
            </a:lvl3pPr>
            <a:lvl4pPr marL="1371545"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4pPr>
            <a:lvl5pPr marL="1828727"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Alexandru Ghiondea</a:t>
            </a:r>
          </a:p>
          <a:p>
            <a:r>
              <a:rPr lang="en-US" dirty="0" smtClean="0"/>
              <a:t>Software Developer Engineer in Test</a:t>
            </a:r>
          </a:p>
          <a:p>
            <a:r>
              <a:rPr lang="en-US" dirty="0" smtClean="0"/>
              <a:t>C# Compiler</a:t>
            </a:r>
          </a:p>
          <a:p>
            <a:r>
              <a:rPr lang="en-US" dirty="0" smtClean="0"/>
              <a:t>Ghiondea.Alexandru@microsoft.com</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4.0 language features</a:t>
            </a:r>
            <a:endParaRPr lang="en-US" dirty="0"/>
          </a:p>
        </p:txBody>
      </p:sp>
      <p:sp>
        <p:nvSpPr>
          <p:cNvPr id="3" name="Content Placeholder 2"/>
          <p:cNvSpPr>
            <a:spLocks noGrp="1"/>
          </p:cNvSpPr>
          <p:nvPr>
            <p:ph idx="1"/>
          </p:nvPr>
        </p:nvSpPr>
        <p:spPr>
          <a:xfrm>
            <a:off x="381000" y="1447800"/>
            <a:ext cx="8382000" cy="3151632"/>
          </a:xfrm>
        </p:spPr>
        <p:txBody>
          <a:bodyPr/>
          <a:lstStyle/>
          <a:p>
            <a:r>
              <a:rPr lang="en-US" dirty="0" smtClean="0"/>
              <a:t>Named and Optional parameters</a:t>
            </a:r>
          </a:p>
          <a:p>
            <a:r>
              <a:rPr lang="en-US" dirty="0" smtClean="0"/>
              <a:t>Omit “ref” for COM calls</a:t>
            </a:r>
          </a:p>
          <a:p>
            <a:r>
              <a:rPr lang="en-US" dirty="0" err="1" smtClean="0"/>
              <a:t>noPIA</a:t>
            </a:r>
            <a:endParaRPr lang="en-US" dirty="0" smtClean="0"/>
          </a:p>
          <a:p>
            <a:r>
              <a:rPr lang="en-US" dirty="0" smtClean="0"/>
              <a:t>Indexed properties</a:t>
            </a:r>
          </a:p>
          <a:p>
            <a:r>
              <a:rPr lang="en-US" dirty="0" smtClean="0"/>
              <a:t>Co&amp;Contra Variance</a:t>
            </a:r>
          </a:p>
          <a:p>
            <a:r>
              <a:rPr lang="en-US" dirty="0" smtClean="0"/>
              <a:t>Dynamic</a:t>
            </a:r>
            <a:endParaRPr lang="en-US" dirty="0"/>
          </a:p>
        </p:txBody>
      </p:sp>
    </p:spTree>
    <p:extLst>
      <p:ext uri="{BB962C8B-B14F-4D97-AF65-F5344CB8AC3E}">
        <p14:creationId xmlns:p14="http://schemas.microsoft.com/office/powerpoint/2010/main" val="80347695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dynamic?</a:t>
            </a:r>
            <a:endParaRPr lang="en-US" dirty="0"/>
          </a:p>
        </p:txBody>
      </p:sp>
      <p:sp>
        <p:nvSpPr>
          <p:cNvPr id="3" name="Content Placeholder 2"/>
          <p:cNvSpPr>
            <a:spLocks noGrp="1"/>
          </p:cNvSpPr>
          <p:nvPr>
            <p:ph idx="1"/>
          </p:nvPr>
        </p:nvSpPr>
        <p:spPr>
          <a:xfrm>
            <a:off x="381000" y="1447800"/>
            <a:ext cx="8382000" cy="4510314"/>
          </a:xfrm>
        </p:spPr>
        <p:txBody>
          <a:bodyPr>
            <a:normAutofit/>
          </a:bodyPr>
          <a:lstStyle/>
          <a:p>
            <a:r>
              <a:rPr lang="en-US" dirty="0" smtClean="0"/>
              <a:t>There is a lot of interest in accessing the highly dynamic object model of HTML DOM</a:t>
            </a:r>
          </a:p>
          <a:p>
            <a:r>
              <a:rPr lang="en-US" dirty="0" smtClean="0"/>
              <a:t>COM is heavily used and the inter-op code could be easier to read and write</a:t>
            </a:r>
          </a:p>
          <a:p>
            <a:r>
              <a:rPr lang="en-US" dirty="0" smtClean="0"/>
              <a:t>Dynamic languages are becoming increasingly popular</a:t>
            </a:r>
          </a:p>
          <a:p>
            <a:endParaRPr lang="en-US" dirty="0" smtClean="0"/>
          </a:p>
          <a:p>
            <a:r>
              <a:rPr lang="en-US" dirty="0" smtClean="0"/>
              <a:t>We need a unified way to work with all of the above</a:t>
            </a:r>
          </a:p>
          <a:p>
            <a:endParaRPr lang="en-US" dirty="0"/>
          </a:p>
        </p:txBody>
      </p:sp>
    </p:spTree>
    <p:extLst>
      <p:ext uri="{BB962C8B-B14F-4D97-AF65-F5344CB8AC3E}">
        <p14:creationId xmlns:p14="http://schemas.microsoft.com/office/powerpoint/2010/main" val="247711777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p>
        </p:txBody>
      </p:sp>
      <p:sp>
        <p:nvSpPr>
          <p:cNvPr id="29" name="AutoShape 18"/>
          <p:cNvSpPr>
            <a:spLocks noChangeArrowheads="1"/>
          </p:cNvSpPr>
          <p:nvPr/>
        </p:nvSpPr>
        <p:spPr bwMode="auto">
          <a:xfrm>
            <a:off x="3644224" y="3603688"/>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Python</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sp>
        <p:nvSpPr>
          <p:cNvPr id="30" name="AutoShape 18"/>
          <p:cNvSpPr>
            <a:spLocks noChangeArrowheads="1"/>
          </p:cNvSpPr>
          <p:nvPr/>
        </p:nvSpPr>
        <p:spPr bwMode="auto">
          <a:xfrm>
            <a:off x="5320624" y="3603688"/>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Ruby</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sp>
        <p:nvSpPr>
          <p:cNvPr id="31" name="AutoShape 18"/>
          <p:cNvSpPr>
            <a:spLocks noChangeArrowheads="1"/>
          </p:cNvSpPr>
          <p:nvPr/>
        </p:nvSpPr>
        <p:spPr bwMode="auto">
          <a:xfrm>
            <a:off x="6997024" y="3603688"/>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COM</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sp>
        <p:nvSpPr>
          <p:cNvPr id="32" name="AutoShape 18"/>
          <p:cNvSpPr>
            <a:spLocks noChangeArrowheads="1"/>
          </p:cNvSpPr>
          <p:nvPr/>
        </p:nvSpPr>
        <p:spPr bwMode="auto">
          <a:xfrm>
            <a:off x="1967824" y="3603688"/>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JavaScript</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sp>
        <p:nvSpPr>
          <p:cNvPr id="33" name="AutoShape 18"/>
          <p:cNvSpPr>
            <a:spLocks noChangeArrowheads="1"/>
          </p:cNvSpPr>
          <p:nvPr/>
        </p:nvSpPr>
        <p:spPr bwMode="auto">
          <a:xfrm>
            <a:off x="291424" y="3603688"/>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Object</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sp>
        <p:nvSpPr>
          <p:cNvPr id="34" name="Rounded Rectangle 33"/>
          <p:cNvSpPr/>
          <p:nvPr/>
        </p:nvSpPr>
        <p:spPr bwMode="auto">
          <a:xfrm>
            <a:off x="291424" y="4670488"/>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35" name="Rounded Rectangle 34"/>
          <p:cNvSpPr/>
          <p:nvPr/>
        </p:nvSpPr>
        <p:spPr bwMode="auto">
          <a:xfrm>
            <a:off x="1967824" y="4670488"/>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36" name="Rounded Rectangle 35"/>
          <p:cNvSpPr/>
          <p:nvPr/>
        </p:nvSpPr>
        <p:spPr bwMode="auto">
          <a:xfrm>
            <a:off x="3644224" y="4670488"/>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37" name="Rounded Rectangle 36"/>
          <p:cNvSpPr/>
          <p:nvPr/>
        </p:nvSpPr>
        <p:spPr bwMode="auto">
          <a:xfrm>
            <a:off x="5320624" y="4670488"/>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38" name="Rounded Rectangle 37"/>
          <p:cNvSpPr/>
          <p:nvPr/>
        </p:nvSpPr>
        <p:spPr bwMode="auto">
          <a:xfrm>
            <a:off x="6997024" y="4670488"/>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pic>
        <p:nvPicPr>
          <p:cNvPr id="39" name="Picture 38" descr="image002_thumb.jpg"/>
          <p:cNvPicPr>
            <a:picLocks noChangeAspect="1"/>
          </p:cNvPicPr>
          <p:nvPr/>
        </p:nvPicPr>
        <p:blipFill>
          <a:blip r:embed="rId3"/>
          <a:stretch>
            <a:fillRect/>
          </a:stretch>
        </p:blipFill>
        <p:spPr>
          <a:xfrm>
            <a:off x="2272624" y="4766754"/>
            <a:ext cx="990600" cy="1102868"/>
          </a:xfrm>
          <a:prstGeom prst="rect">
            <a:avLst/>
          </a:prstGeom>
        </p:spPr>
      </p:pic>
      <p:pic>
        <p:nvPicPr>
          <p:cNvPr id="40" name="Picture 2" descr="C:\Users\jimhug.REDMOND\Pictures\python-logo-master-v3-TM.png"/>
          <p:cNvPicPr>
            <a:picLocks noChangeAspect="1" noChangeArrowheads="1"/>
          </p:cNvPicPr>
          <p:nvPr/>
        </p:nvPicPr>
        <p:blipFill>
          <a:blip r:embed="rId4" cstate="print"/>
          <a:srcRect l="12006" r="6533"/>
          <a:stretch>
            <a:fillRect/>
          </a:stretch>
        </p:blipFill>
        <p:spPr bwMode="auto">
          <a:xfrm>
            <a:off x="3758524" y="5033908"/>
            <a:ext cx="1371600" cy="568560"/>
          </a:xfrm>
          <a:prstGeom prst="rect">
            <a:avLst/>
          </a:prstGeom>
          <a:noFill/>
          <a:ln w="9525">
            <a:noFill/>
            <a:miter lim="800000"/>
            <a:headEnd/>
            <a:tailEnd/>
          </a:ln>
        </p:spPr>
      </p:pic>
      <p:pic>
        <p:nvPicPr>
          <p:cNvPr id="41" name="Picture 3" descr="C:\Users\jimhug.REDMOND\Pictures\599px-Ruby_logo.png"/>
          <p:cNvPicPr>
            <a:picLocks noChangeAspect="1" noChangeArrowheads="1"/>
          </p:cNvPicPr>
          <p:nvPr/>
        </p:nvPicPr>
        <p:blipFill>
          <a:blip r:embed="rId5" cstate="print"/>
          <a:srcRect/>
          <a:stretch>
            <a:fillRect/>
          </a:stretch>
        </p:blipFill>
        <p:spPr bwMode="auto">
          <a:xfrm>
            <a:off x="5834972" y="5032436"/>
            <a:ext cx="571504" cy="571504"/>
          </a:xfrm>
          <a:prstGeom prst="rect">
            <a:avLst/>
          </a:prstGeom>
          <a:noFill/>
          <a:ln w="9525">
            <a:noFill/>
            <a:miter lim="800000"/>
            <a:headEnd/>
            <a:tailEnd/>
          </a:ln>
        </p:spPr>
      </p:pic>
      <p:pic>
        <p:nvPicPr>
          <p:cNvPr id="42" name="Picture 2"/>
          <p:cNvPicPr>
            <a:picLocks noChangeAspect="1" noChangeArrowheads="1"/>
          </p:cNvPicPr>
          <p:nvPr/>
        </p:nvPicPr>
        <p:blipFill>
          <a:blip r:embed="rId6"/>
          <a:srcRect/>
          <a:stretch>
            <a:fillRect/>
          </a:stretch>
        </p:blipFill>
        <p:spPr bwMode="auto">
          <a:xfrm>
            <a:off x="7297058" y="4920346"/>
            <a:ext cx="1000132" cy="795685"/>
          </a:xfrm>
          <a:prstGeom prst="rect">
            <a:avLst/>
          </a:prstGeom>
          <a:noFill/>
          <a:ln w="9525">
            <a:noFill/>
            <a:miter lim="800000"/>
            <a:headEnd/>
            <a:tailEnd/>
          </a:ln>
          <a:effectLst/>
        </p:spPr>
      </p:pic>
      <p:sp>
        <p:nvSpPr>
          <p:cNvPr id="43" name="Rounded Rectangle 42"/>
          <p:cNvSpPr/>
          <p:nvPr/>
        </p:nvSpPr>
        <p:spPr bwMode="auto">
          <a:xfrm>
            <a:off x="291424" y="2003488"/>
            <a:ext cx="8305800" cy="1600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800" dirty="0" smtClean="0">
                <a:solidFill>
                  <a:srgbClr val="FFFFFF"/>
                </a:solidFill>
              </a:rPr>
              <a:t>Dynamic Language Runtime</a:t>
            </a:r>
          </a:p>
        </p:txBody>
      </p:sp>
      <p:sp>
        <p:nvSpPr>
          <p:cNvPr id="44" name="AutoShape 18"/>
          <p:cNvSpPr>
            <a:spLocks noChangeArrowheads="1"/>
          </p:cNvSpPr>
          <p:nvPr/>
        </p:nvSpPr>
        <p:spPr bwMode="auto">
          <a:xfrm>
            <a:off x="520024" y="2765488"/>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smtClean="0">
                <a:effectLst>
                  <a:outerShdw blurRad="38100" dist="38100" dir="2700000" algn="tl">
                    <a:srgbClr val="000000">
                      <a:alpha val="43137"/>
                    </a:srgbClr>
                  </a:outerShdw>
                </a:effectLst>
              </a:rPr>
              <a:t>Expression Trees</a:t>
            </a:r>
          </a:p>
        </p:txBody>
      </p:sp>
      <p:sp>
        <p:nvSpPr>
          <p:cNvPr id="45" name="AutoShape 18"/>
          <p:cNvSpPr>
            <a:spLocks noChangeArrowheads="1"/>
          </p:cNvSpPr>
          <p:nvPr/>
        </p:nvSpPr>
        <p:spPr bwMode="auto">
          <a:xfrm>
            <a:off x="3187024" y="2765488"/>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smtClean="0">
                <a:effectLst>
                  <a:outerShdw blurRad="38100" dist="38100" dir="2700000" algn="tl">
                    <a:srgbClr val="000000">
                      <a:alpha val="43137"/>
                    </a:srgbClr>
                  </a:outerShdw>
                </a:effectLst>
              </a:rPr>
              <a:t>Dynamic Dispatch</a:t>
            </a:r>
          </a:p>
        </p:txBody>
      </p:sp>
      <p:sp>
        <p:nvSpPr>
          <p:cNvPr id="46" name="AutoShape 18"/>
          <p:cNvSpPr>
            <a:spLocks noChangeArrowheads="1"/>
          </p:cNvSpPr>
          <p:nvPr/>
        </p:nvSpPr>
        <p:spPr bwMode="auto">
          <a:xfrm>
            <a:off x="5854024" y="2765488"/>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smtClean="0">
                <a:effectLst>
                  <a:outerShdw blurRad="38100" dist="38100" dir="2700000" algn="tl">
                    <a:srgbClr val="000000">
                      <a:alpha val="43137"/>
                    </a:srgbClr>
                  </a:outerShdw>
                </a:effectLst>
              </a:rPr>
              <a:t>Call Site Caching</a:t>
            </a:r>
          </a:p>
        </p:txBody>
      </p:sp>
      <p:sp>
        <p:nvSpPr>
          <p:cNvPr id="47" name="AutoShape 18"/>
          <p:cNvSpPr>
            <a:spLocks noChangeArrowheads="1"/>
          </p:cNvSpPr>
          <p:nvPr/>
        </p:nvSpPr>
        <p:spPr bwMode="auto">
          <a:xfrm>
            <a:off x="367624" y="1089088"/>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smtClean="0">
                <a:effectLst>
                  <a:outerShdw blurRad="38100" dist="38100" dir="2700000" algn="tl">
                    <a:srgbClr val="000000">
                      <a:alpha val="43137"/>
                    </a:srgbClr>
                  </a:outerShdw>
                </a:effectLst>
              </a:rPr>
              <a:t>IronPython</a:t>
            </a:r>
          </a:p>
        </p:txBody>
      </p:sp>
      <p:sp>
        <p:nvSpPr>
          <p:cNvPr id="48" name="AutoShape 18"/>
          <p:cNvSpPr>
            <a:spLocks noChangeArrowheads="1"/>
          </p:cNvSpPr>
          <p:nvPr/>
        </p:nvSpPr>
        <p:spPr bwMode="auto">
          <a:xfrm>
            <a:off x="2044024" y="1089088"/>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smtClean="0">
                <a:effectLst>
                  <a:outerShdw blurRad="38100" dist="38100" dir="2700000" algn="tl">
                    <a:srgbClr val="000000">
                      <a:alpha val="43137"/>
                    </a:srgbClr>
                  </a:outerShdw>
                </a:effectLst>
              </a:rPr>
              <a:t>IronRuby</a:t>
            </a:r>
          </a:p>
        </p:txBody>
      </p:sp>
      <p:sp>
        <p:nvSpPr>
          <p:cNvPr id="49" name="AutoShape 18"/>
          <p:cNvSpPr>
            <a:spLocks noChangeArrowheads="1"/>
          </p:cNvSpPr>
          <p:nvPr/>
        </p:nvSpPr>
        <p:spPr bwMode="auto">
          <a:xfrm>
            <a:off x="3720424" y="1089088"/>
            <a:ext cx="14478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smtClean="0">
                <a:effectLst>
                  <a:outerShdw blurRad="38100" dist="38100" dir="2700000" algn="tl">
                    <a:srgbClr val="000000">
                      <a:alpha val="43137"/>
                    </a:srgbClr>
                  </a:outerShdw>
                </a:effectLst>
              </a:rPr>
              <a:t>C#</a:t>
            </a:r>
          </a:p>
        </p:txBody>
      </p:sp>
      <p:sp>
        <p:nvSpPr>
          <p:cNvPr id="50" name="AutoShape 18"/>
          <p:cNvSpPr>
            <a:spLocks noChangeArrowheads="1"/>
          </p:cNvSpPr>
          <p:nvPr/>
        </p:nvSpPr>
        <p:spPr bwMode="auto">
          <a:xfrm>
            <a:off x="5320624" y="1089088"/>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smtClean="0">
                <a:effectLst>
                  <a:outerShdw blurRad="38100" dist="38100" dir="2700000" algn="tl">
                    <a:srgbClr val="000000">
                      <a:alpha val="43137"/>
                    </a:srgbClr>
                  </a:outerShdw>
                </a:effectLst>
              </a:rPr>
              <a:t>VB.NET</a:t>
            </a:r>
          </a:p>
        </p:txBody>
      </p:sp>
      <p:sp>
        <p:nvSpPr>
          <p:cNvPr id="51" name="AutoShape 18"/>
          <p:cNvSpPr>
            <a:spLocks noChangeArrowheads="1"/>
          </p:cNvSpPr>
          <p:nvPr/>
        </p:nvSpPr>
        <p:spPr bwMode="auto">
          <a:xfrm>
            <a:off x="6997024" y="1089088"/>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smtClean="0">
                <a:effectLst>
                  <a:outerShdw blurRad="38100" dist="38100" dir="2700000" algn="tl">
                    <a:srgbClr val="000000">
                      <a:alpha val="43137"/>
                    </a:srgbClr>
                  </a:outerShdw>
                </a:effectLst>
              </a:rPr>
              <a:t>Others…</a:t>
            </a:r>
          </a:p>
        </p:txBody>
      </p:sp>
      <p:pic>
        <p:nvPicPr>
          <p:cNvPr id="52" name="Picture 51" descr="NET_v_rgb.png"/>
          <p:cNvPicPr>
            <a:picLocks noChangeAspect="1"/>
          </p:cNvPicPr>
          <p:nvPr/>
        </p:nvPicPr>
        <p:blipFill>
          <a:blip r:embed="rId7"/>
          <a:stretch>
            <a:fillRect/>
          </a:stretch>
        </p:blipFill>
        <p:spPr>
          <a:xfrm>
            <a:off x="583191" y="4835272"/>
            <a:ext cx="1016667" cy="965833"/>
          </a:xfrm>
          <a:prstGeom prst="rect">
            <a:avLst/>
          </a:prstGeom>
        </p:spPr>
      </p:pic>
    </p:spTree>
    <p:extLst>
      <p:ext uri="{BB962C8B-B14F-4D97-AF65-F5344CB8AC3E}">
        <p14:creationId xmlns:p14="http://schemas.microsoft.com/office/powerpoint/2010/main" val="20672913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4" grpId="0" animBg="1"/>
      <p:bldP spid="45" grpId="0" animBg="1"/>
      <p:bldP spid="46" grpId="0" animBg="1"/>
      <p:bldP spid="47" grpId="0" animBg="1"/>
      <p:bldP spid="48" grpId="0" animBg="1"/>
      <p:bldP spid="49" grpId="0" animBg="1"/>
      <p:bldP spid="50" grpId="0" animBg="1"/>
      <p:bldP spid="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dynamic works</a:t>
            </a:r>
            <a:endParaRPr lang="en-US" dirty="0"/>
          </a:p>
        </p:txBody>
      </p:sp>
      <p:sp>
        <p:nvSpPr>
          <p:cNvPr id="3" name="Content Placeholder 2"/>
          <p:cNvSpPr>
            <a:spLocks noGrp="1"/>
          </p:cNvSpPr>
          <p:nvPr>
            <p:ph idx="1"/>
          </p:nvPr>
        </p:nvSpPr>
        <p:spPr>
          <a:xfrm>
            <a:off x="381000" y="1447799"/>
            <a:ext cx="8382000" cy="4655457"/>
          </a:xfrm>
        </p:spPr>
        <p:txBody>
          <a:bodyPr>
            <a:normAutofit fontScale="92500" lnSpcReduction="10000"/>
          </a:bodyPr>
          <a:lstStyle/>
          <a:p>
            <a:r>
              <a:rPr lang="en-US" dirty="0" smtClean="0"/>
              <a:t>We have a new type called dynamic</a:t>
            </a:r>
          </a:p>
          <a:p>
            <a:r>
              <a:rPr lang="en-US" dirty="0" smtClean="0"/>
              <a:t>Calls that involve variables of type dynamic are treated differently by the compiler</a:t>
            </a:r>
          </a:p>
          <a:p>
            <a:pPr lvl="1"/>
            <a:r>
              <a:rPr lang="en-US" dirty="0" smtClean="0"/>
              <a:t>We package extra information about the call</a:t>
            </a:r>
          </a:p>
          <a:p>
            <a:pPr lvl="1"/>
            <a:r>
              <a:rPr lang="en-US" dirty="0" smtClean="0"/>
              <a:t>Calls can be: Method calls, property access, indexer call, operator call</a:t>
            </a:r>
          </a:p>
          <a:p>
            <a:r>
              <a:rPr lang="en-US" dirty="0" smtClean="0"/>
              <a:t>There is a C# runtime binder to interpret the information (at runtime)</a:t>
            </a:r>
          </a:p>
          <a:p>
            <a:pPr lvl="1"/>
            <a:r>
              <a:rPr lang="en-US" dirty="0" smtClean="0"/>
              <a:t>It uses the runtime type for all </a:t>
            </a:r>
            <a:r>
              <a:rPr lang="en-US" b="1" dirty="0" smtClean="0"/>
              <a:t>dynamic</a:t>
            </a:r>
            <a:r>
              <a:rPr lang="en-US" dirty="0" smtClean="0"/>
              <a:t> arguments</a:t>
            </a:r>
          </a:p>
          <a:p>
            <a:pPr lvl="1"/>
            <a:r>
              <a:rPr lang="en-US" dirty="0" smtClean="0"/>
              <a:t>It uses the compile time type for all other arguments</a:t>
            </a:r>
          </a:p>
          <a:p>
            <a:pPr lvl="1"/>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261419201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p:cNvGrpSpPr/>
          <p:nvPr/>
        </p:nvGrpSpPr>
        <p:grpSpPr>
          <a:xfrm>
            <a:off x="3352800" y="2895600"/>
            <a:ext cx="1828800" cy="1981200"/>
            <a:chOff x="1905000" y="1371600"/>
            <a:chExt cx="1905000" cy="2057400"/>
          </a:xfrm>
        </p:grpSpPr>
        <p:sp>
          <p:nvSpPr>
            <p:cNvPr id="49" name="Rounded Rectangle 48"/>
            <p:cNvSpPr/>
            <p:nvPr/>
          </p:nvSpPr>
          <p:spPr>
            <a:xfrm>
              <a:off x="1905000" y="1371600"/>
              <a:ext cx="1905000" cy="20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954305" y="1418934"/>
              <a:ext cx="673769" cy="512961"/>
            </a:xfrm>
            <a:prstGeom prst="rect">
              <a:avLst/>
            </a:prstGeom>
            <a:noFill/>
          </p:spPr>
          <p:txBody>
            <a:bodyPr wrap="square" rtlCol="0">
              <a:spAutoFit/>
            </a:bodyPr>
            <a:lstStyle/>
            <a:p>
              <a:r>
                <a:rPr lang="en-US" dirty="0" smtClean="0"/>
                <a:t>CLR</a:t>
              </a:r>
              <a:endParaRPr lang="en-US" dirty="0"/>
            </a:p>
          </p:txBody>
        </p:sp>
      </p:grpSp>
      <p:sp>
        <p:nvSpPr>
          <p:cNvPr id="2" name="Title 1"/>
          <p:cNvSpPr>
            <a:spLocks noGrp="1"/>
          </p:cNvSpPr>
          <p:nvPr>
            <p:ph type="title"/>
          </p:nvPr>
        </p:nvSpPr>
        <p:spPr/>
        <p:txBody>
          <a:bodyPr/>
          <a:lstStyle/>
          <a:p>
            <a:r>
              <a:rPr lang="en-US" dirty="0" smtClean="0"/>
              <a:t>How dynamic works (2)</a:t>
            </a:r>
            <a:endParaRPr lang="en-US" dirty="0"/>
          </a:p>
        </p:txBody>
      </p:sp>
      <p:pic>
        <p:nvPicPr>
          <p:cNvPr id="1026" name="Picture 2" descr="\\alexghi08\share\CS.bmp"/>
          <p:cNvPicPr>
            <a:picLocks noChangeAspect="1" noChangeArrowheads="1"/>
          </p:cNvPicPr>
          <p:nvPr/>
        </p:nvPicPr>
        <p:blipFill>
          <a:blip r:embed="rId3"/>
          <a:srcRect/>
          <a:stretch>
            <a:fillRect/>
          </a:stretch>
        </p:blipFill>
        <p:spPr bwMode="auto">
          <a:xfrm>
            <a:off x="457200" y="3429000"/>
            <a:ext cx="533400" cy="533400"/>
          </a:xfrm>
          <a:prstGeom prst="rect">
            <a:avLst/>
          </a:prstGeom>
          <a:noFill/>
        </p:spPr>
      </p:pic>
      <p:grpSp>
        <p:nvGrpSpPr>
          <p:cNvPr id="17" name="Group 16"/>
          <p:cNvGrpSpPr/>
          <p:nvPr/>
        </p:nvGrpSpPr>
        <p:grpSpPr>
          <a:xfrm>
            <a:off x="2099732" y="3429000"/>
            <a:ext cx="643468" cy="533400"/>
            <a:chOff x="3200400" y="2971800"/>
            <a:chExt cx="643468" cy="533400"/>
          </a:xfrm>
        </p:grpSpPr>
        <p:pic>
          <p:nvPicPr>
            <p:cNvPr id="16" name="Picture 2" descr="\\alexghi08\share\CS.bmp"/>
            <p:cNvPicPr>
              <a:picLocks noChangeAspect="1" noChangeArrowheads="1"/>
            </p:cNvPicPr>
            <p:nvPr/>
          </p:nvPicPr>
          <p:blipFill>
            <a:blip r:embed="rId3"/>
            <a:srcRect/>
            <a:stretch>
              <a:fillRect/>
            </a:stretch>
          </p:blipFill>
          <p:spPr bwMode="auto">
            <a:xfrm>
              <a:off x="3200400" y="2971800"/>
              <a:ext cx="533400" cy="533400"/>
            </a:xfrm>
            <a:prstGeom prst="rect">
              <a:avLst/>
            </a:prstGeom>
            <a:noFill/>
          </p:spPr>
        </p:pic>
        <p:sp>
          <p:nvSpPr>
            <p:cNvPr id="15" name="TextBox 14"/>
            <p:cNvSpPr txBox="1"/>
            <p:nvPr/>
          </p:nvSpPr>
          <p:spPr>
            <a:xfrm rot="19755749">
              <a:off x="3237549" y="3136143"/>
              <a:ext cx="606319" cy="338554"/>
            </a:xfrm>
            <a:prstGeom prst="rect">
              <a:avLst/>
            </a:prstGeom>
            <a:noFill/>
          </p:spPr>
          <p:txBody>
            <a:bodyPr wrap="square" rtlCol="0">
              <a:spAutoFit/>
            </a:bodyPr>
            <a:lstStyle/>
            <a:p>
              <a:r>
                <a:rPr lang="en-US" sz="1600" b="1" dirty="0" smtClean="0">
                  <a:solidFill>
                    <a:srgbClr val="C00000"/>
                  </a:solidFill>
                  <a:latin typeface="Arial Narrow" pitchFamily="34" charset="0"/>
                </a:rPr>
                <a:t>Exe</a:t>
              </a:r>
              <a:endParaRPr lang="en-US" sz="1100" b="1" dirty="0">
                <a:solidFill>
                  <a:srgbClr val="C00000"/>
                </a:solidFill>
                <a:latin typeface="Arial Narrow" pitchFamily="34" charset="0"/>
              </a:endParaRPr>
            </a:p>
          </p:txBody>
        </p:sp>
      </p:grpSp>
      <p:grpSp>
        <p:nvGrpSpPr>
          <p:cNvPr id="28" name="Group 27"/>
          <p:cNvGrpSpPr/>
          <p:nvPr/>
        </p:nvGrpSpPr>
        <p:grpSpPr>
          <a:xfrm>
            <a:off x="1031696" y="3429000"/>
            <a:ext cx="1066801" cy="338554"/>
            <a:chOff x="1371599" y="3429000"/>
            <a:chExt cx="1371601" cy="338554"/>
          </a:xfrm>
        </p:grpSpPr>
        <p:cxnSp>
          <p:nvCxnSpPr>
            <p:cNvPr id="20" name="Straight Arrow Connector 19"/>
            <p:cNvCxnSpPr/>
            <p:nvPr/>
          </p:nvCxnSpPr>
          <p:spPr>
            <a:xfrm>
              <a:off x="1371600" y="3733800"/>
              <a:ext cx="1371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371599" y="3429000"/>
              <a:ext cx="1273628" cy="338554"/>
            </a:xfrm>
            <a:prstGeom prst="rect">
              <a:avLst/>
            </a:prstGeom>
            <a:noFill/>
          </p:spPr>
          <p:txBody>
            <a:bodyPr wrap="square" rtlCol="0">
              <a:spAutoFit/>
            </a:bodyPr>
            <a:lstStyle/>
            <a:p>
              <a:r>
                <a:rPr lang="en-US" sz="1600" dirty="0" smtClean="0"/>
                <a:t>Compile</a:t>
              </a:r>
              <a:endParaRPr lang="en-US" dirty="0"/>
            </a:p>
          </p:txBody>
        </p:sp>
      </p:grpSp>
      <p:grpSp>
        <p:nvGrpSpPr>
          <p:cNvPr id="29" name="Group 28"/>
          <p:cNvGrpSpPr/>
          <p:nvPr/>
        </p:nvGrpSpPr>
        <p:grpSpPr>
          <a:xfrm>
            <a:off x="2636520" y="3429000"/>
            <a:ext cx="640080" cy="369332"/>
            <a:chOff x="1524000" y="3429000"/>
            <a:chExt cx="685800" cy="369332"/>
          </a:xfrm>
        </p:grpSpPr>
        <p:cxnSp>
          <p:nvCxnSpPr>
            <p:cNvPr id="30" name="Straight Arrow Connector 29"/>
            <p:cNvCxnSpPr/>
            <p:nvPr/>
          </p:nvCxnSpPr>
          <p:spPr>
            <a:xfrm>
              <a:off x="1534886" y="3733800"/>
              <a:ext cx="6749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24000" y="3429000"/>
              <a:ext cx="664029" cy="369332"/>
            </a:xfrm>
            <a:prstGeom prst="rect">
              <a:avLst/>
            </a:prstGeom>
            <a:noFill/>
          </p:spPr>
          <p:txBody>
            <a:bodyPr wrap="square" rtlCol="0">
              <a:spAutoFit/>
            </a:bodyPr>
            <a:lstStyle/>
            <a:p>
              <a:r>
                <a:rPr lang="en-US" dirty="0" smtClean="0"/>
                <a:t>Run</a:t>
              </a:r>
              <a:endParaRPr lang="en-US" dirty="0"/>
            </a:p>
          </p:txBody>
        </p:sp>
      </p:grpSp>
      <p:grpSp>
        <p:nvGrpSpPr>
          <p:cNvPr id="51" name="Group 50"/>
          <p:cNvGrpSpPr/>
          <p:nvPr/>
        </p:nvGrpSpPr>
        <p:grpSpPr>
          <a:xfrm>
            <a:off x="5181600" y="3745468"/>
            <a:ext cx="1600200" cy="369332"/>
            <a:chOff x="1280160" y="3429000"/>
            <a:chExt cx="1554480" cy="369332"/>
          </a:xfrm>
        </p:grpSpPr>
        <p:cxnSp>
          <p:nvCxnSpPr>
            <p:cNvPr id="52" name="Straight Arrow Connector 51"/>
            <p:cNvCxnSpPr/>
            <p:nvPr/>
          </p:nvCxnSpPr>
          <p:spPr>
            <a:xfrm>
              <a:off x="1371600" y="3733800"/>
              <a:ext cx="1371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280160" y="3429000"/>
              <a:ext cx="1554480" cy="369332"/>
            </a:xfrm>
            <a:prstGeom prst="rect">
              <a:avLst/>
            </a:prstGeom>
            <a:noFill/>
          </p:spPr>
          <p:txBody>
            <a:bodyPr wrap="square" rtlCol="0">
              <a:spAutoFit/>
            </a:bodyPr>
            <a:lstStyle/>
            <a:p>
              <a:pPr algn="ctr"/>
              <a:r>
                <a:rPr lang="en-US" dirty="0" smtClean="0"/>
                <a:t>Bind call</a:t>
              </a:r>
              <a:endParaRPr lang="en-US" sz="2000" dirty="0"/>
            </a:p>
          </p:txBody>
        </p:sp>
      </p:grpSp>
      <p:grpSp>
        <p:nvGrpSpPr>
          <p:cNvPr id="69" name="Group 68"/>
          <p:cNvGrpSpPr/>
          <p:nvPr/>
        </p:nvGrpSpPr>
        <p:grpSpPr>
          <a:xfrm>
            <a:off x="5275730" y="4306669"/>
            <a:ext cx="1371600" cy="584775"/>
            <a:chOff x="2514600" y="1649505"/>
            <a:chExt cx="1371600" cy="584775"/>
          </a:xfrm>
        </p:grpSpPr>
        <p:cxnSp>
          <p:nvCxnSpPr>
            <p:cNvPr id="58" name="Straight Arrow Connector 57"/>
            <p:cNvCxnSpPr/>
            <p:nvPr/>
          </p:nvCxnSpPr>
          <p:spPr>
            <a:xfrm rot="10800000">
              <a:off x="2514600" y="1981200"/>
              <a:ext cx="13716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617695" y="1649505"/>
              <a:ext cx="1219200" cy="584775"/>
            </a:xfrm>
            <a:prstGeom prst="rect">
              <a:avLst/>
            </a:prstGeom>
            <a:noFill/>
          </p:spPr>
          <p:txBody>
            <a:bodyPr wrap="square" rtlCol="0">
              <a:spAutoFit/>
            </a:bodyPr>
            <a:lstStyle/>
            <a:p>
              <a:pPr algn="ctr"/>
              <a:r>
                <a:rPr lang="en-US" sz="1600" dirty="0" smtClean="0"/>
                <a:t>Expression Tree</a:t>
              </a:r>
              <a:endParaRPr lang="en-US" dirty="0"/>
            </a:p>
          </p:txBody>
        </p:sp>
      </p:grpSp>
      <p:sp>
        <p:nvSpPr>
          <p:cNvPr id="70" name="Left Brace 69"/>
          <p:cNvSpPr/>
          <p:nvPr/>
        </p:nvSpPr>
        <p:spPr>
          <a:xfrm>
            <a:off x="6781800" y="2209800"/>
            <a:ext cx="381000" cy="3810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79" name="Group 78"/>
          <p:cNvGrpSpPr/>
          <p:nvPr/>
        </p:nvGrpSpPr>
        <p:grpSpPr>
          <a:xfrm rot="2522263">
            <a:off x="3820902" y="3241094"/>
            <a:ext cx="1209302" cy="461665"/>
            <a:chOff x="1505654" y="3461512"/>
            <a:chExt cx="856833" cy="461665"/>
          </a:xfrm>
        </p:grpSpPr>
        <p:cxnSp>
          <p:nvCxnSpPr>
            <p:cNvPr id="80" name="Straight Arrow Connector 79"/>
            <p:cNvCxnSpPr/>
            <p:nvPr/>
          </p:nvCxnSpPr>
          <p:spPr>
            <a:xfrm>
              <a:off x="1534886" y="3733800"/>
              <a:ext cx="6749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505654" y="3461512"/>
              <a:ext cx="856833" cy="461665"/>
            </a:xfrm>
            <a:prstGeom prst="rect">
              <a:avLst/>
            </a:prstGeom>
            <a:noFill/>
          </p:spPr>
          <p:txBody>
            <a:bodyPr wrap="square" rtlCol="0">
              <a:spAutoFit/>
            </a:bodyPr>
            <a:lstStyle/>
            <a:p>
              <a:r>
                <a:rPr lang="en-US" sz="1200" dirty="0" smtClean="0"/>
                <a:t>Dynamic Call</a:t>
              </a:r>
              <a:endParaRPr lang="en-US" sz="1200" dirty="0"/>
            </a:p>
          </p:txBody>
        </p:sp>
      </p:grpSp>
      <p:grpSp>
        <p:nvGrpSpPr>
          <p:cNvPr id="91" name="Group 90"/>
          <p:cNvGrpSpPr/>
          <p:nvPr/>
        </p:nvGrpSpPr>
        <p:grpSpPr>
          <a:xfrm rot="2538385">
            <a:off x="3553120" y="3535651"/>
            <a:ext cx="801418" cy="261610"/>
            <a:chOff x="1442357" y="3514449"/>
            <a:chExt cx="712949" cy="261610"/>
          </a:xfrm>
        </p:grpSpPr>
        <p:cxnSp>
          <p:nvCxnSpPr>
            <p:cNvPr id="92" name="Straight Arrow Connector 91"/>
            <p:cNvCxnSpPr/>
            <p:nvPr/>
          </p:nvCxnSpPr>
          <p:spPr>
            <a:xfrm rot="10800000">
              <a:off x="1442357" y="3733800"/>
              <a:ext cx="66402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477699" y="3514449"/>
              <a:ext cx="677607" cy="261610"/>
            </a:xfrm>
            <a:prstGeom prst="rect">
              <a:avLst/>
            </a:prstGeom>
            <a:noFill/>
          </p:spPr>
          <p:txBody>
            <a:bodyPr wrap="square" rtlCol="0">
              <a:spAutoFit/>
            </a:bodyPr>
            <a:lstStyle/>
            <a:p>
              <a:r>
                <a:rPr lang="en-US" sz="1100" dirty="0" smtClean="0"/>
                <a:t>Delegate</a:t>
              </a:r>
              <a:endParaRPr lang="en-US" sz="1600" dirty="0"/>
            </a:p>
          </p:txBody>
        </p:sp>
      </p:grpSp>
      <p:grpSp>
        <p:nvGrpSpPr>
          <p:cNvPr id="54" name="Group 53"/>
          <p:cNvGrpSpPr/>
          <p:nvPr/>
        </p:nvGrpSpPr>
        <p:grpSpPr>
          <a:xfrm>
            <a:off x="4191000" y="3886200"/>
            <a:ext cx="914400" cy="914400"/>
            <a:chOff x="4114800" y="3657600"/>
            <a:chExt cx="914400" cy="914400"/>
          </a:xfrm>
        </p:grpSpPr>
        <p:sp>
          <p:nvSpPr>
            <p:cNvPr id="50" name="Rounded Rectangle 49"/>
            <p:cNvSpPr/>
            <p:nvPr/>
          </p:nvSpPr>
          <p:spPr>
            <a:xfrm>
              <a:off x="4114800" y="3657600"/>
              <a:ext cx="914400" cy="914400"/>
            </a:xfrm>
            <a:prstGeom prst="round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4114800" y="3657600"/>
              <a:ext cx="609599" cy="381000"/>
            </a:xfrm>
            <a:prstGeom prst="rect">
              <a:avLst/>
            </a:prstGeom>
            <a:noFill/>
          </p:spPr>
          <p:txBody>
            <a:bodyPr wrap="square" rtlCol="0">
              <a:spAutoFit/>
            </a:bodyPr>
            <a:lstStyle/>
            <a:p>
              <a:r>
                <a:rPr lang="en-US" dirty="0" smtClean="0"/>
                <a:t>DLR</a:t>
              </a:r>
              <a:endParaRPr lang="en-US" dirty="0"/>
            </a:p>
          </p:txBody>
        </p:sp>
      </p:grpSp>
      <p:sp>
        <p:nvSpPr>
          <p:cNvPr id="56" name="Rounded Rectangle 55"/>
          <p:cNvSpPr/>
          <p:nvPr/>
        </p:nvSpPr>
        <p:spPr>
          <a:xfrm>
            <a:off x="4343400" y="4419600"/>
            <a:ext cx="685800" cy="304800"/>
          </a:xfrm>
          <a:prstGeom prst="roundRect">
            <a:avLst/>
          </a:prstGeom>
          <a:solidFill>
            <a:schemeClr val="tx2">
              <a:lumMod val="7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Cache</a:t>
            </a:r>
            <a:endParaRPr lang="en-US" sz="1600" b="1" dirty="0"/>
          </a:p>
        </p:txBody>
      </p:sp>
      <p:sp>
        <p:nvSpPr>
          <p:cNvPr id="62" name="Rounded Rectangle 61"/>
          <p:cNvSpPr/>
          <p:nvPr/>
        </p:nvSpPr>
        <p:spPr>
          <a:xfrm>
            <a:off x="7239000" y="2209800"/>
            <a:ext cx="1447800" cy="838200"/>
          </a:xfrm>
          <a:prstGeom prst="roundRect">
            <a:avLst/>
          </a:prstGeom>
          <a:solidFill>
            <a:schemeClr val="tx2">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 Binder</a:t>
            </a:r>
            <a:endParaRPr lang="en-US" dirty="0"/>
          </a:p>
        </p:txBody>
      </p:sp>
      <p:sp>
        <p:nvSpPr>
          <p:cNvPr id="63" name="Rounded Rectangle 62"/>
          <p:cNvSpPr/>
          <p:nvPr/>
        </p:nvSpPr>
        <p:spPr>
          <a:xfrm>
            <a:off x="7239000" y="3200400"/>
            <a:ext cx="1447800" cy="838200"/>
          </a:xfrm>
          <a:prstGeom prst="roundRect">
            <a:avLst/>
          </a:prstGeom>
          <a:solidFill>
            <a:schemeClr val="tx2">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IronPython Binder</a:t>
            </a:r>
            <a:endParaRPr lang="en-US" dirty="0"/>
          </a:p>
        </p:txBody>
      </p:sp>
      <p:sp>
        <p:nvSpPr>
          <p:cNvPr id="64" name="Rounded Rectangle 63"/>
          <p:cNvSpPr/>
          <p:nvPr/>
        </p:nvSpPr>
        <p:spPr>
          <a:xfrm>
            <a:off x="7239000" y="4191000"/>
            <a:ext cx="1447800" cy="838200"/>
          </a:xfrm>
          <a:prstGeom prst="roundRect">
            <a:avLst/>
          </a:prstGeom>
          <a:solidFill>
            <a:schemeClr val="tx2">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 Runtime Binder</a:t>
            </a:r>
            <a:endParaRPr lang="en-US" dirty="0"/>
          </a:p>
        </p:txBody>
      </p:sp>
      <p:sp>
        <p:nvSpPr>
          <p:cNvPr id="65" name="Rounded Rectangle 64"/>
          <p:cNvSpPr/>
          <p:nvPr/>
        </p:nvSpPr>
        <p:spPr>
          <a:xfrm>
            <a:off x="7239000" y="5181600"/>
            <a:ext cx="1447800" cy="838200"/>
          </a:xfrm>
          <a:prstGeom prst="roundRect">
            <a:avLst/>
          </a:prstGeom>
          <a:solidFill>
            <a:schemeClr val="tx2">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3484354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par>
                                <p:cTn id="19" presetID="10"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fade">
                                      <p:cBhvr>
                                        <p:cTn id="21" dur="500"/>
                                        <p:tgtEl>
                                          <p:spTgt spid="5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9"/>
                                        </p:tgtEl>
                                        <p:attrNameLst>
                                          <p:attrName>style.visibility</p:attrName>
                                        </p:attrNameLst>
                                      </p:cBhvr>
                                      <p:to>
                                        <p:strVal val="visible"/>
                                      </p:to>
                                    </p:set>
                                    <p:animEffect transition="in" filter="fade">
                                      <p:cBhvr>
                                        <p:cTn id="26" dur="500"/>
                                        <p:tgtEl>
                                          <p:spTgt spid="7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500"/>
                                        <p:tgtEl>
                                          <p:spTgt spid="5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500"/>
                                        <p:tgtEl>
                                          <p:spTgt spid="7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fade">
                                      <p:cBhvr>
                                        <p:cTn id="39" dur="500"/>
                                        <p:tgtEl>
                                          <p:spTgt spid="6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500"/>
                                        <p:tgtEl>
                                          <p:spTgt spid="6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5"/>
                                        </p:tgtEl>
                                        <p:attrNameLst>
                                          <p:attrName>style.visibility</p:attrName>
                                        </p:attrNameLst>
                                      </p:cBhvr>
                                      <p:to>
                                        <p:strVal val="visible"/>
                                      </p:to>
                                    </p:set>
                                    <p:animEffect transition="in" filter="fade">
                                      <p:cBhvr>
                                        <p:cTn id="54" dur="500"/>
                                        <p:tgtEl>
                                          <p:spTgt spid="6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fade">
                                      <p:cBhvr>
                                        <p:cTn id="59" dur="500"/>
                                        <p:tgtEl>
                                          <p:spTgt spid="6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500"/>
                                        <p:tgtEl>
                                          <p:spTgt spid="5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91"/>
                                        </p:tgtEl>
                                        <p:attrNameLst>
                                          <p:attrName>style.visibility</p:attrName>
                                        </p:attrNameLst>
                                      </p:cBhvr>
                                      <p:to>
                                        <p:strVal val="visible"/>
                                      </p:to>
                                    </p:set>
                                    <p:animEffect transition="in" filter="fade">
                                      <p:cBhvr>
                                        <p:cTn id="69" dur="500"/>
                                        <p:tgtEl>
                                          <p:spTgt spid="91"/>
                                        </p:tgtEl>
                                      </p:cBhvr>
                                    </p:animEffect>
                                  </p:childTnLst>
                                </p:cTn>
                              </p:par>
                              <p:par>
                                <p:cTn id="70" presetID="10" presetClass="exit" presetSubtype="0" fill="hold" nodeType="withEffect">
                                  <p:stCondLst>
                                    <p:cond delay="0"/>
                                  </p:stCondLst>
                                  <p:childTnLst>
                                    <p:animEffect transition="out" filter="fade">
                                      <p:cBhvr>
                                        <p:cTn id="71" dur="500"/>
                                        <p:tgtEl>
                                          <p:spTgt spid="69"/>
                                        </p:tgtEl>
                                      </p:cBhvr>
                                    </p:animEffect>
                                    <p:set>
                                      <p:cBhvr>
                                        <p:cTn id="72" dur="1" fill="hold">
                                          <p:stCondLst>
                                            <p:cond delay="499"/>
                                          </p:stCondLst>
                                        </p:cTn>
                                        <p:tgtEl>
                                          <p:spTgt spid="69"/>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70"/>
                                        </p:tgtEl>
                                      </p:cBhvr>
                                    </p:animEffect>
                                    <p:set>
                                      <p:cBhvr>
                                        <p:cTn id="75" dur="1" fill="hold">
                                          <p:stCondLst>
                                            <p:cond delay="499"/>
                                          </p:stCondLst>
                                        </p:cTn>
                                        <p:tgtEl>
                                          <p:spTgt spid="70"/>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62"/>
                                        </p:tgtEl>
                                      </p:cBhvr>
                                    </p:animEffect>
                                    <p:set>
                                      <p:cBhvr>
                                        <p:cTn id="78" dur="1" fill="hold">
                                          <p:stCondLst>
                                            <p:cond delay="499"/>
                                          </p:stCondLst>
                                        </p:cTn>
                                        <p:tgtEl>
                                          <p:spTgt spid="62"/>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63"/>
                                        </p:tgtEl>
                                      </p:cBhvr>
                                    </p:animEffect>
                                    <p:set>
                                      <p:cBhvr>
                                        <p:cTn id="81" dur="1" fill="hold">
                                          <p:stCondLst>
                                            <p:cond delay="499"/>
                                          </p:stCondLst>
                                        </p:cTn>
                                        <p:tgtEl>
                                          <p:spTgt spid="63"/>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64"/>
                                        </p:tgtEl>
                                      </p:cBhvr>
                                    </p:animEffect>
                                    <p:set>
                                      <p:cBhvr>
                                        <p:cTn id="84" dur="1" fill="hold">
                                          <p:stCondLst>
                                            <p:cond delay="499"/>
                                          </p:stCondLst>
                                        </p:cTn>
                                        <p:tgtEl>
                                          <p:spTgt spid="64"/>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65"/>
                                        </p:tgtEl>
                                      </p:cBhvr>
                                    </p:animEffect>
                                    <p:set>
                                      <p:cBhvr>
                                        <p:cTn id="87" dur="1" fill="hold">
                                          <p:stCondLst>
                                            <p:cond delay="499"/>
                                          </p:stCondLst>
                                        </p:cTn>
                                        <p:tgtEl>
                                          <p:spTgt spid="65"/>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51"/>
                                        </p:tgtEl>
                                      </p:cBhvr>
                                    </p:animEffect>
                                    <p:set>
                                      <p:cBhvr>
                                        <p:cTn id="90" dur="1" fill="hold">
                                          <p:stCondLst>
                                            <p:cond delay="499"/>
                                          </p:stCondLst>
                                        </p:cTn>
                                        <p:tgtEl>
                                          <p:spTgt spid="5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91"/>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7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9"/>
                                        </p:tgtEl>
                                        <p:attrNameLst>
                                          <p:attrName>style.visibility</p:attrName>
                                        </p:attrNameLst>
                                      </p:cBhvr>
                                      <p:to>
                                        <p:strVal val="visible"/>
                                      </p:to>
                                    </p:set>
                                    <p:animEffect transition="in" filter="fade">
                                      <p:cBhvr>
                                        <p:cTn id="101" dur="500"/>
                                        <p:tgtEl>
                                          <p:spTgt spid="79"/>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91"/>
                                        </p:tgtEl>
                                        <p:attrNameLst>
                                          <p:attrName>style.visibility</p:attrName>
                                        </p:attrNameLst>
                                      </p:cBhvr>
                                      <p:to>
                                        <p:strVal val="visible"/>
                                      </p:to>
                                    </p:set>
                                    <p:animEffect transition="in" filter="fade">
                                      <p:cBhvr>
                                        <p:cTn id="106"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0" grpId="1" animBg="1"/>
      <p:bldP spid="56" grpId="0" animBg="1"/>
      <p:bldP spid="62" grpId="0" animBg="1"/>
      <p:bldP spid="62" grpId="1" animBg="1"/>
      <p:bldP spid="63" grpId="0" animBg="1"/>
      <p:bldP spid="63" grpId="1" animBg="1"/>
      <p:bldP spid="64" grpId="0" animBg="1"/>
      <p:bldP spid="64" grpId="1" animBg="1"/>
      <p:bldP spid="65" grpId="0" animBg="1"/>
      <p:bldP spid="6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the cover</a:t>
            </a:r>
            <a:endParaRPr lang="en-US" dirty="0"/>
          </a:p>
        </p:txBody>
      </p:sp>
      <p:sp>
        <p:nvSpPr>
          <p:cNvPr id="3" name="Content Placeholder 2"/>
          <p:cNvSpPr>
            <a:spLocks noGrp="1"/>
          </p:cNvSpPr>
          <p:nvPr>
            <p:ph idx="1"/>
          </p:nvPr>
        </p:nvSpPr>
        <p:spPr>
          <a:xfrm>
            <a:off x="381000" y="1447800"/>
            <a:ext cx="8382000" cy="5094890"/>
          </a:xfrm>
        </p:spPr>
        <p:txBody>
          <a:bodyPr>
            <a:noAutofit/>
          </a:bodyPr>
          <a:lstStyle/>
          <a:p>
            <a:r>
              <a:rPr lang="en-US" dirty="0" smtClean="0"/>
              <a:t>What is the Dynamic type?</a:t>
            </a:r>
          </a:p>
          <a:p>
            <a:pPr lvl="1"/>
            <a:r>
              <a:rPr lang="en-US" dirty="0" smtClean="0"/>
              <a:t>There is no dynamic type </a:t>
            </a:r>
            <a:r>
              <a:rPr lang="en-US" dirty="0" smtClean="0">
                <a:sym typeface="Wingdings" pitchFamily="2" charset="2"/>
              </a:rPr>
              <a:t>. There is only object!</a:t>
            </a:r>
            <a:endParaRPr lang="en-US" dirty="0" smtClean="0"/>
          </a:p>
          <a:p>
            <a:r>
              <a:rPr lang="en-US" dirty="0" smtClean="0"/>
              <a:t>What operations are supported?</a:t>
            </a:r>
          </a:p>
          <a:p>
            <a:pPr lvl="1"/>
            <a:r>
              <a:rPr lang="en-US" dirty="0" smtClean="0"/>
              <a:t>A variable of type dynamic is </a:t>
            </a:r>
            <a:r>
              <a:rPr lang="en-US" b="1" dirty="0" smtClean="0"/>
              <a:t>assumed</a:t>
            </a:r>
            <a:r>
              <a:rPr lang="en-US" dirty="0" smtClean="0"/>
              <a:t> to support any kind of operation (method call, property access, operator call and indexer call)</a:t>
            </a:r>
          </a:p>
          <a:p>
            <a:r>
              <a:rPr lang="en-US" dirty="0" smtClean="0"/>
              <a:t>How is the information about the call stored?</a:t>
            </a:r>
          </a:p>
          <a:p>
            <a:pPr lvl="1"/>
            <a:r>
              <a:rPr lang="en-US" dirty="0" smtClean="0"/>
              <a:t>Using </a:t>
            </a:r>
            <a:r>
              <a:rPr lang="en-US" dirty="0" err="1" smtClean="0"/>
              <a:t>CallSites</a:t>
            </a:r>
            <a:r>
              <a:rPr lang="en-US" dirty="0" smtClean="0"/>
              <a:t> objects the compiler packages data about the call</a:t>
            </a:r>
          </a:p>
        </p:txBody>
      </p:sp>
    </p:spTree>
    <p:extLst>
      <p:ext uri="{BB962C8B-B14F-4D97-AF65-F5344CB8AC3E}">
        <p14:creationId xmlns:p14="http://schemas.microsoft.com/office/powerpoint/2010/main" val="101458883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 </a:t>
            </a:r>
            <a:r>
              <a:rPr lang="en-US" dirty="0" err="1" smtClean="0"/>
              <a:t>CallSite</a:t>
            </a:r>
            <a:r>
              <a:rPr lang="en-US" dirty="0" smtClean="0"/>
              <a:t> contain?</a:t>
            </a:r>
            <a:endParaRPr lang="en-US" dirty="0"/>
          </a:p>
        </p:txBody>
      </p:sp>
      <p:sp>
        <p:nvSpPr>
          <p:cNvPr id="3" name="Content Placeholder 2"/>
          <p:cNvSpPr>
            <a:spLocks noGrp="1"/>
          </p:cNvSpPr>
          <p:nvPr>
            <p:ph idx="1"/>
          </p:nvPr>
        </p:nvSpPr>
        <p:spPr>
          <a:xfrm>
            <a:off x="381000" y="1447799"/>
            <a:ext cx="8382000" cy="4669221"/>
          </a:xfrm>
        </p:spPr>
        <p:txBody>
          <a:bodyPr>
            <a:normAutofit/>
          </a:bodyPr>
          <a:lstStyle/>
          <a:p>
            <a:r>
              <a:rPr lang="en-US" dirty="0" smtClean="0"/>
              <a:t>Information about the call being made</a:t>
            </a:r>
          </a:p>
          <a:p>
            <a:pPr lvl="1"/>
            <a:r>
              <a:rPr lang="en-US" dirty="0" smtClean="0"/>
              <a:t>What type of call (method call, property access, operator, etc)</a:t>
            </a:r>
          </a:p>
          <a:p>
            <a:pPr lvl="1"/>
            <a:r>
              <a:rPr lang="en-US" dirty="0" smtClean="0"/>
              <a:t>The name of the member</a:t>
            </a:r>
          </a:p>
          <a:p>
            <a:pPr lvl="1"/>
            <a:r>
              <a:rPr lang="en-US" dirty="0" smtClean="0"/>
              <a:t>The context of the call</a:t>
            </a:r>
          </a:p>
          <a:p>
            <a:pPr lvl="1"/>
            <a:r>
              <a:rPr lang="en-US" dirty="0" smtClean="0"/>
              <a:t>The type arguments for the call</a:t>
            </a:r>
          </a:p>
          <a:p>
            <a:r>
              <a:rPr lang="en-US" dirty="0" smtClean="0"/>
              <a:t>Information about the parameters and return types</a:t>
            </a:r>
          </a:p>
          <a:p>
            <a:pPr lvl="1"/>
            <a:r>
              <a:rPr lang="en-US" dirty="0" smtClean="0"/>
              <a:t>Is it a constant, is it passed by-ref, etc</a:t>
            </a:r>
          </a:p>
        </p:txBody>
      </p:sp>
    </p:spTree>
    <p:extLst>
      <p:ext uri="{BB962C8B-B14F-4D97-AF65-F5344CB8AC3E}">
        <p14:creationId xmlns:p14="http://schemas.microsoft.com/office/powerpoint/2010/main" val="295375704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owerPoint Template - EN">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EN2">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EN3">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_Docs_" ma:contentTypeID="0x004643607B4BEB4B4CAEA6A33A10028750" ma:contentTypeVersion="" ma:contentTypeDescription="" ma:contentTypeScope="" ma:versionID="79d32544594fb00782b6c38ad897cbfd">
  <xsd:schema xmlns:xsd="http://www.w3.org/2001/XMLSchema" xmlns:p="http://schemas.microsoft.com/office/2006/metadata/properties" xmlns:ns1="http://schemas.microsoft.com/sharepoint/v3" targetNamespace="http://schemas.microsoft.com/office/2006/metadata/properties" ma:root="true" ma:fieldsID="3e5d9eca856144ce6ca1da655f95619c" ns1:_="">
    <xsd:import namespace="http://schemas.microsoft.com/sharepoint/v3"/>
    <xsd:element name="properties">
      <xsd:complexType>
        <xsd:sequence>
          <xsd:element name="documentManagement">
            <xsd:complexType>
              <xsd:all>
                <xsd:element ref="ns1:ID" minOccurs="0"/>
                <xsd:element ref="ns1:ContentTypeId" minOccurs="0"/>
                <xsd:element ref="ns1:Author" minOccurs="0"/>
                <xsd:element ref="ns1:Editor" minOccurs="0"/>
                <xsd:element ref="ns1:_HasCopyDestinations" minOccurs="0"/>
                <xsd:element ref="ns1:_CopySource" minOccurs="0"/>
                <xsd:element ref="ns1:_ModerationStatus" minOccurs="0"/>
                <xsd:element ref="ns1:_ModerationComment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File_x0020_Type" minOccurs="0"/>
                <xsd:element ref="ns1:HTML_x0020_File_x0020_Type" minOccurs="0"/>
                <xsd:element ref="ns1:_SourceUrl" minOccurs="0"/>
                <xsd:element ref="ns1:_SharedFileIndex"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1:AutoVersionDisabled" minOccurs="0"/>
                <xsd:element ref="ns1:ItemType" minOccurs="0"/>
                <xsd:element ref="ns1:Description"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ID" ma:index="0" nillable="true" ma:displayName="ID" ma:internalName="ID" ma:readOnly="true">
      <xsd:simpleType>
        <xsd:restriction base="dms:Unknown"/>
      </xsd:simpleType>
    </xsd:element>
    <xsd:element name="ContentTypeId" ma:index="1" nillable="true" ma:displayName="Content Type ID" ma:hidden="true" ma:internalName="ContentTypeId" ma:readOnly="true">
      <xsd:simpleType>
        <xsd:restriction base="dms:Unknown"/>
      </xsd:simpleType>
    </xsd:element>
    <xsd:element name="Author" ma:index="4"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6"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7" nillable="true" ma:displayName="Has Copy Destinations" ma:hidden="true" ma:internalName="_HasCopyDestinations" ma:readOnly="true">
      <xsd:simpleType>
        <xsd:restriction base="dms:Boolean"/>
      </xsd:simpleType>
    </xsd:element>
    <xsd:element name="_CopySource" ma:index="8" nillable="true" ma:displayName="Copy Source" ma:internalName="_CopySource" ma:readOnly="true">
      <xsd:simpleType>
        <xsd:restriction base="dms:Text"/>
      </xsd:simpleType>
    </xsd:element>
    <xsd:element name="_ModerationStatus" ma:index="9" nillable="true" ma:displayName="Approval Status" ma:default="0" ma:hidden="true" ma:internalName="_ModerationStatus" ma:readOnly="true">
      <xsd:simpleType>
        <xsd:restriction base="dms:Unknown"/>
      </xsd:simpleType>
    </xsd:element>
    <xsd:element name="_ModerationComments" ma:index="10" nillable="true" ma:displayName="Approver Comments" ma:hidden="true" ma:internalName="_ModerationComments" ma:readOnly="true">
      <xsd:simpleType>
        <xsd:restriction base="dms:Note"/>
      </xsd:simpleType>
    </xsd:element>
    <xsd:element name="FileRef" ma:index="11" nillable="true" ma:displayName="URL Path" ma:hidden="true" ma:list="Docs" ma:internalName="FileRef" ma:readOnly="true" ma:showField="FullUrl">
      <xsd:simpleType>
        <xsd:restriction base="dms:Lookup"/>
      </xsd:simpleType>
    </xsd:element>
    <xsd:element name="FileDirRef" ma:index="12" nillable="true" ma:displayName="Path" ma:hidden="true" ma:list="Docs" ma:internalName="FileDirRef" ma:readOnly="true" ma:showField="DirName">
      <xsd:simpleType>
        <xsd:restriction base="dms:Lookup"/>
      </xsd:simpleType>
    </xsd:element>
    <xsd:element name="Last_x0020_Modified" ma:index="13" nillable="true" ma:displayName="Modified" ma:format="TRUE" ma:hidden="true" ma:list="Docs" ma:internalName="Last_x0020_Modified" ma:readOnly="true" ma:showField="TimeLastModified">
      <xsd:simpleType>
        <xsd:restriction base="dms:Lookup"/>
      </xsd:simpleType>
    </xsd:element>
    <xsd:element name="Created_x0020_Date" ma:index="14" nillable="true" ma:displayName="Created" ma:format="TRUE" ma:hidden="true" ma:list="Docs" ma:internalName="Created_x0020_Date" ma:readOnly="true" ma:showField="TimeCreated">
      <xsd:simpleType>
        <xsd:restriction base="dms:Lookup"/>
      </xsd:simpleType>
    </xsd:element>
    <xsd:element name="File_x0020_Size" ma:index="15" nillable="true" ma:displayName="File Size" ma:format="TRUE" ma:hidden="true" ma:list="Docs" ma:internalName="File_x0020_Size" ma:readOnly="true" ma:showField="SizeInKB">
      <xsd:simpleType>
        <xsd:restriction base="dms:Lookup"/>
      </xsd:simpleType>
    </xsd:element>
    <xsd:element name="FSObjType" ma:index="16" nillable="true" ma:displayName="Item Type" ma:hidden="true" ma:list="Docs" ma:internalName="FSObjType" ma:readOnly="true" ma:showField="FSType">
      <xsd:simpleType>
        <xsd:restriction base="dms:Lookup"/>
      </xsd:simpleType>
    </xsd:element>
    <xsd:element name="CheckedOutUserId" ma:index="18" nillable="true" ma:displayName="ID of the User who has the item Checked Out" ma:hidden="true" ma:list="Docs" ma:internalName="CheckedOutUserId" ma:readOnly="true" ma:showField="CheckoutUserId">
      <xsd:simpleType>
        <xsd:restriction base="dms:Lookup"/>
      </xsd:simpleType>
    </xsd:element>
    <xsd:element name="IsCheckedoutToLocal" ma:index="19" nillable="true" ma:displayName="Is Checked out to local" ma:hidden="true" ma:list="Docs" ma:internalName="IsCheckedoutToLocal" ma:readOnly="true" ma:showField="IsCheckoutToLocal">
      <xsd:simpleType>
        <xsd:restriction base="dms:Lookup"/>
      </xsd:simpleType>
    </xsd:element>
    <xsd:element name="CheckoutUser" ma:index="20"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22" nillable="true" ma:displayName="Unique Id" ma:hidden="true" ma:list="Docs" ma:internalName="UniqueId" ma:readOnly="true" ma:showField="UniqueId">
      <xsd:simpleType>
        <xsd:restriction base="dms:Lookup"/>
      </xsd:simpleType>
    </xsd:element>
    <xsd:element name="ProgId" ma:index="23" nillable="true" ma:displayName="ProgId" ma:hidden="true" ma:list="Docs" ma:internalName="ProgId" ma:readOnly="true" ma:showField="ProgId">
      <xsd:simpleType>
        <xsd:restriction base="dms:Lookup"/>
      </xsd:simpleType>
    </xsd:element>
    <xsd:element name="ScopeId" ma:index="24" nillable="true" ma:displayName="ScopeId" ma:hidden="true" ma:list="Docs" ma:internalName="ScopeId" ma:readOnly="true" ma:showField="ScopeId">
      <xsd:simpleType>
        <xsd:restriction base="dms:Lookup"/>
      </xsd:simpleType>
    </xsd:element>
    <xsd:element name="VirusStatus" ma:index="25" nillable="true" ma:displayName="Virus Status" ma:format="TRUE" ma:hidden="true" ma:list="Docs" ma:internalName="VirusStatus" ma:readOnly="true" ma:showField="Size">
      <xsd:simpleType>
        <xsd:restriction base="dms:Lookup"/>
      </xsd:simpleType>
    </xsd:element>
    <xsd:element name="CheckedOutTitle" ma:index="26" nillable="true" ma:displayName="Checked Out To" ma:format="TRUE" ma:hidden="true" ma:list="Docs" ma:internalName="CheckedOutTitle" ma:readOnly="true" ma:showField="CheckedOutTitle">
      <xsd:simpleType>
        <xsd:restriction base="dms:Lookup"/>
      </xsd:simpleType>
    </xsd:element>
    <xsd:element name="_CheckinComment" ma:index="27" nillable="true" ma:displayName="Check In Comment" ma:format="TRUE" ma:list="Docs" ma:internalName="_CheckinComment" ma:readOnly="true" ma:showField="CheckinComment">
      <xsd:simpleType>
        <xsd:restriction base="dms:Lookup"/>
      </xsd:simpleType>
    </xsd:element>
    <xsd:element name="File_x0020_Type" ma:index="31" nillable="true" ma:displayName="File Type" ma:hidden="true" ma:internalName="File_x0020_Type" ma:readOnly="true">
      <xsd:simpleType>
        <xsd:restriction base="dms:Text"/>
      </xsd:simpleType>
    </xsd:element>
    <xsd:element name="HTML_x0020_File_x0020_Type" ma:index="32" nillable="true" ma:displayName="HTML File Type" ma:hidden="true" ma:internalName="HTML_x0020_File_x0020_Type" ma:readOnly="true">
      <xsd:simpleType>
        <xsd:restriction base="dms:Text"/>
      </xsd:simpleType>
    </xsd:element>
    <xsd:element name="_SourceUrl" ma:index="33" nillable="true" ma:displayName="Source Url" ma:hidden="true" ma:internalName="_SourceUrl">
      <xsd:simpleType>
        <xsd:restriction base="dms:Text"/>
      </xsd:simpleType>
    </xsd:element>
    <xsd:element name="_SharedFileIndex" ma:index="34" nillable="true" ma:displayName="Shared File Index" ma:hidden="true" ma:internalName="_SharedFileIndex">
      <xsd:simpleType>
        <xsd:restriction base="dms:Text"/>
      </xsd:simpleType>
    </xsd:element>
    <xsd:element name="MetaInfo" ma:index="44" nillable="true" ma:displayName="Property Bag" ma:hidden="true" ma:list="Docs" ma:internalName="MetaInfo" ma:showField="MetaInfo">
      <xsd:simpleType>
        <xsd:restriction base="dms:Lookup"/>
      </xsd:simpleType>
    </xsd:element>
    <xsd:element name="_Level" ma:index="45" nillable="true" ma:displayName="Level" ma:hidden="true" ma:internalName="_Level" ma:readOnly="true">
      <xsd:simpleType>
        <xsd:restriction base="dms:Unknown"/>
      </xsd:simpleType>
    </xsd:element>
    <xsd:element name="_IsCurrentVersion" ma:index="46" nillable="true" ma:displayName="Is Current Version" ma:hidden="true" ma:internalName="_IsCurrentVersion" ma:readOnly="true">
      <xsd:simpleType>
        <xsd:restriction base="dms:Boolean"/>
      </xsd:simpleType>
    </xsd:element>
    <xsd:element name="owshiddenversion" ma:index="50" nillable="true" ma:displayName="owshiddenversion" ma:hidden="true" ma:internalName="owshiddenversion" ma:readOnly="true">
      <xsd:simpleType>
        <xsd:restriction base="dms:Unknown"/>
      </xsd:simpleType>
    </xsd:element>
    <xsd:element name="_UIVersion" ma:index="51" nillable="true" ma:displayName="UI Version" ma:hidden="true" ma:internalName="_UIVersion" ma:readOnly="true">
      <xsd:simpleType>
        <xsd:restriction base="dms:Unknown"/>
      </xsd:simpleType>
    </xsd:element>
    <xsd:element name="_UIVersionString" ma:index="52" nillable="true" ma:displayName="Version" ma:internalName="_UIVersionString" ma:readOnly="true">
      <xsd:simpleType>
        <xsd:restriction base="dms:Text"/>
      </xsd:simpleType>
    </xsd:element>
    <xsd:element name="InstanceID" ma:index="53" nillable="true" ma:displayName="Instance ID" ma:hidden="true" ma:internalName="InstanceID" ma:readOnly="true">
      <xsd:simpleType>
        <xsd:restriction base="dms:Unknown"/>
      </xsd:simpleType>
    </xsd:element>
    <xsd:element name="Order" ma:index="54" nillable="true" ma:displayName="Order" ma:hidden="true" ma:internalName="Order">
      <xsd:simpleType>
        <xsd:restriction base="dms:Number"/>
      </xsd:simpleType>
    </xsd:element>
    <xsd:element name="GUID" ma:index="55" nillable="true" ma:displayName="GUID" ma:hidden="true" ma:internalName="GUID" ma:readOnly="true">
      <xsd:simpleType>
        <xsd:restriction base="dms:Unknown"/>
      </xsd:simpleType>
    </xsd:element>
    <xsd:element name="WorkflowVersion" ma:index="56" nillable="true" ma:displayName="Workflow Version" ma:hidden="true" ma:internalName="WorkflowVersion" ma:readOnly="true">
      <xsd:simpleType>
        <xsd:restriction base="dms:Unknown"/>
      </xsd:simpleType>
    </xsd:element>
    <xsd:element name="WorkflowInstanceID" ma:index="57" nillable="true" ma:displayName="Workflow Instance ID" ma:hidden="true" ma:internalName="WorkflowInstanceID" ma:readOnly="true">
      <xsd:simpleType>
        <xsd:restriction base="dms:Unknown"/>
      </xsd:simpleType>
    </xsd:element>
    <xsd:element name="ParentVersionString" ma:index="58" nillable="true" ma:displayName="Source Version (Converted Document)" ma:hidden="true" ma:list="Docs" ma:internalName="ParentVersionString" ma:readOnly="true" ma:showField="ParentVersionString">
      <xsd:simpleType>
        <xsd:restriction base="dms:Lookup"/>
      </xsd:simpleType>
    </xsd:element>
    <xsd:element name="ParentLeafName" ma:index="59" nillable="true" ma:displayName="Source Name (Converted Document)" ma:hidden="true" ma:list="Docs" ma:internalName="ParentLeafName" ma:readOnly="true" ma:showField="ParentLeafName">
      <xsd:simpleType>
        <xsd:restriction base="dms:Lookup"/>
      </xsd:simpleType>
    </xsd:element>
    <xsd:element name="AutoVersionDisabled" ma:index="60" nillable="true" ma:displayName="AutoVersionDisabled" ma:default="FALSE" ma:hidden="true" ma:internalName="AutoVersionDisabled">
      <xsd:simpleType>
        <xsd:restriction base="dms:Boolean"/>
      </xsd:simpleType>
    </xsd:element>
    <xsd:element name="ItemType" ma:index="61" nillable="true" ma:displayName="ItemType" ma:default="1" ma:hidden="true" ma:internalName="ItemType">
      <xsd:simpleType>
        <xsd:restriction base="dms:Unknown"/>
      </xsd:simpleType>
    </xsd:element>
    <xsd:element name="Description" ma:index="62" nillable="true" ma:displayName="Description" ma:hidden="true" ma:internalName="Description">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 ma:displayName="Content Type" ma:readOnly="true"/>
        <xsd:element ref="dc:title" minOccurs="0" maxOccurs="1"/>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ContentTypeId xmlns="http://schemas.microsoft.com/sharepoint/v3">0x004643607B4BEB4B4CAEA6A33A10028750</ContentTypeId>
    <_SourceUrl xmlns="http://schemas.microsoft.com/sharepoint/v3" xsi:nil="true"/>
    <AutoVersionDisabled xmlns="http://schemas.microsoft.com/sharepoint/v3">false</AutoVersionDisabled>
    <ItemType xmlns="http://schemas.microsoft.com/sharepoint/v3">1</ItemType>
    <Order xmlns="http://schemas.microsoft.com/sharepoint/v3" xsi:nil="true"/>
    <_SharedFileIndex xmlns="http://schemas.microsoft.com/sharepoint/v3" xsi:nil="true"/>
    <MetaInfo xmlns="http://schemas.microsoft.com/sharepoint/v3" xsi:nil="true"/>
    <Description xmlns="http://schemas.microsoft.com/sharepoint/v3" xsi:nil="true"/>
  </documentManagement>
</p:properties>
</file>

<file path=customXml/itemProps1.xml><?xml version="1.0" encoding="utf-8"?>
<ds:datastoreItem xmlns:ds="http://schemas.openxmlformats.org/officeDocument/2006/customXml" ds:itemID="{4269E5FB-46B1-489A-A419-38CF8F320D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E575B1F9-0D17-40F0-942E-32B75996010D}">
  <ds:schemaRefs>
    <ds:schemaRef ds:uri="http://purl.org/dc/elements/1.1/"/>
    <ds:schemaRef ds:uri="http://schemas.microsoft.com/office/2006/metadata/properties"/>
    <ds:schemaRef ds:uri="http://purl.org/dc/dcmitype/"/>
    <ds:schemaRef ds:uri="http://schemas.microsoft.com/office/2006/documentManagement/types"/>
    <ds:schemaRef ds:uri="http://www.w3.org/XML/1998/namespace"/>
    <ds:schemaRef ds:uri="http://schemas.microsoft.com/sharepoint/v3"/>
    <ds:schemaRef ds:uri="http://purl.org/dc/term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PowerPoint Template - EN</Template>
  <TotalTime>0</TotalTime>
  <Words>886</Words>
  <Application>Microsoft Office PowerPoint</Application>
  <PresentationFormat>On-screen Show (4:3)</PresentationFormat>
  <Paragraphs>171</Paragraphs>
  <Slides>15</Slides>
  <Notes>5</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PowerPoint Template - EN</vt:lpstr>
      <vt:lpstr>EN2</vt:lpstr>
      <vt:lpstr>EN3</vt:lpstr>
      <vt:lpstr>Dynamic Deep Dive</vt:lpstr>
      <vt:lpstr>Dynamic Deep Dive</vt:lpstr>
      <vt:lpstr>C# 4.0 language features</vt:lpstr>
      <vt:lpstr>Why dynamic?</vt:lpstr>
      <vt:lpstr>Architecture</vt:lpstr>
      <vt:lpstr>How dynamic works</vt:lpstr>
      <vt:lpstr>How dynamic works (2)</vt:lpstr>
      <vt:lpstr>Under the cover</vt:lpstr>
      <vt:lpstr>What does a CallSite contain?</vt:lpstr>
      <vt:lpstr>Dynamic FAQ</vt:lpstr>
      <vt:lpstr>Dynamic FAQ (2)</vt:lpstr>
      <vt:lpstr>Dynamic FAQ (3)</vt:lpstr>
      <vt:lpstr>Build you own dynamic object</vt:lpstr>
      <vt:lpstr>Demo</vt:lpstr>
      <vt:lpstr>Additional Resources</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Deep Dive</dc:title>
  <dc:creator/>
  <cp:keywords>C# 4.0;talk;dynamic</cp:keywords>
  <cp:lastModifiedBy/>
  <cp:revision>1</cp:revision>
  <dcterms:created xsi:type="dcterms:W3CDTF">2010-02-23T22:39:45Z</dcterms:created>
  <dcterms:modified xsi:type="dcterms:W3CDTF">2010-07-27T22:07:43Z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ddDocumentEventProcessedId">
    <vt:lpwstr>fadf42b3-c755-416a-a817-f38a5f41c218</vt:lpwstr>
  </property>
</Properties>
</file>