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93" r:id="rId3"/>
    <p:sldMasterId id="2147483723" r:id="rId4"/>
    <p:sldMasterId id="2147483718" r:id="rId5"/>
  </p:sldMasterIdLst>
  <p:notesMasterIdLst>
    <p:notesMasterId r:id="rId17"/>
  </p:notesMasterIdLst>
  <p:handoutMasterIdLst>
    <p:handoutMasterId r:id="rId18"/>
  </p:handoutMasterIdLst>
  <p:sldIdLst>
    <p:sldId id="256" r:id="rId6"/>
    <p:sldId id="297" r:id="rId7"/>
    <p:sldId id="326" r:id="rId8"/>
    <p:sldId id="324" r:id="rId9"/>
    <p:sldId id="313" r:id="rId10"/>
    <p:sldId id="312" r:id="rId11"/>
    <p:sldId id="314" r:id="rId12"/>
    <p:sldId id="316" r:id="rId13"/>
    <p:sldId id="320" r:id="rId14"/>
    <p:sldId id="342" r:id="rId15"/>
    <p:sldId id="331" r:id="rId16"/>
  </p:sldIdLst>
  <p:sldSz cx="9144000" cy="6858000" type="screen4x3"/>
  <p:notesSz cx="7315200" cy="96012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AE1E"/>
    <a:srgbClr val="000000"/>
    <a:srgbClr val="FFFFFF"/>
    <a:srgbClr val="056CB6"/>
    <a:srgbClr val="333333"/>
    <a:srgbClr val="292929"/>
    <a:srgbClr val="F8F57B"/>
    <a:srgbClr val="FF0066"/>
    <a:srgbClr val="F3AF35"/>
    <a:srgbClr val="9C42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30" autoAdjust="0"/>
    <p:restoredTop sz="57528" autoAdjust="0"/>
  </p:normalViewPr>
  <p:slideViewPr>
    <p:cSldViewPr snapToGrid="0">
      <p:cViewPr varScale="1">
        <p:scale>
          <a:sx n="63" d="100"/>
          <a:sy n="63" d="100"/>
        </p:scale>
        <p:origin x="-2304" y="-108"/>
      </p:cViewPr>
      <p:guideLst>
        <p:guide orient="horz" pos="144"/>
        <p:guide orient="horz" pos="912"/>
        <p:guide orient="horz" pos="1484"/>
        <p:guide orient="horz" pos="1200"/>
        <p:guide orient="horz" pos="2736"/>
        <p:guide orient="horz" pos="4176"/>
        <p:guide pos="2880"/>
        <p:guide pos="240"/>
        <p:guide pos="460"/>
        <p:guide pos="5520"/>
        <p:guide pos="863"/>
        <p:guide pos="5299"/>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98" d="100"/>
          <a:sy n="98" d="100"/>
        </p:scale>
        <p:origin x="-3516" y="-11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handoutMaster" Target="handoutMasters/handoutMaster1.xml"/><Relationship Id="rId3" Type="http://schemas.openxmlformats.org/officeDocument/2006/relationships/slideMaster" Target="slideMasters/slideMaster1.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3.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2.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latin typeface="Segoe UI" pitchFamily="34" charset="0"/>
            </a:endParaRPr>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1C3F5198-D814-4F07-A84F-942E63C84983}" type="datetimeFigureOut">
              <a:rPr lang="en-US" smtClean="0">
                <a:latin typeface="Segoe UI" pitchFamily="34" charset="0"/>
              </a:rPr>
              <a:pPr/>
              <a:t>7/27/2010</a:t>
            </a:fld>
            <a:endParaRPr lang="en-US" dirty="0">
              <a:latin typeface="Segoe UI" pitchFamily="34" charset="0"/>
            </a:endParaRPr>
          </a:p>
        </p:txBody>
      </p:sp>
      <p:sp>
        <p:nvSpPr>
          <p:cNvPr id="4" name="Footer Placeholder 3"/>
          <p:cNvSpPr>
            <a:spLocks noGrp="1"/>
          </p:cNvSpPr>
          <p:nvPr>
            <p:ph type="ftr" sz="quarter" idx="2"/>
          </p:nvPr>
        </p:nvSpPr>
        <p:spPr>
          <a:xfrm>
            <a:off x="0" y="9119474"/>
            <a:ext cx="6664960" cy="480060"/>
          </a:xfrm>
          <a:prstGeom prst="rect">
            <a:avLst/>
          </a:prstGeom>
        </p:spPr>
        <p:txBody>
          <a:bodyPr vert="horz" lIns="96661" tIns="48331" rIns="96661" bIns="48331" rtlCol="0" anchor="b"/>
          <a:lstStyle>
            <a:lvl1pPr algn="l">
              <a:defRPr sz="1300"/>
            </a:lvl1pPr>
          </a:lstStyle>
          <a:p>
            <a:r>
              <a:rPr lang="en-US" sz="500" dirty="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664960" y="9119474"/>
            <a:ext cx="648547" cy="480060"/>
          </a:xfrm>
          <a:prstGeom prst="rect">
            <a:avLst/>
          </a:prstGeom>
        </p:spPr>
        <p:txBody>
          <a:bodyPr vert="horz" lIns="96661" tIns="48331" rIns="96661" bIns="48331" rtlCol="0" anchor="b"/>
          <a:lstStyle>
            <a:lvl1pPr algn="r">
              <a:defRPr sz="13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2692366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atin typeface="Segoe UI" pitchFamily="34" charset="0"/>
              </a:defRPr>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atin typeface="Segoe UI" pitchFamily="34" charset="0"/>
              </a:defRPr>
            </a:lvl1pPr>
          </a:lstStyle>
          <a:p>
            <a:fld id="{7C3FBCD4-166E-446F-AF18-7D4A0CF9AEF6}" type="datetimeFigureOut">
              <a:rPr lang="en-US" smtClean="0"/>
              <a:pPr/>
              <a:t>7/27/2010</a:t>
            </a:fld>
            <a:endParaRPr lang="en-US"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9119474"/>
            <a:ext cx="6583680" cy="480060"/>
          </a:xfrm>
          <a:prstGeom prst="rect">
            <a:avLst/>
          </a:prstGeom>
        </p:spPr>
        <p:txBody>
          <a:bodyPr vert="horz" lIns="96661" tIns="48331" rIns="96661" bIns="48331" rtlCol="0" anchor="b"/>
          <a:lstStyle>
            <a:lvl1pPr algn="l">
              <a:defRPr sz="500">
                <a:latin typeface="Segoe" pitchFamily="34" charset="0"/>
              </a:defRPr>
            </a:lvl1pPr>
          </a:lstStyle>
          <a:p>
            <a:r>
              <a:rPr lang="en-US"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583680" y="9119474"/>
            <a:ext cx="729827" cy="480060"/>
          </a:xfrm>
          <a:prstGeom prst="rect">
            <a:avLst/>
          </a:prstGeom>
        </p:spPr>
        <p:txBody>
          <a:bodyPr vert="horz" lIns="96661" tIns="48331" rIns="96661" bIns="48331" rtlCol="0" anchor="b"/>
          <a:lstStyle>
            <a:lvl1pPr algn="r">
              <a:defRPr sz="13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856346740"/>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7/27/2010 3:10 PM</a:t>
            </a:fld>
            <a:endParaRPr lang="en-US" dirty="0"/>
          </a:p>
        </p:txBody>
      </p:sp>
      <p:sp>
        <p:nvSpPr>
          <p:cNvPr id="6" name="Footer Placeholder 5"/>
          <p:cNvSpPr>
            <a:spLocks noGrp="1"/>
          </p:cNvSpPr>
          <p:nvPr>
            <p:ph type="ftr" sz="quarter" idx="12"/>
          </p:nvPr>
        </p:nvSpPr>
        <p:spPr>
          <a:xfrm>
            <a:off x="0" y="9119474"/>
            <a:ext cx="6583680" cy="480060"/>
          </a:xfrm>
        </p:spPr>
        <p:txBody>
          <a:bodyPr/>
          <a:lstStyle/>
          <a:p>
            <a:r>
              <a:rPr lang="en-US" dirty="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Segoe UI" pitchFamily="34" charset="0"/>
              </a:rPr>
            </a:br>
            <a:r>
              <a:rPr lang="en-US" dirty="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a:xfrm>
            <a:off x="6583680" y="9119474"/>
            <a:ext cx="729827" cy="480060"/>
          </a:xfrm>
        </p:spPr>
        <p:txBody>
          <a:bodyPr/>
          <a:lstStyle/>
          <a:p>
            <a:fld id="{EC87E0CF-87F6-4B58-B8B8-DCAB2DAAF3C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3142758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2565855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dirty="0"/>
          </a:p>
        </p:txBody>
      </p:sp>
    </p:spTree>
    <p:extLst>
      <p:ext uri="{BB962C8B-B14F-4D97-AF65-F5344CB8AC3E}">
        <p14:creationId xmlns:p14="http://schemas.microsoft.com/office/powerpoint/2010/main" val="32352458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4817662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37618762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18295398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41653" indent="-241653">
              <a:buAutoNum type="arabicPeriod"/>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25221541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31744305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13498984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1">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2" name="Picture 11" descr="Dark_4x3_Walkin.png" hidden="1"/>
          <p:cNvPicPr>
            <a:picLocks noChangeAspect="1"/>
          </p:cNvPicPr>
          <p:nvPr userDrawn="1"/>
        </p:nvPicPr>
        <p:blipFill>
          <a:blip r:embed="rId3"/>
          <a:stretch>
            <a:fillRect/>
          </a:stretch>
        </p:blipFill>
        <p:spPr>
          <a:xfrm>
            <a:off x="571" y="428"/>
            <a:ext cx="9142858" cy="6857143"/>
          </a:xfrm>
          <a:prstGeom prst="rect">
            <a:avLst/>
          </a:prstGeom>
        </p:spPr>
      </p:pic>
      <p:sp>
        <p:nvSpPr>
          <p:cNvPr id="8" name="Title 1"/>
          <p:cNvSpPr>
            <a:spLocks noGrp="1"/>
          </p:cNvSpPr>
          <p:nvPr>
            <p:ph type="ctrTitle"/>
          </p:nvPr>
        </p:nvSpPr>
        <p:spPr>
          <a:xfrm>
            <a:off x="381000" y="1704872"/>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en-US" smtClean="0"/>
              <a:t>Click to edit Master title style</a:t>
            </a:r>
            <a:endParaRPr lang="en-US" dirty="0"/>
          </a:p>
        </p:txBody>
      </p:sp>
      <p:sp>
        <p:nvSpPr>
          <p:cNvPr id="10" name="Subtitle 2"/>
          <p:cNvSpPr>
            <a:spLocks noGrp="1"/>
          </p:cNvSpPr>
          <p:nvPr>
            <p:ph type="subTitle" idx="1"/>
          </p:nvPr>
        </p:nvSpPr>
        <p:spPr>
          <a:xfrm>
            <a:off x="381000" y="3930446"/>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1" name="Text Placeholder 6"/>
          <p:cNvSpPr>
            <a:spLocks noGrp="1"/>
          </p:cNvSpPr>
          <p:nvPr>
            <p:ph type="body" sz="quarter" idx="10" hasCustomPrompt="1"/>
          </p:nvPr>
        </p:nvSpPr>
        <p:spPr>
          <a:xfrm>
            <a:off x="381000" y="1447800"/>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15" name="Picture 14" descr="VS Photo.png"/>
          <p:cNvPicPr>
            <a:picLocks noChangeAspect="1"/>
          </p:cNvPicPr>
          <p:nvPr userDrawn="1"/>
        </p:nvPicPr>
        <p:blipFill>
          <a:blip r:embed="rId4" cstate="email"/>
          <a:srcRect t="2124" b="1821"/>
          <a:stretch>
            <a:fillRect/>
          </a:stretch>
        </p:blipFill>
        <p:spPr>
          <a:xfrm>
            <a:off x="381000" y="2355850"/>
            <a:ext cx="2430766" cy="1555955"/>
          </a:xfrm>
          <a:prstGeom prst="rect">
            <a:avLst/>
          </a:prstGeom>
        </p:spPr>
      </p:pic>
      <p:pic>
        <p:nvPicPr>
          <p:cNvPr id="13" name="Picture 12" descr="MSdays2010-logoeng.png"/>
          <p:cNvPicPr>
            <a:picLocks noChangeAspect="1"/>
          </p:cNvPicPr>
          <p:nvPr userDrawn="1"/>
        </p:nvPicPr>
        <p:blipFill>
          <a:blip r:embed="rId5"/>
          <a:stretch>
            <a:fillRect/>
          </a:stretch>
        </p:blipFill>
        <p:spPr>
          <a:xfrm>
            <a:off x="7665156" y="155750"/>
            <a:ext cx="1309509" cy="672659"/>
          </a:xfrm>
          <a:prstGeom prst="rect">
            <a:avLst/>
          </a:prstGeom>
        </p:spPr>
      </p:pic>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a:xfrm>
            <a:off x="182880" y="6400800"/>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a:t>
            </a:fld>
            <a:endParaRPr lang="en-US" dirty="0"/>
          </a:p>
        </p:txBody>
      </p:sp>
      <p:pic>
        <p:nvPicPr>
          <p:cNvPr id="9" name="Picture 8" descr="MSdays2010-logoeng.png"/>
          <p:cNvPicPr>
            <a:picLocks noChangeAspect="1"/>
          </p:cNvPicPr>
          <p:nvPr userDrawn="1"/>
        </p:nvPicPr>
        <p:blipFill>
          <a:blip r:embed="rId2"/>
          <a:stretch>
            <a:fillRect/>
          </a:stretch>
        </p:blipFill>
        <p:spPr>
          <a:xfrm>
            <a:off x="8046720" y="6217920"/>
            <a:ext cx="905256" cy="465006"/>
          </a:xfrm>
          <a:prstGeom prst="rect">
            <a:avLst/>
          </a:prstGeom>
        </p:spPr>
      </p:pic>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0">
                      <a:srgbClr val="FFFFFF"/>
                    </a:gs>
                    <a:gs pos="100000">
                      <a:schemeClr val="tx1"/>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chemeClr val="tx1"/>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381000" y="1447800"/>
            <a:ext cx="8382000" cy="200054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4"/>
          <p:cNvSpPr>
            <a:spLocks noGrp="1"/>
          </p:cNvSpPr>
          <p:nvPr>
            <p:ph type="sldNum" sz="quarter" idx="4"/>
          </p:nvPr>
        </p:nvSpPr>
        <p:spPr>
          <a:xfrm>
            <a:off x="182880" y="6400800"/>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a:t>
            </a:fld>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381000" y="1447800"/>
            <a:ext cx="8382000" cy="200054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Slide Number Placeholder 4"/>
          <p:cNvSpPr>
            <a:spLocks noGrp="1"/>
          </p:cNvSpPr>
          <p:nvPr>
            <p:ph type="sldNum" sz="quarter" idx="4"/>
          </p:nvPr>
        </p:nvSpPr>
        <p:spPr>
          <a:xfrm>
            <a:off x="182880" y="6400800"/>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a:t>
            </a:fld>
            <a:endParaRPr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4"/>
          <p:cNvSpPr>
            <a:spLocks noGrp="1"/>
          </p:cNvSpPr>
          <p:nvPr>
            <p:ph type="sldNum" sz="quarter" idx="4"/>
          </p:nvPr>
        </p:nvSpPr>
        <p:spPr>
          <a:xfrm>
            <a:off x="182880" y="6400800"/>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a:t>
            </a:fld>
            <a:endParaRPr lang="en-US" dirty="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41049"/>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441049"/>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4"/>
          <p:cNvSpPr>
            <a:spLocks noGrp="1"/>
          </p:cNvSpPr>
          <p:nvPr>
            <p:ph type="sldNum" sz="quarter" idx="4"/>
          </p:nvPr>
        </p:nvSpPr>
        <p:spPr>
          <a:xfrm>
            <a:off x="182880" y="6400800"/>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a:t>
            </a:fld>
            <a:endParaRPr lang="en-US"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41049"/>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80999" y="2204371"/>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981" y="1441049"/>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6" y="2204371"/>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Slide Number Placeholder 4"/>
          <p:cNvSpPr>
            <a:spLocks noGrp="1"/>
          </p:cNvSpPr>
          <p:nvPr>
            <p:ph type="sldNum" sz="quarter" idx="10"/>
          </p:nvPr>
        </p:nvSpPr>
        <p:spPr>
          <a:xfrm>
            <a:off x="182880" y="6400800"/>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a:t>
            </a:fld>
            <a:endParaRPr lang="en-US" dirty="0"/>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4"/>
          </p:nvPr>
        </p:nvSpPr>
        <p:spPr>
          <a:xfrm>
            <a:off x="182880" y="6400800"/>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a:t>
            </a:fld>
            <a:endParaRPr lang="en-US" dirty="0"/>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4"/>
          <p:cNvSpPr>
            <a:spLocks noGrp="1"/>
          </p:cNvSpPr>
          <p:nvPr>
            <p:ph type="sldNum" sz="quarter" idx="4"/>
          </p:nvPr>
        </p:nvSpPr>
        <p:spPr>
          <a:xfrm>
            <a:off x="182880" y="6400800"/>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a:t>
            </a:fld>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612922"/>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81000" y="3222522"/>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381000" y="2355850"/>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8" name="Picture 7" descr="MSdays2010-logoeng.png"/>
          <p:cNvPicPr>
            <a:picLocks noChangeAspect="1"/>
          </p:cNvPicPr>
          <p:nvPr userDrawn="1"/>
        </p:nvPicPr>
        <p:blipFill>
          <a:blip r:embed="rId3"/>
          <a:stretch>
            <a:fillRect/>
          </a:stretch>
        </p:blipFill>
        <p:spPr>
          <a:xfrm>
            <a:off x="7665156" y="155750"/>
            <a:ext cx="1309509" cy="672659"/>
          </a:xfrm>
          <a:prstGeom prst="rect">
            <a:avLst/>
          </a:prstGeom>
        </p:spPr>
      </p:pic>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Use for slides with Software Code">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722313" y="1905000"/>
            <a:ext cx="8040688"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itle 3"/>
          <p:cNvSpPr>
            <a:spLocks noGrp="1"/>
          </p:cNvSpPr>
          <p:nvPr>
            <p:ph type="title"/>
          </p:nvPr>
        </p:nvSpPr>
        <p:spPr/>
        <p:txBody>
          <a:bodyPr/>
          <a:lstStyle/>
          <a:p>
            <a:r>
              <a:rPr lang="en-US" smtClean="0"/>
              <a:t>Click to edit Master title style</a:t>
            </a:r>
            <a:endParaRPr lang="en-US"/>
          </a:p>
        </p:txBody>
      </p:sp>
      <p:sp>
        <p:nvSpPr>
          <p:cNvPr id="9" name="Slide Number Placeholder 4"/>
          <p:cNvSpPr>
            <a:spLocks noGrp="1"/>
          </p:cNvSpPr>
          <p:nvPr>
            <p:ph type="sldNum" sz="quarter" idx="4"/>
          </p:nvPr>
        </p:nvSpPr>
        <p:spPr>
          <a:xfrm>
            <a:off x="182880" y="6400800"/>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a:t>
            </a:fld>
            <a:endParaRPr lang="en-US"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612922"/>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81000" y="3222522"/>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381000" y="2355850"/>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8" name="Picture 7" descr="MSdays2010-logoeng.png"/>
          <p:cNvPicPr>
            <a:picLocks noChangeAspect="1"/>
          </p:cNvPicPr>
          <p:nvPr userDrawn="1"/>
        </p:nvPicPr>
        <p:blipFill>
          <a:blip r:embed="rId3"/>
          <a:stretch>
            <a:fillRect/>
          </a:stretch>
        </p:blipFill>
        <p:spPr>
          <a:xfrm>
            <a:off x="7665156" y="155750"/>
            <a:ext cx="1309509" cy="672659"/>
          </a:xfrm>
          <a:prstGeom prst="rect">
            <a:avLst/>
          </a:prstGeom>
        </p:spPr>
      </p:pic>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80823" y="1905000"/>
            <a:ext cx="7682177" cy="1523494"/>
          </a:xfrm>
        </p:spPr>
        <p:txBody>
          <a:bodyPr anchor="ctr" anchorCtr="0">
            <a:noAutofit/>
          </a:bodyPr>
          <a:lstStyle>
            <a:lvl1pPr algn="r">
              <a:lnSpc>
                <a:spcPct val="90000"/>
              </a:lnSpc>
              <a:defRPr sz="4000">
                <a:effectLst/>
              </a:defRPr>
            </a:lvl1pPr>
          </a:lstStyle>
          <a:p>
            <a:r>
              <a:rPr lang="en-US" smtClean="0"/>
              <a:t>Click to edit Master title style</a:t>
            </a:r>
            <a:endParaRPr lang="en-US" dirty="0"/>
          </a:p>
        </p:txBody>
      </p:sp>
      <p:sp>
        <p:nvSpPr>
          <p:cNvPr id="6" name="Slide Number Placeholder 4"/>
          <p:cNvSpPr>
            <a:spLocks noGrp="1"/>
          </p:cNvSpPr>
          <p:nvPr>
            <p:ph type="sldNum" sz="quarter" idx="4"/>
          </p:nvPr>
        </p:nvSpPr>
        <p:spPr>
          <a:xfrm>
            <a:off x="182880" y="6400800"/>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a:t>
            </a:fld>
            <a:endParaRPr lang="en-US" dirty="0"/>
          </a:p>
        </p:txBody>
      </p:sp>
      <p:pic>
        <p:nvPicPr>
          <p:cNvPr id="8" name="Picture 7" descr="MSdays2010-logoeng.png"/>
          <p:cNvPicPr>
            <a:picLocks noChangeAspect="1"/>
          </p:cNvPicPr>
          <p:nvPr userDrawn="1"/>
        </p:nvPicPr>
        <p:blipFill>
          <a:blip r:embed="rId3"/>
          <a:stretch>
            <a:fillRect/>
          </a:stretch>
        </p:blipFill>
        <p:spPr>
          <a:xfrm>
            <a:off x="8046720" y="6217920"/>
            <a:ext cx="905256" cy="465006"/>
          </a:xfrm>
          <a:prstGeom prst="rect">
            <a:avLst/>
          </a:prstGeom>
        </p:spPr>
      </p:pic>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47800"/>
            <a:ext cx="8382000" cy="20005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Slide Number Placeholder 4"/>
          <p:cNvSpPr>
            <a:spLocks noGrp="1"/>
          </p:cNvSpPr>
          <p:nvPr>
            <p:ph type="sldNum" sz="quarter" idx="4"/>
          </p:nvPr>
        </p:nvSpPr>
        <p:spPr>
          <a:xfrm>
            <a:off x="182880" y="6400800"/>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a:t>
            </a:fld>
            <a:endParaRPr lang="en-US" dirty="0"/>
          </a:p>
        </p:txBody>
      </p:sp>
      <p:pic>
        <p:nvPicPr>
          <p:cNvPr id="11" name="Picture 10" descr="MSdays2010-logoeng.png"/>
          <p:cNvPicPr>
            <a:picLocks noChangeAspect="1"/>
          </p:cNvPicPr>
          <p:nvPr userDrawn="1"/>
        </p:nvPicPr>
        <p:blipFill>
          <a:blip r:embed="rId2"/>
          <a:stretch>
            <a:fillRect/>
          </a:stretch>
        </p:blipFill>
        <p:spPr>
          <a:xfrm>
            <a:off x="8046720" y="6217920"/>
            <a:ext cx="905256" cy="465006"/>
          </a:xfrm>
          <a:prstGeom prst="rect">
            <a:avLst/>
          </a:prstGeom>
        </p:spPr>
      </p:pic>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4"/>
          <p:cNvSpPr>
            <a:spLocks noGrp="1"/>
          </p:cNvSpPr>
          <p:nvPr>
            <p:ph type="sldNum" sz="quarter" idx="4"/>
          </p:nvPr>
        </p:nvSpPr>
        <p:spPr>
          <a:xfrm>
            <a:off x="182880" y="6400800"/>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a:t>
            </a:fld>
            <a:endParaRPr lang="en-US" dirty="0"/>
          </a:p>
        </p:txBody>
      </p:sp>
      <p:pic>
        <p:nvPicPr>
          <p:cNvPr id="11" name="Picture 10" descr="MSdays2010-logoeng.png"/>
          <p:cNvPicPr>
            <a:picLocks noChangeAspect="1"/>
          </p:cNvPicPr>
          <p:nvPr userDrawn="1"/>
        </p:nvPicPr>
        <p:blipFill>
          <a:blip r:embed="rId2"/>
          <a:stretch>
            <a:fillRect/>
          </a:stretch>
        </p:blipFill>
        <p:spPr>
          <a:xfrm>
            <a:off x="8046720" y="6217920"/>
            <a:ext cx="905256" cy="465006"/>
          </a:xfrm>
          <a:prstGeom prst="rect">
            <a:avLst/>
          </a:prstGeom>
        </p:spPr>
      </p:pic>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41049"/>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41049"/>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Slide Number Placeholder 4"/>
          <p:cNvSpPr>
            <a:spLocks noGrp="1"/>
          </p:cNvSpPr>
          <p:nvPr>
            <p:ph type="sldNum" sz="quarter" idx="4"/>
          </p:nvPr>
        </p:nvSpPr>
        <p:spPr>
          <a:xfrm>
            <a:off x="182880" y="6400800"/>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a:t>
            </a:fld>
            <a:endParaRPr lang="en-US" dirty="0"/>
          </a:p>
        </p:txBody>
      </p:sp>
      <p:pic>
        <p:nvPicPr>
          <p:cNvPr id="12" name="Picture 11" descr="MSdays2010-logoeng.png"/>
          <p:cNvPicPr>
            <a:picLocks noChangeAspect="1"/>
          </p:cNvPicPr>
          <p:nvPr userDrawn="1"/>
        </p:nvPicPr>
        <p:blipFill>
          <a:blip r:embed="rId2"/>
          <a:stretch>
            <a:fillRect/>
          </a:stretch>
        </p:blipFill>
        <p:spPr>
          <a:xfrm>
            <a:off x="8046720" y="6217920"/>
            <a:ext cx="905256" cy="465006"/>
          </a:xfrm>
          <a:prstGeom prst="rect">
            <a:avLst/>
          </a:prstGeom>
        </p:spPr>
      </p:pic>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41049"/>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204371"/>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41049"/>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204371"/>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Slide Number Placeholder 4"/>
          <p:cNvSpPr>
            <a:spLocks noGrp="1"/>
          </p:cNvSpPr>
          <p:nvPr>
            <p:ph type="sldNum" sz="quarter" idx="10"/>
          </p:nvPr>
        </p:nvSpPr>
        <p:spPr>
          <a:xfrm>
            <a:off x="182880" y="6400800"/>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a:t>
            </a:fld>
            <a:endParaRPr lang="en-US" dirty="0"/>
          </a:p>
        </p:txBody>
      </p:sp>
      <p:pic>
        <p:nvPicPr>
          <p:cNvPr id="14" name="Picture 13" descr="MSdays2010-logoeng.png"/>
          <p:cNvPicPr>
            <a:picLocks noChangeAspect="1"/>
          </p:cNvPicPr>
          <p:nvPr userDrawn="1"/>
        </p:nvPicPr>
        <p:blipFill>
          <a:blip r:embed="rId2"/>
          <a:stretch>
            <a:fillRect/>
          </a:stretch>
        </p:blipFill>
        <p:spPr>
          <a:xfrm>
            <a:off x="8046720" y="6217920"/>
            <a:ext cx="905256" cy="465006"/>
          </a:xfrm>
          <a:prstGeom prst="rect">
            <a:avLst/>
          </a:prstGeom>
        </p:spPr>
      </p:pic>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Slide Number Placeholder 4"/>
          <p:cNvSpPr>
            <a:spLocks noGrp="1"/>
          </p:cNvSpPr>
          <p:nvPr>
            <p:ph type="sldNum" sz="quarter" idx="4"/>
          </p:nvPr>
        </p:nvSpPr>
        <p:spPr>
          <a:xfrm>
            <a:off x="182880" y="6400800"/>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a:t>
            </a:fld>
            <a:endParaRPr lang="en-US" dirty="0"/>
          </a:p>
        </p:txBody>
      </p:sp>
      <p:pic>
        <p:nvPicPr>
          <p:cNvPr id="10" name="Picture 9" descr="MSdays2010-logoeng.png"/>
          <p:cNvPicPr>
            <a:picLocks noChangeAspect="1"/>
          </p:cNvPicPr>
          <p:nvPr userDrawn="1"/>
        </p:nvPicPr>
        <p:blipFill>
          <a:blip r:embed="rId2"/>
          <a:stretch>
            <a:fillRect/>
          </a:stretch>
        </p:blipFill>
        <p:spPr>
          <a:xfrm>
            <a:off x="8046720" y="6217920"/>
            <a:ext cx="905256" cy="465006"/>
          </a:xfrm>
          <a:prstGeom prst="rect">
            <a:avLst/>
          </a:prstGeom>
        </p:spPr>
      </p:pic>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9" Type="http://schemas.openxmlformats.org/officeDocument/2006/relationships/image" Target="../media/image7.jpe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3.xml"/><Relationship Id="rId1" Type="http://schemas.openxmlformats.org/officeDocument/2006/relationships/slideLayout" Target="../slideLayouts/slideLayout20.xml"/><Relationship Id="rId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2000548"/>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702" r:id="rId1"/>
    <p:sldLayoutId id="2147483722"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3" r:id="rId11"/>
    <p:sldLayoutId id="2147483704" r:id="rId12"/>
  </p:sldLayoutIdLst>
  <p:transition>
    <p:fade/>
  </p:transition>
  <p:hf sldNum="0" hdr="0" ftr="0" dt="0"/>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36000">
                <a:schemeClr val="tx1"/>
              </a:gs>
              <a:gs pos="86000">
                <a:schemeClr val="tx1"/>
              </a:gs>
            </a:gsLst>
            <a:lin ang="5400000" scaled="0"/>
            <a:tileRect/>
          </a:gradFill>
          <a:effectLst/>
          <a:latin typeface="Segoe UI" pitchFamily="34" charset="0"/>
          <a:ea typeface="+mn-ea"/>
          <a:cs typeface="Arial" charset="0"/>
        </a:defRPr>
      </a:lvl1pPr>
    </p:titleStyle>
    <p:bodyStyle>
      <a:lvl1pPr marL="460375" indent="-460375" algn="l" defTabSz="914363" rtl="0" eaLnBrk="1" latinLnBrk="0" hangingPunct="1">
        <a:lnSpc>
          <a:spcPct val="90000"/>
        </a:lnSpc>
        <a:spcBef>
          <a:spcPct val="20000"/>
        </a:spcBef>
        <a:buFont typeface="Segoe UI" pitchFamily="34" charset="0"/>
        <a:buChar char="−"/>
        <a:defRPr sz="3200" kern="1200">
          <a:gradFill>
            <a:gsLst>
              <a:gs pos="0">
                <a:schemeClr val="tx1"/>
              </a:gs>
              <a:gs pos="86000">
                <a:schemeClr val="tx1"/>
              </a:gs>
            </a:gsLst>
            <a:lin ang="5400000" scaled="0"/>
          </a:gradFill>
          <a:latin typeface="Segoe UI" pitchFamily="34" charset="0"/>
          <a:ea typeface="+mn-ea"/>
          <a:cs typeface="+mn-cs"/>
        </a:defRPr>
      </a:lvl1pPr>
      <a:lvl2pPr marL="855663" indent="-395288" algn="l" defTabSz="914363" rtl="0" eaLnBrk="1" latinLnBrk="0" hangingPunct="1">
        <a:lnSpc>
          <a:spcPct val="90000"/>
        </a:lnSpc>
        <a:spcBef>
          <a:spcPct val="20000"/>
        </a:spcBef>
        <a:buFont typeface="Segoe UI" pitchFamily="34" charset="0"/>
        <a:buChar char="−"/>
        <a:defRPr sz="2800" kern="1200">
          <a:gradFill>
            <a:gsLst>
              <a:gs pos="0">
                <a:schemeClr val="tx1"/>
              </a:gs>
              <a:gs pos="86000">
                <a:schemeClr val="tx1"/>
              </a:gs>
            </a:gsLst>
            <a:lin ang="5400000" scaled="0"/>
          </a:gradFill>
          <a:latin typeface="Segoe UI" pitchFamily="34" charset="0"/>
          <a:ea typeface="+mn-ea"/>
          <a:cs typeface="+mn-cs"/>
        </a:defRPr>
      </a:lvl2pPr>
      <a:lvl3pPr marL="1258888" indent="-403225" algn="l" defTabSz="914363" rtl="0" eaLnBrk="1" latinLnBrk="0" hangingPunct="1">
        <a:lnSpc>
          <a:spcPct val="90000"/>
        </a:lnSpc>
        <a:spcBef>
          <a:spcPct val="20000"/>
        </a:spcBef>
        <a:buFont typeface="Segoe UI" pitchFamily="34" charset="0"/>
        <a:buChar char="−"/>
        <a:defRPr sz="2400" kern="1200">
          <a:gradFill>
            <a:gsLst>
              <a:gs pos="0">
                <a:schemeClr val="tx1"/>
              </a:gs>
              <a:gs pos="86000">
                <a:schemeClr val="tx1"/>
              </a:gs>
            </a:gsLst>
            <a:lin ang="5400000" scaled="0"/>
          </a:gradFill>
          <a:latin typeface="Segoe UI" pitchFamily="34" charset="0"/>
          <a:ea typeface="+mn-ea"/>
          <a:cs typeface="+mn-cs"/>
        </a:defRPr>
      </a:lvl3pPr>
      <a:lvl4pPr marL="1604963" indent="-346075" algn="l" defTabSz="914363" rtl="0" eaLnBrk="1" latinLnBrk="0" hangingPunct="1">
        <a:lnSpc>
          <a:spcPct val="90000"/>
        </a:lnSpc>
        <a:spcBef>
          <a:spcPct val="20000"/>
        </a:spcBef>
        <a:buFont typeface="Segoe UI" pitchFamily="34" charset="0"/>
        <a:buChar char="−"/>
        <a:defRPr sz="2000" kern="1200">
          <a:gradFill>
            <a:gsLst>
              <a:gs pos="0">
                <a:schemeClr val="tx1"/>
              </a:gs>
              <a:gs pos="86000">
                <a:schemeClr val="tx1"/>
              </a:gs>
            </a:gsLst>
            <a:lin ang="5400000" scaled="0"/>
          </a:gradFill>
          <a:latin typeface="Segoe UI" pitchFamily="34" charset="0"/>
          <a:ea typeface="+mn-ea"/>
          <a:cs typeface="+mn-cs"/>
        </a:defRPr>
      </a:lvl4pPr>
      <a:lvl5pPr marL="1941513" indent="-336550" algn="l" defTabSz="914363" rtl="0" eaLnBrk="1" latinLnBrk="0" hangingPunct="1">
        <a:lnSpc>
          <a:spcPct val="90000"/>
        </a:lnSpc>
        <a:spcBef>
          <a:spcPct val="20000"/>
        </a:spcBef>
        <a:buFont typeface="Segoe UI" pitchFamily="34" charset="0"/>
        <a:buChar char="−"/>
        <a:defRPr sz="2000" kern="1200">
          <a:gradFill>
            <a:gsLst>
              <a:gs pos="0">
                <a:schemeClr val="tx1"/>
              </a:gs>
              <a:gs pos="86000">
                <a:schemeClr val="tx1"/>
              </a:gs>
            </a:gsLst>
            <a:lin ang="5400000" scaled="0"/>
          </a:gradFill>
          <a:latin typeface="Segoe U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1000" y="1447800"/>
            <a:ext cx="8382000" cy="2000548"/>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4"/>
          <p:cNvSpPr>
            <a:spLocks noGrp="1"/>
          </p:cNvSpPr>
          <p:nvPr>
            <p:ph type="sldNum" sz="quarter" idx="4"/>
          </p:nvPr>
        </p:nvSpPr>
        <p:spPr>
          <a:xfrm>
            <a:off x="182880" y="6400800"/>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Lst>
  <p:transition>
    <p:fade/>
  </p:transition>
  <p:hf sldNum="0" hdr="0" ftr="0" dt="0"/>
  <p:txStyles>
    <p:titleStyle>
      <a:lvl1pPr algn="l" defTabSz="914363" rtl="0" eaLnBrk="1" latinLnBrk="0" hangingPunct="1">
        <a:lnSpc>
          <a:spcPct val="90000"/>
        </a:lnSpc>
        <a:spcBef>
          <a:spcPct val="0"/>
        </a:spcBef>
        <a:buNone/>
        <a:defRPr lang="en-US" sz="4800" b="0" kern="1200" cap="none" spc="-150" dirty="0" smtClean="0">
          <a:ln w="3175">
            <a:noFill/>
          </a:ln>
          <a:solidFill>
            <a:schemeClr val="accent4"/>
          </a:solidFill>
          <a:effectLst/>
          <a:latin typeface="Segoe UI" pitchFamily="34" charset="0"/>
          <a:ea typeface="+mn-ea"/>
          <a:cs typeface="Arial" charset="0"/>
        </a:defRPr>
      </a:lvl1pPr>
    </p:titleStyle>
    <p:bodyStyle>
      <a:lvl1pPr marL="460375" indent="-460375" algn="l" defTabSz="914363" rtl="0" eaLnBrk="1" latinLnBrk="0" hangingPunct="1">
        <a:lnSpc>
          <a:spcPct val="90000"/>
        </a:lnSpc>
        <a:spcBef>
          <a:spcPct val="20000"/>
        </a:spcBef>
        <a:buFont typeface="Segoe UI" pitchFamily="34" charset="0"/>
        <a:buChar char="−"/>
        <a:defRPr sz="3200" kern="1200">
          <a:solidFill>
            <a:schemeClr val="accent6"/>
          </a:solidFill>
          <a:latin typeface="Segoe UI" pitchFamily="34" charset="0"/>
          <a:ea typeface="+mn-ea"/>
          <a:cs typeface="+mn-cs"/>
        </a:defRPr>
      </a:lvl1pPr>
      <a:lvl2pPr marL="855663" indent="-395288" algn="l" defTabSz="914363" rtl="0" eaLnBrk="1" latinLnBrk="0" hangingPunct="1">
        <a:lnSpc>
          <a:spcPct val="90000"/>
        </a:lnSpc>
        <a:spcBef>
          <a:spcPct val="20000"/>
        </a:spcBef>
        <a:buFont typeface="Segoe UI" pitchFamily="34" charset="0"/>
        <a:buChar char="−"/>
        <a:defRPr sz="2800" kern="1200">
          <a:solidFill>
            <a:schemeClr val="accent6"/>
          </a:solidFill>
          <a:latin typeface="Segoe UI" pitchFamily="34" charset="0"/>
          <a:ea typeface="+mn-ea"/>
          <a:cs typeface="+mn-cs"/>
        </a:defRPr>
      </a:lvl2pPr>
      <a:lvl3pPr marL="1258888" indent="-403225" algn="l" defTabSz="914363" rtl="0" eaLnBrk="1" latinLnBrk="0" hangingPunct="1">
        <a:lnSpc>
          <a:spcPct val="90000"/>
        </a:lnSpc>
        <a:spcBef>
          <a:spcPct val="20000"/>
        </a:spcBef>
        <a:buFont typeface="Segoe UI" pitchFamily="34" charset="0"/>
        <a:buChar char="−"/>
        <a:defRPr sz="2400" kern="1200">
          <a:solidFill>
            <a:schemeClr val="accent6"/>
          </a:solidFill>
          <a:latin typeface="Segoe UI" pitchFamily="34" charset="0"/>
          <a:ea typeface="+mn-ea"/>
          <a:cs typeface="+mn-cs"/>
        </a:defRPr>
      </a:lvl3pPr>
      <a:lvl4pPr marL="1604963" indent="-346075" algn="l" defTabSz="914363" rtl="0" eaLnBrk="1" latinLnBrk="0" hangingPunct="1">
        <a:lnSpc>
          <a:spcPct val="90000"/>
        </a:lnSpc>
        <a:spcBef>
          <a:spcPct val="20000"/>
        </a:spcBef>
        <a:buFont typeface="Segoe UI" pitchFamily="34" charset="0"/>
        <a:buChar char="−"/>
        <a:defRPr sz="2000" kern="1200">
          <a:solidFill>
            <a:schemeClr val="accent6"/>
          </a:solidFill>
          <a:latin typeface="Segoe UI" pitchFamily="34" charset="0"/>
          <a:ea typeface="+mn-ea"/>
          <a:cs typeface="+mn-cs"/>
        </a:defRPr>
      </a:lvl4pPr>
      <a:lvl5pPr marL="1941513" indent="-336550" algn="l" defTabSz="914363" rtl="0" eaLnBrk="1" latinLnBrk="0" hangingPunct="1">
        <a:lnSpc>
          <a:spcPct val="90000"/>
        </a:lnSpc>
        <a:spcBef>
          <a:spcPct val="20000"/>
        </a:spcBef>
        <a:buFont typeface="Segoe UI" pitchFamily="34" charset="0"/>
        <a:buChar char="−"/>
        <a:defRPr sz="2000" kern="1200">
          <a:solidFill>
            <a:schemeClr val="accent6"/>
          </a:solidFill>
          <a:latin typeface="Segoe U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4"/>
          <p:cNvSpPr>
            <a:spLocks noGrp="1"/>
          </p:cNvSpPr>
          <p:nvPr>
            <p:ph type="sldNum" sz="quarter" idx="4"/>
          </p:nvPr>
        </p:nvSpPr>
        <p:spPr>
          <a:xfrm>
            <a:off x="182880" y="6400800"/>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p:fade/>
  </p:transition>
  <p:hf sldNum="0" hdr="0" ftr="0" dt="0"/>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36000">
                <a:srgbClr val="FFFFFF"/>
              </a:gs>
              <a:gs pos="86000">
                <a:srgbClr val="FFFFFF"/>
              </a:gs>
            </a:gsLst>
            <a:lin ang="5400000" scaled="0"/>
            <a:tileRect/>
          </a:gradFill>
          <a:effectLst/>
          <a:latin typeface="Segoe UI"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gradFill>
            <a:gsLst>
              <a:gs pos="0">
                <a:srgbClr val="000000"/>
              </a:gs>
              <a:gs pos="86000">
                <a:srgbClr val="000000"/>
              </a:gs>
            </a:gsLst>
            <a:lin ang="5400000" scaled="0"/>
          </a:gradFill>
          <a:latin typeface="Consolas"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0" kern="1200">
          <a:gradFill>
            <a:gsLst>
              <a:gs pos="0">
                <a:srgbClr val="000000"/>
              </a:gs>
              <a:gs pos="86000">
                <a:srgbClr val="000000"/>
              </a:gs>
            </a:gsLst>
            <a:lin ang="5400000" scaled="0"/>
          </a:gradFill>
          <a:latin typeface="Consolas"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smtClean="0"/>
              <a:t>Increased productivity with Visual C# IDE</a:t>
            </a:r>
            <a:endParaRPr lang="en-US" sz="3600" dirty="0"/>
          </a:p>
        </p:txBody>
      </p:sp>
      <p:sp>
        <p:nvSpPr>
          <p:cNvPr id="4" name="Text Placeholder 3"/>
          <p:cNvSpPr>
            <a:spLocks noGrp="1"/>
          </p:cNvSpPr>
          <p:nvPr>
            <p:ph type="body" sz="quarter" idx="10"/>
          </p:nvPr>
        </p:nvSpPr>
        <p:spPr/>
        <p:txBody>
          <a:bodyPr/>
          <a:lstStyle/>
          <a:p>
            <a:r>
              <a:rPr lang="en-US" dirty="0" smtClean="0"/>
              <a:t>March 31</a:t>
            </a:r>
            <a:r>
              <a:rPr lang="en-US" baseline="30000" dirty="0" smtClean="0"/>
              <a:t>st</a:t>
            </a:r>
            <a:r>
              <a:rPr lang="en-US" dirty="0" smtClean="0"/>
              <a:t> 2010</a:t>
            </a:r>
            <a:endParaRPr lang="en-US" dirty="0"/>
          </a:p>
        </p:txBody>
      </p:sp>
      <p:sp>
        <p:nvSpPr>
          <p:cNvPr id="5" name="Subtitle 4"/>
          <p:cNvSpPr>
            <a:spLocks noGrp="1"/>
          </p:cNvSpPr>
          <p:nvPr>
            <p:ph type="subTitle" idx="1"/>
          </p:nvPr>
        </p:nvSpPr>
        <p:spPr/>
        <p:txBody>
          <a:bodyPr/>
          <a:lstStyle/>
          <a:p>
            <a:endParaRPr lang="en-US"/>
          </a:p>
        </p:txBody>
      </p:sp>
      <p:sp>
        <p:nvSpPr>
          <p:cNvPr id="6" name="Subtitle 2"/>
          <p:cNvSpPr txBox="1">
            <a:spLocks/>
          </p:cNvSpPr>
          <p:nvPr/>
        </p:nvSpPr>
        <p:spPr>
          <a:xfrm>
            <a:off x="360264" y="5107498"/>
            <a:ext cx="7681913" cy="1218849"/>
          </a:xfrm>
          <a:prstGeom prst="rect">
            <a:avLst/>
          </a:prstGeom>
        </p:spPr>
        <p:txBody>
          <a:bodyPr vert="horz" lIns="0" tIns="0" rIns="0" bIns="0" rtlCol="0">
            <a:noAutofit/>
          </a:bodyPr>
          <a:lstStyle>
            <a:lvl1pPr marL="0" indent="0" algn="l" defTabSz="914363" rtl="0" eaLnBrk="1" latinLnBrk="0" hangingPunct="1">
              <a:lnSpc>
                <a:spcPct val="90000"/>
              </a:lnSpc>
              <a:spcBef>
                <a:spcPts val="0"/>
              </a:spcBef>
              <a:buFont typeface="Segoe UI" pitchFamily="34" charset="0"/>
              <a:buNone/>
              <a:defRPr sz="2000" kern="1200">
                <a:gradFill>
                  <a:gsLst>
                    <a:gs pos="0">
                      <a:schemeClr val="tx1"/>
                    </a:gs>
                    <a:gs pos="86000">
                      <a:schemeClr val="tx1"/>
                    </a:gs>
                  </a:gsLst>
                  <a:lin ang="5400000" scaled="0"/>
                </a:gradFill>
                <a:latin typeface="Segoe UI" pitchFamily="34" charset="0"/>
                <a:ea typeface="+mn-ea"/>
                <a:cs typeface="+mn-cs"/>
              </a:defRPr>
            </a:lvl1pPr>
            <a:lvl2pPr marL="457182" indent="0" algn="ctr" defTabSz="914363" rtl="0" eaLnBrk="1" latinLnBrk="0" hangingPunct="1">
              <a:lnSpc>
                <a:spcPct val="90000"/>
              </a:lnSpc>
              <a:spcBef>
                <a:spcPct val="20000"/>
              </a:spcBef>
              <a:buFont typeface="Segoe UI" pitchFamily="34" charset="0"/>
              <a:buNone/>
              <a:defRPr sz="2800" kern="1200">
                <a:solidFill>
                  <a:schemeClr val="tx1">
                    <a:tint val="75000"/>
                  </a:schemeClr>
                </a:solidFill>
                <a:latin typeface="Segoe UI" pitchFamily="34" charset="0"/>
                <a:ea typeface="+mn-ea"/>
                <a:cs typeface="+mn-cs"/>
              </a:defRPr>
            </a:lvl2pPr>
            <a:lvl3pPr marL="914363" indent="0" algn="ctr" defTabSz="914363" rtl="0" eaLnBrk="1" latinLnBrk="0" hangingPunct="1">
              <a:lnSpc>
                <a:spcPct val="90000"/>
              </a:lnSpc>
              <a:spcBef>
                <a:spcPct val="20000"/>
              </a:spcBef>
              <a:buFont typeface="Segoe UI" pitchFamily="34" charset="0"/>
              <a:buNone/>
              <a:defRPr sz="2400" kern="1200">
                <a:solidFill>
                  <a:schemeClr val="tx1">
                    <a:tint val="75000"/>
                  </a:schemeClr>
                </a:solidFill>
                <a:latin typeface="Segoe UI" pitchFamily="34" charset="0"/>
                <a:ea typeface="+mn-ea"/>
                <a:cs typeface="+mn-cs"/>
              </a:defRPr>
            </a:lvl3pPr>
            <a:lvl4pPr marL="1371545" indent="0" algn="ctr" defTabSz="914363" rtl="0" eaLnBrk="1" latinLnBrk="0" hangingPunct="1">
              <a:lnSpc>
                <a:spcPct val="90000"/>
              </a:lnSpc>
              <a:spcBef>
                <a:spcPct val="20000"/>
              </a:spcBef>
              <a:buFont typeface="Segoe UI" pitchFamily="34" charset="0"/>
              <a:buNone/>
              <a:defRPr sz="2000" kern="1200">
                <a:solidFill>
                  <a:schemeClr val="tx1">
                    <a:tint val="75000"/>
                  </a:schemeClr>
                </a:solidFill>
                <a:latin typeface="Segoe UI" pitchFamily="34" charset="0"/>
                <a:ea typeface="+mn-ea"/>
                <a:cs typeface="+mn-cs"/>
              </a:defRPr>
            </a:lvl4pPr>
            <a:lvl5pPr marL="1828727" indent="0" algn="ctr" defTabSz="914363" rtl="0" eaLnBrk="1" latinLnBrk="0" hangingPunct="1">
              <a:lnSpc>
                <a:spcPct val="90000"/>
              </a:lnSpc>
              <a:spcBef>
                <a:spcPct val="20000"/>
              </a:spcBef>
              <a:buFont typeface="Segoe UI" pitchFamily="34" charset="0"/>
              <a:buNone/>
              <a:defRPr sz="2000" kern="1200">
                <a:solidFill>
                  <a:schemeClr val="tx1">
                    <a:tint val="75000"/>
                  </a:schemeClr>
                </a:solidFill>
                <a:latin typeface="Segoe UI" pitchFamily="34" charset="0"/>
                <a:ea typeface="+mn-ea"/>
                <a:cs typeface="+mn-cs"/>
              </a:defRPr>
            </a:lvl5pPr>
            <a:lvl6pPr marL="2285909"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090"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272"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454"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smtClean="0"/>
              <a:t>Alexandru Ghiondea</a:t>
            </a:r>
          </a:p>
          <a:p>
            <a:r>
              <a:rPr lang="en-US" dirty="0" smtClean="0"/>
              <a:t>Software Developer Engineer in Test</a:t>
            </a:r>
          </a:p>
          <a:p>
            <a:r>
              <a:rPr lang="en-US" dirty="0" smtClean="0"/>
              <a:t>C# Compiler</a:t>
            </a:r>
          </a:p>
          <a:p>
            <a:r>
              <a:rPr lang="en-US" dirty="0" smtClean="0"/>
              <a:t>Ghiondea.Alexandru@microsoft.com</a:t>
            </a:r>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Additional Resources</a:t>
            </a:r>
            <a:endParaRPr lang="en-US" dirty="0"/>
          </a:p>
        </p:txBody>
      </p:sp>
      <p:sp>
        <p:nvSpPr>
          <p:cNvPr id="3" name="Text Placeholder 2"/>
          <p:cNvSpPr>
            <a:spLocks noGrp="1"/>
          </p:cNvSpPr>
          <p:nvPr>
            <p:ph type="body" sz="quarter" idx="10"/>
          </p:nvPr>
        </p:nvSpPr>
        <p:spPr>
          <a:xfrm>
            <a:off x="730044" y="1411552"/>
            <a:ext cx="7672003" cy="4552593"/>
          </a:xfrm>
        </p:spPr>
        <p:txBody>
          <a:bodyPr>
            <a:normAutofit fontScale="92500" lnSpcReduction="20000"/>
          </a:bodyPr>
          <a:lstStyle/>
          <a:p>
            <a:r>
              <a:rPr lang="en-US" dirty="0" smtClean="0"/>
              <a:t>C# 4.0 Samples and Whitepaper</a:t>
            </a:r>
          </a:p>
          <a:p>
            <a:pPr lvl="1"/>
            <a:r>
              <a:rPr lang="en-US" sz="2400" dirty="0" smtClean="0">
                <a:solidFill>
                  <a:srgbClr val="FFC000"/>
                </a:solidFill>
              </a:rPr>
              <a:t>http://code.msdn.microsoft.com/csharpfuture</a:t>
            </a:r>
          </a:p>
          <a:p>
            <a:pPr lvl="1"/>
            <a:endParaRPr lang="en-US" sz="1000" dirty="0" smtClean="0"/>
          </a:p>
          <a:p>
            <a:r>
              <a:rPr lang="en-US" dirty="0" smtClean="0"/>
              <a:t>Visual C# Developer Center</a:t>
            </a:r>
          </a:p>
          <a:p>
            <a:pPr lvl="1"/>
            <a:r>
              <a:rPr lang="en-US" sz="2400" dirty="0" smtClean="0">
                <a:solidFill>
                  <a:srgbClr val="FFC000"/>
                </a:solidFill>
              </a:rPr>
              <a:t>http://csharp.net</a:t>
            </a:r>
          </a:p>
          <a:p>
            <a:r>
              <a:rPr lang="en-US" sz="2800" dirty="0" smtClean="0"/>
              <a:t>C# team member’s blogs</a:t>
            </a:r>
          </a:p>
          <a:p>
            <a:pPr lvl="1"/>
            <a:r>
              <a:rPr lang="en-US" sz="2400" dirty="0" smtClean="0">
                <a:solidFill>
                  <a:srgbClr val="FFC000"/>
                </a:solidFill>
              </a:rPr>
              <a:t>http://blogs.msdn.com/ericlippert/</a:t>
            </a:r>
          </a:p>
          <a:p>
            <a:pPr lvl="1"/>
            <a:r>
              <a:rPr lang="en-US" sz="2400" dirty="0" smtClean="0">
                <a:solidFill>
                  <a:srgbClr val="FFC000"/>
                </a:solidFill>
              </a:rPr>
              <a:t>http://blogs.msdn.com/cburrows/</a:t>
            </a:r>
          </a:p>
          <a:p>
            <a:pPr lvl="1"/>
            <a:r>
              <a:rPr lang="en-US" sz="2400" dirty="0" smtClean="0">
                <a:solidFill>
                  <a:srgbClr val="FFC000"/>
                </a:solidFill>
              </a:rPr>
              <a:t>http://blogs.msdn.com/samng/</a:t>
            </a:r>
          </a:p>
          <a:p>
            <a:pPr lvl="1"/>
            <a:r>
              <a:rPr lang="en-US" sz="2400" dirty="0" smtClean="0">
                <a:solidFill>
                  <a:srgbClr val="FFC000"/>
                </a:solidFill>
              </a:rPr>
              <a:t>http://blogs.msdn.com/sreekarc/ </a:t>
            </a:r>
          </a:p>
          <a:p>
            <a:pPr lvl="1"/>
            <a:r>
              <a:rPr lang="en-US" sz="2400" dirty="0" smtClean="0">
                <a:solidFill>
                  <a:srgbClr val="FFC000"/>
                </a:solidFill>
              </a:rPr>
              <a:t>http://blogs.msdn.com/mattwar/</a:t>
            </a:r>
          </a:p>
          <a:p>
            <a:pPr lvl="1"/>
            <a:r>
              <a:rPr lang="en-US" sz="2400" dirty="0" smtClean="0">
                <a:solidFill>
                  <a:srgbClr val="FFC000"/>
                </a:solidFill>
              </a:rPr>
              <a:t>http://blogs.msdn.com/ed_maurer/</a:t>
            </a:r>
          </a:p>
          <a:p>
            <a:pPr lvl="1"/>
            <a:r>
              <a:rPr lang="en-US" sz="2400" dirty="0" smtClean="0">
                <a:solidFill>
                  <a:srgbClr val="FFC000"/>
                </a:solidFill>
              </a:rPr>
              <a:t>http://blogs.msdn.com/davsterl/ </a:t>
            </a:r>
          </a:p>
          <a:p>
            <a:pPr lvl="1"/>
            <a:r>
              <a:rPr lang="en-US" sz="2400" dirty="0" smtClean="0">
                <a:solidFill>
                  <a:srgbClr val="FFC000"/>
                </a:solidFill>
              </a:rPr>
              <a:t>http://blogs.msdn.com/alexghi </a:t>
            </a:r>
          </a:p>
        </p:txBody>
      </p:sp>
    </p:spTree>
    <p:extLst>
      <p:ext uri="{BB962C8B-B14F-4D97-AF65-F5344CB8AC3E}">
        <p14:creationId xmlns:p14="http://schemas.microsoft.com/office/powerpoint/2010/main" val="408649328"/>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Q&amp;A</a:t>
            </a:r>
            <a:endParaRPr lang="en-US" dirty="0"/>
          </a:p>
        </p:txBody>
      </p:sp>
    </p:spTree>
    <p:extLst>
      <p:ext uri="{BB962C8B-B14F-4D97-AF65-F5344CB8AC3E}">
        <p14:creationId xmlns:p14="http://schemas.microsoft.com/office/powerpoint/2010/main" val="874533493"/>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a:t>Increased productivity with Visual C# IDE</a:t>
            </a:r>
          </a:p>
        </p:txBody>
      </p:sp>
      <p:sp>
        <p:nvSpPr>
          <p:cNvPr id="3" name="Subtitle 2"/>
          <p:cNvSpPr>
            <a:spLocks noGrp="1"/>
          </p:cNvSpPr>
          <p:nvPr>
            <p:ph type="subTitle" idx="1"/>
          </p:nvPr>
        </p:nvSpPr>
        <p:spPr>
          <a:xfrm>
            <a:off x="360264" y="5107498"/>
            <a:ext cx="7681913" cy="1218849"/>
          </a:xfrm>
        </p:spPr>
        <p:txBody>
          <a:bodyPr/>
          <a:lstStyle/>
          <a:p>
            <a:r>
              <a:rPr lang="en-US" dirty="0"/>
              <a:t>Alexandru Ghiondea</a:t>
            </a:r>
          </a:p>
          <a:p>
            <a:r>
              <a:rPr lang="en-US" dirty="0"/>
              <a:t>Software Developer Engineer in Test</a:t>
            </a:r>
          </a:p>
          <a:p>
            <a:r>
              <a:rPr lang="en-US" dirty="0"/>
              <a:t>C# Compiler</a:t>
            </a:r>
          </a:p>
          <a:p>
            <a:r>
              <a:rPr lang="en-US" dirty="0"/>
              <a:t>Ghiondea.Alexandru@microsoft.com</a:t>
            </a:r>
          </a:p>
        </p:txBody>
      </p:sp>
      <p:sp>
        <p:nvSpPr>
          <p:cNvPr id="4" name="Text Placeholder 3"/>
          <p:cNvSpPr>
            <a:spLocks noGrp="1"/>
          </p:cNvSpPr>
          <p:nvPr>
            <p:ph type="body" sz="quarter" idx="10"/>
          </p:nvPr>
        </p:nvSpPr>
        <p:spPr/>
        <p:txBody>
          <a:bodyPr/>
          <a:lstStyle/>
          <a:p>
            <a:r>
              <a:rPr lang="en-US" dirty="0"/>
              <a:t>March 31</a:t>
            </a:r>
            <a:r>
              <a:rPr lang="en-US" baseline="30000" dirty="0"/>
              <a:t>st</a:t>
            </a:r>
            <a:r>
              <a:rPr lang="en-US" dirty="0"/>
              <a:t> 2010</a:t>
            </a: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Changes across the board!</a:t>
            </a:r>
            <a:endParaRPr lang="en-US" dirty="0"/>
          </a:p>
        </p:txBody>
      </p:sp>
      <p:sp>
        <p:nvSpPr>
          <p:cNvPr id="9" name="Text Placeholder 8"/>
          <p:cNvSpPr>
            <a:spLocks noGrp="1"/>
          </p:cNvSpPr>
          <p:nvPr>
            <p:ph type="body" sz="quarter" idx="10"/>
          </p:nvPr>
        </p:nvSpPr>
        <p:spPr>
          <a:xfrm>
            <a:off x="381000" y="1447800"/>
            <a:ext cx="8382000" cy="3151632"/>
          </a:xfrm>
        </p:spPr>
        <p:txBody>
          <a:bodyPr/>
          <a:lstStyle/>
          <a:p>
            <a:r>
              <a:rPr lang="en-US" dirty="0" smtClean="0"/>
              <a:t>WPF based shell</a:t>
            </a:r>
          </a:p>
          <a:p>
            <a:r>
              <a:rPr lang="en-US" dirty="0" smtClean="0"/>
              <a:t>Multi monitor support</a:t>
            </a:r>
          </a:p>
          <a:p>
            <a:r>
              <a:rPr lang="en-US" dirty="0" smtClean="0"/>
              <a:t>Improved </a:t>
            </a:r>
            <a:r>
              <a:rPr lang="en-US" dirty="0"/>
              <a:t>docking experience</a:t>
            </a:r>
          </a:p>
          <a:p>
            <a:r>
              <a:rPr lang="en-US" dirty="0"/>
              <a:t>Extension </a:t>
            </a:r>
            <a:r>
              <a:rPr lang="en-US" dirty="0" smtClean="0"/>
              <a:t>manager</a:t>
            </a:r>
            <a:endParaRPr lang="en-US" dirty="0"/>
          </a:p>
          <a:p>
            <a:r>
              <a:rPr lang="en-US" dirty="0" smtClean="0"/>
              <a:t>Online </a:t>
            </a:r>
            <a:r>
              <a:rPr lang="en-US" dirty="0"/>
              <a:t>templates</a:t>
            </a:r>
          </a:p>
          <a:p>
            <a:r>
              <a:rPr lang="en-US" dirty="0" smtClean="0"/>
              <a:t>Zoom</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1369" y="3131865"/>
            <a:ext cx="4270046" cy="2971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8347944"/>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Thinking about productivity</a:t>
            </a:r>
            <a:endParaRPr lang="en-US" dirty="0"/>
          </a:p>
        </p:txBody>
      </p:sp>
      <p:sp>
        <p:nvSpPr>
          <p:cNvPr id="4" name="Freeform 3"/>
          <p:cNvSpPr/>
          <p:nvPr/>
        </p:nvSpPr>
        <p:spPr>
          <a:xfrm>
            <a:off x="3398519" y="1562579"/>
            <a:ext cx="5364480" cy="899530"/>
          </a:xfrm>
          <a:custGeom>
            <a:avLst/>
            <a:gdLst>
              <a:gd name="connsiteX0" fmla="*/ 149925 w 899530"/>
              <a:gd name="connsiteY0" fmla="*/ 0 h 5364480"/>
              <a:gd name="connsiteX1" fmla="*/ 749605 w 899530"/>
              <a:gd name="connsiteY1" fmla="*/ 0 h 5364480"/>
              <a:gd name="connsiteX2" fmla="*/ 899530 w 899530"/>
              <a:gd name="connsiteY2" fmla="*/ 149925 h 5364480"/>
              <a:gd name="connsiteX3" fmla="*/ 899530 w 899530"/>
              <a:gd name="connsiteY3" fmla="*/ 5364480 h 5364480"/>
              <a:gd name="connsiteX4" fmla="*/ 899530 w 899530"/>
              <a:gd name="connsiteY4" fmla="*/ 5364480 h 5364480"/>
              <a:gd name="connsiteX5" fmla="*/ 0 w 899530"/>
              <a:gd name="connsiteY5" fmla="*/ 5364480 h 5364480"/>
              <a:gd name="connsiteX6" fmla="*/ 0 w 899530"/>
              <a:gd name="connsiteY6" fmla="*/ 5364480 h 5364480"/>
              <a:gd name="connsiteX7" fmla="*/ 0 w 899530"/>
              <a:gd name="connsiteY7" fmla="*/ 149925 h 5364480"/>
              <a:gd name="connsiteX8" fmla="*/ 149925 w 899530"/>
              <a:gd name="connsiteY8" fmla="*/ 0 h 5364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9530" h="5364480">
                <a:moveTo>
                  <a:pt x="899530" y="894102"/>
                </a:moveTo>
                <a:lnTo>
                  <a:pt x="899530" y="4470378"/>
                </a:lnTo>
                <a:cubicBezTo>
                  <a:pt x="899530" y="4964174"/>
                  <a:pt x="888274" y="5364477"/>
                  <a:pt x="874390" y="5364477"/>
                </a:cubicBezTo>
                <a:lnTo>
                  <a:pt x="0" y="5364477"/>
                </a:lnTo>
                <a:lnTo>
                  <a:pt x="0" y="5364477"/>
                </a:lnTo>
                <a:lnTo>
                  <a:pt x="0" y="3"/>
                </a:lnTo>
                <a:lnTo>
                  <a:pt x="0" y="3"/>
                </a:lnTo>
                <a:lnTo>
                  <a:pt x="874390" y="3"/>
                </a:lnTo>
                <a:cubicBezTo>
                  <a:pt x="888274" y="3"/>
                  <a:pt x="899530" y="400306"/>
                  <a:pt x="899530" y="894102"/>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72391" tIns="80105" rIns="116300" bIns="80107" numCol="1" spcCol="1270" anchor="ctr" anchorCtr="0">
            <a:noAutofit/>
          </a:bodyPr>
          <a:lstStyle/>
          <a:p>
            <a:pPr marL="171450" lvl="1" indent="-171450" algn="l" defTabSz="844550">
              <a:lnSpc>
                <a:spcPct val="90000"/>
              </a:lnSpc>
              <a:spcBef>
                <a:spcPct val="0"/>
              </a:spcBef>
              <a:spcAft>
                <a:spcPct val="15000"/>
              </a:spcAft>
              <a:buChar char="••"/>
            </a:pPr>
            <a:r>
              <a:rPr lang="en-US" sz="1900" kern="1200" dirty="0" smtClean="0"/>
              <a:t>New team member / new project for the team</a:t>
            </a:r>
            <a:endParaRPr lang="en-US" sz="1900" kern="1200" dirty="0"/>
          </a:p>
          <a:p>
            <a:pPr marL="171450" lvl="1" indent="-171450" algn="l" defTabSz="844550">
              <a:lnSpc>
                <a:spcPct val="90000"/>
              </a:lnSpc>
              <a:spcBef>
                <a:spcPct val="0"/>
              </a:spcBef>
              <a:spcAft>
                <a:spcPct val="15000"/>
              </a:spcAft>
              <a:buChar char="••"/>
            </a:pPr>
            <a:r>
              <a:rPr lang="en-US" sz="1900" kern="1200" dirty="0" smtClean="0"/>
              <a:t>Helps analyze relationships and structure</a:t>
            </a:r>
            <a:endParaRPr lang="en-US" sz="1900" kern="1200" dirty="0"/>
          </a:p>
        </p:txBody>
      </p:sp>
      <p:sp>
        <p:nvSpPr>
          <p:cNvPr id="6" name="Freeform 5"/>
          <p:cNvSpPr/>
          <p:nvPr/>
        </p:nvSpPr>
        <p:spPr>
          <a:xfrm>
            <a:off x="381000" y="1450136"/>
            <a:ext cx="3017520" cy="1124412"/>
          </a:xfrm>
          <a:custGeom>
            <a:avLst/>
            <a:gdLst>
              <a:gd name="connsiteX0" fmla="*/ 0 w 3017520"/>
              <a:gd name="connsiteY0" fmla="*/ 187406 h 1124412"/>
              <a:gd name="connsiteX1" fmla="*/ 187406 w 3017520"/>
              <a:gd name="connsiteY1" fmla="*/ 0 h 1124412"/>
              <a:gd name="connsiteX2" fmla="*/ 2830114 w 3017520"/>
              <a:gd name="connsiteY2" fmla="*/ 0 h 1124412"/>
              <a:gd name="connsiteX3" fmla="*/ 3017520 w 3017520"/>
              <a:gd name="connsiteY3" fmla="*/ 187406 h 1124412"/>
              <a:gd name="connsiteX4" fmla="*/ 3017520 w 3017520"/>
              <a:gd name="connsiteY4" fmla="*/ 937006 h 1124412"/>
              <a:gd name="connsiteX5" fmla="*/ 2830114 w 3017520"/>
              <a:gd name="connsiteY5" fmla="*/ 1124412 h 1124412"/>
              <a:gd name="connsiteX6" fmla="*/ 187406 w 3017520"/>
              <a:gd name="connsiteY6" fmla="*/ 1124412 h 1124412"/>
              <a:gd name="connsiteX7" fmla="*/ 0 w 3017520"/>
              <a:gd name="connsiteY7" fmla="*/ 937006 h 1124412"/>
              <a:gd name="connsiteX8" fmla="*/ 0 w 3017520"/>
              <a:gd name="connsiteY8" fmla="*/ 187406 h 1124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7520" h="1124412">
                <a:moveTo>
                  <a:pt x="0" y="187406"/>
                </a:moveTo>
                <a:cubicBezTo>
                  <a:pt x="0" y="83905"/>
                  <a:pt x="83905" y="0"/>
                  <a:pt x="187406" y="0"/>
                </a:cubicBezTo>
                <a:lnTo>
                  <a:pt x="2830114" y="0"/>
                </a:lnTo>
                <a:cubicBezTo>
                  <a:pt x="2933615" y="0"/>
                  <a:pt x="3017520" y="83905"/>
                  <a:pt x="3017520" y="187406"/>
                </a:cubicBezTo>
                <a:lnTo>
                  <a:pt x="3017520" y="937006"/>
                </a:lnTo>
                <a:cubicBezTo>
                  <a:pt x="3017520" y="1040507"/>
                  <a:pt x="2933615" y="1124412"/>
                  <a:pt x="2830114" y="1124412"/>
                </a:cubicBezTo>
                <a:lnTo>
                  <a:pt x="187406" y="1124412"/>
                </a:lnTo>
                <a:cubicBezTo>
                  <a:pt x="83905" y="1124412"/>
                  <a:pt x="0" y="1040507"/>
                  <a:pt x="0" y="937006"/>
                </a:cubicBezTo>
                <a:lnTo>
                  <a:pt x="0" y="18740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5379" tIns="110134" rIns="165379" bIns="110134" numCol="1" spcCol="1270" anchor="ctr" anchorCtr="0">
            <a:noAutofit/>
          </a:bodyPr>
          <a:lstStyle/>
          <a:p>
            <a:pPr lvl="0" algn="ctr" defTabSz="1289050">
              <a:lnSpc>
                <a:spcPct val="90000"/>
              </a:lnSpc>
              <a:spcBef>
                <a:spcPct val="0"/>
              </a:spcBef>
              <a:spcAft>
                <a:spcPct val="35000"/>
              </a:spcAft>
            </a:pPr>
            <a:r>
              <a:rPr lang="en-US" sz="2900" kern="1200" dirty="0" smtClean="0"/>
              <a:t>Understanding code</a:t>
            </a:r>
            <a:endParaRPr lang="en-US" sz="2900" kern="1200" dirty="0"/>
          </a:p>
        </p:txBody>
      </p:sp>
      <p:sp>
        <p:nvSpPr>
          <p:cNvPr id="7" name="Freeform 6"/>
          <p:cNvSpPr/>
          <p:nvPr/>
        </p:nvSpPr>
        <p:spPr>
          <a:xfrm>
            <a:off x="3398519" y="2743212"/>
            <a:ext cx="5364480" cy="899530"/>
          </a:xfrm>
          <a:custGeom>
            <a:avLst/>
            <a:gdLst>
              <a:gd name="connsiteX0" fmla="*/ 149925 w 899530"/>
              <a:gd name="connsiteY0" fmla="*/ 0 h 5364480"/>
              <a:gd name="connsiteX1" fmla="*/ 749605 w 899530"/>
              <a:gd name="connsiteY1" fmla="*/ 0 h 5364480"/>
              <a:gd name="connsiteX2" fmla="*/ 899530 w 899530"/>
              <a:gd name="connsiteY2" fmla="*/ 149925 h 5364480"/>
              <a:gd name="connsiteX3" fmla="*/ 899530 w 899530"/>
              <a:gd name="connsiteY3" fmla="*/ 5364480 h 5364480"/>
              <a:gd name="connsiteX4" fmla="*/ 899530 w 899530"/>
              <a:gd name="connsiteY4" fmla="*/ 5364480 h 5364480"/>
              <a:gd name="connsiteX5" fmla="*/ 0 w 899530"/>
              <a:gd name="connsiteY5" fmla="*/ 5364480 h 5364480"/>
              <a:gd name="connsiteX6" fmla="*/ 0 w 899530"/>
              <a:gd name="connsiteY6" fmla="*/ 5364480 h 5364480"/>
              <a:gd name="connsiteX7" fmla="*/ 0 w 899530"/>
              <a:gd name="connsiteY7" fmla="*/ 149925 h 5364480"/>
              <a:gd name="connsiteX8" fmla="*/ 149925 w 899530"/>
              <a:gd name="connsiteY8" fmla="*/ 0 h 5364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9530" h="5364480">
                <a:moveTo>
                  <a:pt x="899530" y="894102"/>
                </a:moveTo>
                <a:lnTo>
                  <a:pt x="899530" y="4470378"/>
                </a:lnTo>
                <a:cubicBezTo>
                  <a:pt x="899530" y="4964174"/>
                  <a:pt x="888274" y="5364477"/>
                  <a:pt x="874390" y="5364477"/>
                </a:cubicBezTo>
                <a:lnTo>
                  <a:pt x="0" y="5364477"/>
                </a:lnTo>
                <a:lnTo>
                  <a:pt x="0" y="5364477"/>
                </a:lnTo>
                <a:lnTo>
                  <a:pt x="0" y="3"/>
                </a:lnTo>
                <a:lnTo>
                  <a:pt x="0" y="3"/>
                </a:lnTo>
                <a:lnTo>
                  <a:pt x="874390" y="3"/>
                </a:lnTo>
                <a:cubicBezTo>
                  <a:pt x="888274" y="3"/>
                  <a:pt x="899530" y="400306"/>
                  <a:pt x="899530" y="894102"/>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72391" tIns="80105" rIns="116300" bIns="80107" numCol="1" spcCol="1270" anchor="ctr" anchorCtr="0">
            <a:noAutofit/>
          </a:bodyPr>
          <a:lstStyle/>
          <a:p>
            <a:pPr marL="171450" lvl="1" indent="-171450" algn="l" defTabSz="844550">
              <a:lnSpc>
                <a:spcPct val="90000"/>
              </a:lnSpc>
              <a:spcBef>
                <a:spcPct val="0"/>
              </a:spcBef>
              <a:spcAft>
                <a:spcPct val="15000"/>
              </a:spcAft>
              <a:buChar char="••"/>
            </a:pPr>
            <a:r>
              <a:rPr lang="en-US" sz="1900" kern="1200" dirty="0" smtClean="0"/>
              <a:t>Locates code in unfamiliar code bases</a:t>
            </a:r>
            <a:endParaRPr lang="en-US" sz="1900" kern="1200" dirty="0"/>
          </a:p>
          <a:p>
            <a:pPr marL="171450" lvl="1" indent="-171450" algn="l" defTabSz="844550">
              <a:lnSpc>
                <a:spcPct val="90000"/>
              </a:lnSpc>
              <a:spcBef>
                <a:spcPct val="0"/>
              </a:spcBef>
              <a:spcAft>
                <a:spcPct val="15000"/>
              </a:spcAft>
              <a:buChar char="••"/>
            </a:pPr>
            <a:r>
              <a:rPr lang="en-US" sz="1900" kern="1200" dirty="0" smtClean="0"/>
              <a:t>Understand call graphs</a:t>
            </a:r>
            <a:endParaRPr lang="en-US" sz="1900" kern="1200" dirty="0"/>
          </a:p>
        </p:txBody>
      </p:sp>
      <p:sp>
        <p:nvSpPr>
          <p:cNvPr id="8" name="Freeform 7"/>
          <p:cNvSpPr/>
          <p:nvPr/>
        </p:nvSpPr>
        <p:spPr>
          <a:xfrm>
            <a:off x="381000" y="2630770"/>
            <a:ext cx="3017520" cy="1124412"/>
          </a:xfrm>
          <a:custGeom>
            <a:avLst/>
            <a:gdLst>
              <a:gd name="connsiteX0" fmla="*/ 0 w 3017520"/>
              <a:gd name="connsiteY0" fmla="*/ 187406 h 1124412"/>
              <a:gd name="connsiteX1" fmla="*/ 187406 w 3017520"/>
              <a:gd name="connsiteY1" fmla="*/ 0 h 1124412"/>
              <a:gd name="connsiteX2" fmla="*/ 2830114 w 3017520"/>
              <a:gd name="connsiteY2" fmla="*/ 0 h 1124412"/>
              <a:gd name="connsiteX3" fmla="*/ 3017520 w 3017520"/>
              <a:gd name="connsiteY3" fmla="*/ 187406 h 1124412"/>
              <a:gd name="connsiteX4" fmla="*/ 3017520 w 3017520"/>
              <a:gd name="connsiteY4" fmla="*/ 937006 h 1124412"/>
              <a:gd name="connsiteX5" fmla="*/ 2830114 w 3017520"/>
              <a:gd name="connsiteY5" fmla="*/ 1124412 h 1124412"/>
              <a:gd name="connsiteX6" fmla="*/ 187406 w 3017520"/>
              <a:gd name="connsiteY6" fmla="*/ 1124412 h 1124412"/>
              <a:gd name="connsiteX7" fmla="*/ 0 w 3017520"/>
              <a:gd name="connsiteY7" fmla="*/ 937006 h 1124412"/>
              <a:gd name="connsiteX8" fmla="*/ 0 w 3017520"/>
              <a:gd name="connsiteY8" fmla="*/ 187406 h 1124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7520" h="1124412">
                <a:moveTo>
                  <a:pt x="0" y="187406"/>
                </a:moveTo>
                <a:cubicBezTo>
                  <a:pt x="0" y="83905"/>
                  <a:pt x="83905" y="0"/>
                  <a:pt x="187406" y="0"/>
                </a:cubicBezTo>
                <a:lnTo>
                  <a:pt x="2830114" y="0"/>
                </a:lnTo>
                <a:cubicBezTo>
                  <a:pt x="2933615" y="0"/>
                  <a:pt x="3017520" y="83905"/>
                  <a:pt x="3017520" y="187406"/>
                </a:cubicBezTo>
                <a:lnTo>
                  <a:pt x="3017520" y="937006"/>
                </a:lnTo>
                <a:cubicBezTo>
                  <a:pt x="3017520" y="1040507"/>
                  <a:pt x="2933615" y="1124412"/>
                  <a:pt x="2830114" y="1124412"/>
                </a:cubicBezTo>
                <a:lnTo>
                  <a:pt x="187406" y="1124412"/>
                </a:lnTo>
                <a:cubicBezTo>
                  <a:pt x="83905" y="1124412"/>
                  <a:pt x="0" y="1040507"/>
                  <a:pt x="0" y="937006"/>
                </a:cubicBezTo>
                <a:lnTo>
                  <a:pt x="0" y="18740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5379" tIns="110134" rIns="165379" bIns="110134" numCol="1" spcCol="1270" anchor="ctr" anchorCtr="0">
            <a:noAutofit/>
          </a:bodyPr>
          <a:lstStyle/>
          <a:p>
            <a:pPr lvl="0" algn="ctr" defTabSz="1289050">
              <a:lnSpc>
                <a:spcPct val="90000"/>
              </a:lnSpc>
              <a:spcBef>
                <a:spcPct val="0"/>
              </a:spcBef>
              <a:spcAft>
                <a:spcPct val="35000"/>
              </a:spcAft>
            </a:pPr>
            <a:r>
              <a:rPr lang="en-US" sz="2900" kern="1200" dirty="0" smtClean="0"/>
              <a:t>Navigating code</a:t>
            </a:r>
            <a:endParaRPr lang="en-US" sz="2900" kern="1200" dirty="0"/>
          </a:p>
        </p:txBody>
      </p:sp>
      <p:sp>
        <p:nvSpPr>
          <p:cNvPr id="9" name="Freeform 8"/>
          <p:cNvSpPr/>
          <p:nvPr/>
        </p:nvSpPr>
        <p:spPr>
          <a:xfrm>
            <a:off x="3398519" y="3923845"/>
            <a:ext cx="5364480" cy="899530"/>
          </a:xfrm>
          <a:custGeom>
            <a:avLst/>
            <a:gdLst>
              <a:gd name="connsiteX0" fmla="*/ 149925 w 899530"/>
              <a:gd name="connsiteY0" fmla="*/ 0 h 5364480"/>
              <a:gd name="connsiteX1" fmla="*/ 749605 w 899530"/>
              <a:gd name="connsiteY1" fmla="*/ 0 h 5364480"/>
              <a:gd name="connsiteX2" fmla="*/ 899530 w 899530"/>
              <a:gd name="connsiteY2" fmla="*/ 149925 h 5364480"/>
              <a:gd name="connsiteX3" fmla="*/ 899530 w 899530"/>
              <a:gd name="connsiteY3" fmla="*/ 5364480 h 5364480"/>
              <a:gd name="connsiteX4" fmla="*/ 899530 w 899530"/>
              <a:gd name="connsiteY4" fmla="*/ 5364480 h 5364480"/>
              <a:gd name="connsiteX5" fmla="*/ 0 w 899530"/>
              <a:gd name="connsiteY5" fmla="*/ 5364480 h 5364480"/>
              <a:gd name="connsiteX6" fmla="*/ 0 w 899530"/>
              <a:gd name="connsiteY6" fmla="*/ 5364480 h 5364480"/>
              <a:gd name="connsiteX7" fmla="*/ 0 w 899530"/>
              <a:gd name="connsiteY7" fmla="*/ 149925 h 5364480"/>
              <a:gd name="connsiteX8" fmla="*/ 149925 w 899530"/>
              <a:gd name="connsiteY8" fmla="*/ 0 h 5364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9530" h="5364480">
                <a:moveTo>
                  <a:pt x="899530" y="894102"/>
                </a:moveTo>
                <a:lnTo>
                  <a:pt x="899530" y="4470378"/>
                </a:lnTo>
                <a:cubicBezTo>
                  <a:pt x="899530" y="4964174"/>
                  <a:pt x="888274" y="5364477"/>
                  <a:pt x="874390" y="5364477"/>
                </a:cubicBezTo>
                <a:lnTo>
                  <a:pt x="0" y="5364477"/>
                </a:lnTo>
                <a:lnTo>
                  <a:pt x="0" y="5364477"/>
                </a:lnTo>
                <a:lnTo>
                  <a:pt x="0" y="3"/>
                </a:lnTo>
                <a:lnTo>
                  <a:pt x="0" y="3"/>
                </a:lnTo>
                <a:lnTo>
                  <a:pt x="874390" y="3"/>
                </a:lnTo>
                <a:cubicBezTo>
                  <a:pt x="888274" y="3"/>
                  <a:pt x="899530" y="400306"/>
                  <a:pt x="899530" y="894102"/>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72391" tIns="80106" rIns="116300" bIns="80106" numCol="1" spcCol="1270" anchor="ctr" anchorCtr="0">
            <a:noAutofit/>
          </a:bodyPr>
          <a:lstStyle/>
          <a:p>
            <a:pPr marL="171450" lvl="1" indent="-171450" algn="l" defTabSz="844550">
              <a:lnSpc>
                <a:spcPct val="90000"/>
              </a:lnSpc>
              <a:spcBef>
                <a:spcPct val="0"/>
              </a:spcBef>
              <a:spcAft>
                <a:spcPct val="15000"/>
              </a:spcAft>
              <a:buChar char="••"/>
            </a:pPr>
            <a:r>
              <a:rPr lang="en-US" sz="1900" kern="1200" dirty="0" smtClean="0"/>
              <a:t>Consume first development</a:t>
            </a:r>
            <a:endParaRPr lang="en-US" sz="1900" kern="1200" dirty="0"/>
          </a:p>
          <a:p>
            <a:pPr marL="171450" lvl="1" indent="-171450" algn="l" defTabSz="844550">
              <a:lnSpc>
                <a:spcPct val="90000"/>
              </a:lnSpc>
              <a:spcBef>
                <a:spcPct val="0"/>
              </a:spcBef>
              <a:spcAft>
                <a:spcPct val="15000"/>
              </a:spcAft>
              <a:buChar char="••"/>
            </a:pPr>
            <a:r>
              <a:rPr lang="en-US" sz="1900" kern="1200" dirty="0" smtClean="0"/>
              <a:t>Code generation</a:t>
            </a:r>
            <a:endParaRPr lang="en-US" sz="1900" kern="1200" dirty="0"/>
          </a:p>
        </p:txBody>
      </p:sp>
      <p:sp>
        <p:nvSpPr>
          <p:cNvPr id="10" name="Freeform 9"/>
          <p:cNvSpPr/>
          <p:nvPr/>
        </p:nvSpPr>
        <p:spPr>
          <a:xfrm>
            <a:off x="381000" y="3811403"/>
            <a:ext cx="3017520" cy="1124412"/>
          </a:xfrm>
          <a:custGeom>
            <a:avLst/>
            <a:gdLst>
              <a:gd name="connsiteX0" fmla="*/ 0 w 3017520"/>
              <a:gd name="connsiteY0" fmla="*/ 187406 h 1124412"/>
              <a:gd name="connsiteX1" fmla="*/ 187406 w 3017520"/>
              <a:gd name="connsiteY1" fmla="*/ 0 h 1124412"/>
              <a:gd name="connsiteX2" fmla="*/ 2830114 w 3017520"/>
              <a:gd name="connsiteY2" fmla="*/ 0 h 1124412"/>
              <a:gd name="connsiteX3" fmla="*/ 3017520 w 3017520"/>
              <a:gd name="connsiteY3" fmla="*/ 187406 h 1124412"/>
              <a:gd name="connsiteX4" fmla="*/ 3017520 w 3017520"/>
              <a:gd name="connsiteY4" fmla="*/ 937006 h 1124412"/>
              <a:gd name="connsiteX5" fmla="*/ 2830114 w 3017520"/>
              <a:gd name="connsiteY5" fmla="*/ 1124412 h 1124412"/>
              <a:gd name="connsiteX6" fmla="*/ 187406 w 3017520"/>
              <a:gd name="connsiteY6" fmla="*/ 1124412 h 1124412"/>
              <a:gd name="connsiteX7" fmla="*/ 0 w 3017520"/>
              <a:gd name="connsiteY7" fmla="*/ 937006 h 1124412"/>
              <a:gd name="connsiteX8" fmla="*/ 0 w 3017520"/>
              <a:gd name="connsiteY8" fmla="*/ 187406 h 1124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7520" h="1124412">
                <a:moveTo>
                  <a:pt x="0" y="187406"/>
                </a:moveTo>
                <a:cubicBezTo>
                  <a:pt x="0" y="83905"/>
                  <a:pt x="83905" y="0"/>
                  <a:pt x="187406" y="0"/>
                </a:cubicBezTo>
                <a:lnTo>
                  <a:pt x="2830114" y="0"/>
                </a:lnTo>
                <a:cubicBezTo>
                  <a:pt x="2933615" y="0"/>
                  <a:pt x="3017520" y="83905"/>
                  <a:pt x="3017520" y="187406"/>
                </a:cubicBezTo>
                <a:lnTo>
                  <a:pt x="3017520" y="937006"/>
                </a:lnTo>
                <a:cubicBezTo>
                  <a:pt x="3017520" y="1040507"/>
                  <a:pt x="2933615" y="1124412"/>
                  <a:pt x="2830114" y="1124412"/>
                </a:cubicBezTo>
                <a:lnTo>
                  <a:pt x="187406" y="1124412"/>
                </a:lnTo>
                <a:cubicBezTo>
                  <a:pt x="83905" y="1124412"/>
                  <a:pt x="0" y="1040507"/>
                  <a:pt x="0" y="937006"/>
                </a:cubicBezTo>
                <a:lnTo>
                  <a:pt x="0" y="18740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5379" tIns="110134" rIns="165379" bIns="110134" numCol="1" spcCol="1270" anchor="ctr" anchorCtr="0">
            <a:noAutofit/>
          </a:bodyPr>
          <a:lstStyle/>
          <a:p>
            <a:pPr lvl="0" algn="ctr" defTabSz="1289050">
              <a:lnSpc>
                <a:spcPct val="90000"/>
              </a:lnSpc>
              <a:spcBef>
                <a:spcPct val="0"/>
              </a:spcBef>
              <a:spcAft>
                <a:spcPct val="35000"/>
              </a:spcAft>
            </a:pPr>
            <a:r>
              <a:rPr lang="en-US" sz="2900" kern="1200" dirty="0" smtClean="0"/>
              <a:t>Writing code</a:t>
            </a:r>
            <a:endParaRPr lang="en-US" sz="2900" kern="1200" dirty="0"/>
          </a:p>
        </p:txBody>
      </p:sp>
      <p:sp>
        <p:nvSpPr>
          <p:cNvPr id="11" name="Freeform 10"/>
          <p:cNvSpPr/>
          <p:nvPr/>
        </p:nvSpPr>
        <p:spPr>
          <a:xfrm>
            <a:off x="3398519" y="5104478"/>
            <a:ext cx="5364480" cy="899530"/>
          </a:xfrm>
          <a:custGeom>
            <a:avLst/>
            <a:gdLst>
              <a:gd name="connsiteX0" fmla="*/ 149925 w 899530"/>
              <a:gd name="connsiteY0" fmla="*/ 0 h 5364480"/>
              <a:gd name="connsiteX1" fmla="*/ 749605 w 899530"/>
              <a:gd name="connsiteY1" fmla="*/ 0 h 5364480"/>
              <a:gd name="connsiteX2" fmla="*/ 899530 w 899530"/>
              <a:gd name="connsiteY2" fmla="*/ 149925 h 5364480"/>
              <a:gd name="connsiteX3" fmla="*/ 899530 w 899530"/>
              <a:gd name="connsiteY3" fmla="*/ 5364480 h 5364480"/>
              <a:gd name="connsiteX4" fmla="*/ 899530 w 899530"/>
              <a:gd name="connsiteY4" fmla="*/ 5364480 h 5364480"/>
              <a:gd name="connsiteX5" fmla="*/ 0 w 899530"/>
              <a:gd name="connsiteY5" fmla="*/ 5364480 h 5364480"/>
              <a:gd name="connsiteX6" fmla="*/ 0 w 899530"/>
              <a:gd name="connsiteY6" fmla="*/ 5364480 h 5364480"/>
              <a:gd name="connsiteX7" fmla="*/ 0 w 899530"/>
              <a:gd name="connsiteY7" fmla="*/ 149925 h 5364480"/>
              <a:gd name="connsiteX8" fmla="*/ 149925 w 899530"/>
              <a:gd name="connsiteY8" fmla="*/ 0 h 5364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9530" h="5364480">
                <a:moveTo>
                  <a:pt x="899530" y="894102"/>
                </a:moveTo>
                <a:lnTo>
                  <a:pt x="899530" y="4470378"/>
                </a:lnTo>
                <a:cubicBezTo>
                  <a:pt x="899530" y="4964174"/>
                  <a:pt x="888274" y="5364477"/>
                  <a:pt x="874390" y="5364477"/>
                </a:cubicBezTo>
                <a:lnTo>
                  <a:pt x="0" y="5364477"/>
                </a:lnTo>
                <a:lnTo>
                  <a:pt x="0" y="5364477"/>
                </a:lnTo>
                <a:lnTo>
                  <a:pt x="0" y="3"/>
                </a:lnTo>
                <a:lnTo>
                  <a:pt x="0" y="3"/>
                </a:lnTo>
                <a:lnTo>
                  <a:pt x="874390" y="3"/>
                </a:lnTo>
                <a:cubicBezTo>
                  <a:pt x="888274" y="3"/>
                  <a:pt x="899530" y="400306"/>
                  <a:pt x="899530" y="894102"/>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72391" tIns="80106" rIns="116300" bIns="80106" numCol="1" spcCol="1270" anchor="ctr" anchorCtr="0">
            <a:noAutofit/>
          </a:bodyPr>
          <a:lstStyle/>
          <a:p>
            <a:pPr marL="171450" lvl="1" indent="-171450" algn="l" defTabSz="844550">
              <a:lnSpc>
                <a:spcPct val="90000"/>
              </a:lnSpc>
              <a:spcBef>
                <a:spcPct val="0"/>
              </a:spcBef>
              <a:spcAft>
                <a:spcPct val="15000"/>
              </a:spcAft>
              <a:buChar char="••"/>
            </a:pPr>
            <a:r>
              <a:rPr lang="en-US" sz="1900" kern="1200" dirty="0" smtClean="0"/>
              <a:t>Stepping behavior</a:t>
            </a:r>
            <a:endParaRPr lang="en-US" sz="1900" kern="1200" dirty="0"/>
          </a:p>
          <a:p>
            <a:pPr marL="171450" lvl="1" indent="-171450" algn="l" defTabSz="844550">
              <a:lnSpc>
                <a:spcPct val="90000"/>
              </a:lnSpc>
              <a:spcBef>
                <a:spcPct val="0"/>
              </a:spcBef>
              <a:spcAft>
                <a:spcPct val="15000"/>
              </a:spcAft>
              <a:buChar char="••"/>
            </a:pPr>
            <a:r>
              <a:rPr lang="en-US" sz="1900" kern="1200" dirty="0" smtClean="0"/>
              <a:t>Inspect object properties</a:t>
            </a:r>
            <a:endParaRPr lang="en-US" sz="1900" kern="1200" dirty="0"/>
          </a:p>
        </p:txBody>
      </p:sp>
      <p:sp>
        <p:nvSpPr>
          <p:cNvPr id="12" name="Freeform 11"/>
          <p:cNvSpPr/>
          <p:nvPr/>
        </p:nvSpPr>
        <p:spPr>
          <a:xfrm>
            <a:off x="381000" y="4992037"/>
            <a:ext cx="3017520" cy="1124412"/>
          </a:xfrm>
          <a:custGeom>
            <a:avLst/>
            <a:gdLst>
              <a:gd name="connsiteX0" fmla="*/ 0 w 3017520"/>
              <a:gd name="connsiteY0" fmla="*/ 187406 h 1124412"/>
              <a:gd name="connsiteX1" fmla="*/ 187406 w 3017520"/>
              <a:gd name="connsiteY1" fmla="*/ 0 h 1124412"/>
              <a:gd name="connsiteX2" fmla="*/ 2830114 w 3017520"/>
              <a:gd name="connsiteY2" fmla="*/ 0 h 1124412"/>
              <a:gd name="connsiteX3" fmla="*/ 3017520 w 3017520"/>
              <a:gd name="connsiteY3" fmla="*/ 187406 h 1124412"/>
              <a:gd name="connsiteX4" fmla="*/ 3017520 w 3017520"/>
              <a:gd name="connsiteY4" fmla="*/ 937006 h 1124412"/>
              <a:gd name="connsiteX5" fmla="*/ 2830114 w 3017520"/>
              <a:gd name="connsiteY5" fmla="*/ 1124412 h 1124412"/>
              <a:gd name="connsiteX6" fmla="*/ 187406 w 3017520"/>
              <a:gd name="connsiteY6" fmla="*/ 1124412 h 1124412"/>
              <a:gd name="connsiteX7" fmla="*/ 0 w 3017520"/>
              <a:gd name="connsiteY7" fmla="*/ 937006 h 1124412"/>
              <a:gd name="connsiteX8" fmla="*/ 0 w 3017520"/>
              <a:gd name="connsiteY8" fmla="*/ 187406 h 1124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7520" h="1124412">
                <a:moveTo>
                  <a:pt x="0" y="187406"/>
                </a:moveTo>
                <a:cubicBezTo>
                  <a:pt x="0" y="83905"/>
                  <a:pt x="83905" y="0"/>
                  <a:pt x="187406" y="0"/>
                </a:cubicBezTo>
                <a:lnTo>
                  <a:pt x="2830114" y="0"/>
                </a:lnTo>
                <a:cubicBezTo>
                  <a:pt x="2933615" y="0"/>
                  <a:pt x="3017520" y="83905"/>
                  <a:pt x="3017520" y="187406"/>
                </a:cubicBezTo>
                <a:lnTo>
                  <a:pt x="3017520" y="937006"/>
                </a:lnTo>
                <a:cubicBezTo>
                  <a:pt x="3017520" y="1040507"/>
                  <a:pt x="2933615" y="1124412"/>
                  <a:pt x="2830114" y="1124412"/>
                </a:cubicBezTo>
                <a:lnTo>
                  <a:pt x="187406" y="1124412"/>
                </a:lnTo>
                <a:cubicBezTo>
                  <a:pt x="83905" y="1124412"/>
                  <a:pt x="0" y="1040507"/>
                  <a:pt x="0" y="937006"/>
                </a:cubicBezTo>
                <a:lnTo>
                  <a:pt x="0" y="18740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5379" tIns="110134" rIns="165379" bIns="110134" numCol="1" spcCol="1270" anchor="ctr" anchorCtr="0">
            <a:noAutofit/>
          </a:bodyPr>
          <a:lstStyle/>
          <a:p>
            <a:pPr lvl="0" algn="ctr" defTabSz="1289050">
              <a:lnSpc>
                <a:spcPct val="90000"/>
              </a:lnSpc>
              <a:spcBef>
                <a:spcPct val="0"/>
              </a:spcBef>
              <a:spcAft>
                <a:spcPct val="35000"/>
              </a:spcAft>
            </a:pPr>
            <a:r>
              <a:rPr lang="en-US" sz="2900" kern="1200" dirty="0" smtClean="0"/>
              <a:t>Debugging code</a:t>
            </a:r>
            <a:endParaRPr lang="en-US" sz="2900" kern="1200" dirty="0"/>
          </a:p>
        </p:txBody>
      </p:sp>
    </p:spTree>
    <p:extLst>
      <p:ext uri="{BB962C8B-B14F-4D97-AF65-F5344CB8AC3E}">
        <p14:creationId xmlns:p14="http://schemas.microsoft.com/office/powerpoint/2010/main" val="42933264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fill="hold"/>
                                        <p:tgtEl>
                                          <p:spTgt spid="12"/>
                                        </p:tgtEl>
                                        <p:attrNameLst>
                                          <p:attrName>ppt_x</p:attrName>
                                        </p:attrNameLst>
                                      </p:cBhvr>
                                      <p:tavLst>
                                        <p:tav tm="0">
                                          <p:val>
                                            <p:strVal val="#ppt_x"/>
                                          </p:val>
                                        </p:tav>
                                        <p:tav tm="100000">
                                          <p:val>
                                            <p:strVal val="#ppt_x"/>
                                          </p:val>
                                        </p:tav>
                                      </p:tavLst>
                                    </p:anim>
                                    <p:anim calcmode="lin" valueType="num">
                                      <p:cBhvr additive="base">
                                        <p:cTn id="4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animBg="1"/>
      <p:bldP spid="11" grpId="0" animBg="1"/>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Understanding code</a:t>
            </a:r>
            <a:endParaRPr lang="en-US" dirty="0"/>
          </a:p>
        </p:txBody>
      </p:sp>
      <p:sp>
        <p:nvSpPr>
          <p:cNvPr id="6" name="Text Placeholder 5"/>
          <p:cNvSpPr>
            <a:spLocks noGrp="1"/>
          </p:cNvSpPr>
          <p:nvPr>
            <p:ph type="body" sz="quarter" idx="10"/>
          </p:nvPr>
        </p:nvSpPr>
        <p:spPr>
          <a:xfrm>
            <a:off x="381000" y="1635812"/>
            <a:ext cx="8382000" cy="3896451"/>
          </a:xfrm>
        </p:spPr>
        <p:txBody>
          <a:bodyPr/>
          <a:lstStyle/>
          <a:p>
            <a:r>
              <a:rPr lang="en-US" dirty="0" smtClean="0"/>
              <a:t>Architecture explorer</a:t>
            </a:r>
          </a:p>
          <a:p>
            <a:pPr lvl="1"/>
            <a:r>
              <a:rPr lang="en-US" dirty="0" smtClean="0"/>
              <a:t>Explore the solution class by class or file by file</a:t>
            </a:r>
          </a:p>
          <a:p>
            <a:pPr lvl="1"/>
            <a:r>
              <a:rPr lang="en-US" dirty="0" smtClean="0"/>
              <a:t>Build diagrams to better understand the code</a:t>
            </a:r>
          </a:p>
          <a:p>
            <a:r>
              <a:rPr lang="en-US" dirty="0" smtClean="0"/>
              <a:t>Dependency graphs</a:t>
            </a:r>
          </a:p>
          <a:p>
            <a:pPr lvl="1"/>
            <a:r>
              <a:rPr lang="en-US" dirty="0" smtClean="0"/>
              <a:t>Easy way to understand dependencies</a:t>
            </a:r>
          </a:p>
          <a:p>
            <a:pPr lvl="1"/>
            <a:r>
              <a:rPr lang="en-US" dirty="0" smtClean="0"/>
              <a:t>Analyzers can highlight problem areas</a:t>
            </a:r>
          </a:p>
          <a:p>
            <a:r>
              <a:rPr lang="en-US" dirty="0"/>
              <a:t>Sequence diagram</a:t>
            </a:r>
          </a:p>
          <a:p>
            <a:pPr lvl="1"/>
            <a:r>
              <a:rPr lang="en-US" dirty="0"/>
              <a:t>Helps </a:t>
            </a:r>
            <a:r>
              <a:rPr lang="en-US" dirty="0" smtClean="0"/>
              <a:t>describe what </a:t>
            </a:r>
            <a:r>
              <a:rPr lang="en-US" dirty="0"/>
              <a:t>a method </a:t>
            </a:r>
            <a:r>
              <a:rPr lang="en-US" dirty="0" smtClean="0"/>
              <a:t>does</a:t>
            </a:r>
            <a:endParaRPr lang="en-US"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8430" y="185005"/>
            <a:ext cx="2700472" cy="1830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7682046"/>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Navigating code</a:t>
            </a:r>
            <a:endParaRPr lang="en-US" dirty="0"/>
          </a:p>
        </p:txBody>
      </p:sp>
      <p:sp>
        <p:nvSpPr>
          <p:cNvPr id="6" name="Text Placeholder 5"/>
          <p:cNvSpPr>
            <a:spLocks noGrp="1"/>
          </p:cNvSpPr>
          <p:nvPr>
            <p:ph type="body" sz="quarter" idx="10"/>
          </p:nvPr>
        </p:nvSpPr>
        <p:spPr>
          <a:xfrm>
            <a:off x="381000" y="1447800"/>
            <a:ext cx="8382000" cy="2948499"/>
          </a:xfrm>
        </p:spPr>
        <p:txBody>
          <a:bodyPr/>
          <a:lstStyle/>
          <a:p>
            <a:r>
              <a:rPr lang="en-US" dirty="0" smtClean="0"/>
              <a:t>Navigate to</a:t>
            </a:r>
          </a:p>
          <a:p>
            <a:pPr lvl="1"/>
            <a:r>
              <a:rPr lang="en-US" dirty="0" smtClean="0"/>
              <a:t>Fast search of symbols in your solution</a:t>
            </a:r>
          </a:p>
          <a:p>
            <a:pPr lvl="1"/>
            <a:r>
              <a:rPr lang="en-US" dirty="0" smtClean="0"/>
              <a:t>Advanced matching</a:t>
            </a:r>
          </a:p>
          <a:p>
            <a:r>
              <a:rPr lang="en-US" dirty="0" smtClean="0"/>
              <a:t>Call hierarchy</a:t>
            </a:r>
          </a:p>
          <a:p>
            <a:pPr lvl="1"/>
            <a:r>
              <a:rPr lang="en-US" dirty="0" smtClean="0"/>
              <a:t>Understand how your method is used</a:t>
            </a:r>
            <a:endParaRPr lang="en-US" dirty="0"/>
          </a:p>
          <a:p>
            <a:r>
              <a:rPr lang="en-US" dirty="0" smtClean="0"/>
              <a:t>Highlight references</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7642" y="4132119"/>
            <a:ext cx="3352115" cy="1655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4300" y="4524370"/>
            <a:ext cx="2193237" cy="1734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70714500"/>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230188"/>
            <a:ext cx="8382000" cy="664797"/>
          </a:xfrm>
        </p:spPr>
        <p:txBody>
          <a:bodyPr/>
          <a:lstStyle/>
          <a:p>
            <a:r>
              <a:rPr lang="en-US" dirty="0" smtClean="0"/>
              <a:t>Writing code</a:t>
            </a:r>
            <a:endParaRPr lang="en-US" dirty="0"/>
          </a:p>
        </p:txBody>
      </p:sp>
      <p:sp>
        <p:nvSpPr>
          <p:cNvPr id="6" name="Text Placeholder 5"/>
          <p:cNvSpPr>
            <a:spLocks noGrp="1"/>
          </p:cNvSpPr>
          <p:nvPr>
            <p:ph type="body" sz="quarter" idx="10"/>
          </p:nvPr>
        </p:nvSpPr>
        <p:spPr>
          <a:xfrm>
            <a:off x="381000" y="1447800"/>
            <a:ext cx="8382000" cy="2542234"/>
          </a:xfrm>
        </p:spPr>
        <p:txBody>
          <a:bodyPr/>
          <a:lstStyle/>
          <a:p>
            <a:r>
              <a:rPr lang="en-US" dirty="0" smtClean="0"/>
              <a:t>Generate from usage</a:t>
            </a:r>
          </a:p>
          <a:p>
            <a:pPr lvl="1"/>
            <a:r>
              <a:rPr lang="en-US" dirty="0" smtClean="0"/>
              <a:t>Faster to write code</a:t>
            </a:r>
          </a:p>
          <a:p>
            <a:r>
              <a:rPr lang="en-US" dirty="0" smtClean="0"/>
              <a:t>Improved IntelliSense</a:t>
            </a:r>
          </a:p>
          <a:p>
            <a:pPr lvl="1"/>
            <a:r>
              <a:rPr lang="en-US" dirty="0" smtClean="0"/>
              <a:t>Less aggressive</a:t>
            </a:r>
          </a:p>
          <a:p>
            <a:r>
              <a:rPr lang="en-US" dirty="0" smtClean="0"/>
              <a:t>Code snippets</a:t>
            </a: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3497" y="3551857"/>
            <a:ext cx="2162175" cy="2329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3580" y="4358030"/>
            <a:ext cx="3303587" cy="717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7682046"/>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329595"/>
          </a:xfrm>
        </p:spPr>
        <p:txBody>
          <a:bodyPr/>
          <a:lstStyle/>
          <a:p>
            <a:r>
              <a:rPr lang="en-US" dirty="0" smtClean="0"/>
              <a:t>Debugging code</a:t>
            </a:r>
            <a:br>
              <a:rPr lang="en-US" dirty="0" smtClean="0"/>
            </a:br>
            <a:endParaRPr lang="en-US" dirty="0"/>
          </a:p>
        </p:txBody>
      </p:sp>
      <p:sp>
        <p:nvSpPr>
          <p:cNvPr id="3" name="Text Placeholder 2"/>
          <p:cNvSpPr>
            <a:spLocks noGrp="1"/>
          </p:cNvSpPr>
          <p:nvPr>
            <p:ph type="body" sz="quarter" idx="10"/>
          </p:nvPr>
        </p:nvSpPr>
        <p:spPr>
          <a:xfrm>
            <a:off x="381000" y="1447800"/>
            <a:ext cx="8382000" cy="2068259"/>
          </a:xfrm>
        </p:spPr>
        <p:txBody>
          <a:bodyPr/>
          <a:lstStyle/>
          <a:p>
            <a:r>
              <a:rPr lang="en-US" dirty="0" err="1" smtClean="0"/>
              <a:t>IntelliTrace</a:t>
            </a:r>
            <a:r>
              <a:rPr lang="en-US" dirty="0" smtClean="0"/>
              <a:t>! Step backward</a:t>
            </a:r>
          </a:p>
          <a:p>
            <a:r>
              <a:rPr lang="en-US" dirty="0" smtClean="0"/>
              <a:t>Pin-able data tips</a:t>
            </a:r>
          </a:p>
          <a:p>
            <a:r>
              <a:rPr lang="en-US" dirty="0" smtClean="0"/>
              <a:t>Enhanced breakpoints window</a:t>
            </a:r>
          </a:p>
          <a:p>
            <a:r>
              <a:rPr lang="en-US" dirty="0" smtClean="0"/>
              <a:t>Redesigned threads window</a:t>
            </a:r>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9139" y="4027893"/>
            <a:ext cx="2681201" cy="1957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0463456"/>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Shortcuts summary</a:t>
            </a:r>
            <a:endParaRPr lang="en-US" dirty="0"/>
          </a:p>
        </p:txBody>
      </p:sp>
      <p:sp>
        <p:nvSpPr>
          <p:cNvPr id="3" name="Text Placeholder 2"/>
          <p:cNvSpPr>
            <a:spLocks noGrp="1"/>
          </p:cNvSpPr>
          <p:nvPr>
            <p:ph type="body" sz="quarter" idx="10"/>
          </p:nvPr>
        </p:nvSpPr>
        <p:spPr>
          <a:xfrm>
            <a:off x="381000" y="1246095"/>
            <a:ext cx="8382000" cy="5207579"/>
          </a:xfrm>
        </p:spPr>
        <p:txBody>
          <a:bodyPr/>
          <a:lstStyle/>
          <a:p>
            <a:r>
              <a:rPr lang="en-US" sz="2400" dirty="0" smtClean="0"/>
              <a:t>Zoom in/out: </a:t>
            </a:r>
            <a:r>
              <a:rPr lang="en-US" sz="2400" dirty="0" err="1" smtClean="0">
                <a:solidFill>
                  <a:srgbClr val="FFC000"/>
                </a:solidFill>
              </a:rPr>
              <a:t>CTRL+Scroll</a:t>
            </a:r>
            <a:endParaRPr lang="en-US" sz="2400" dirty="0" smtClean="0">
              <a:solidFill>
                <a:srgbClr val="FFC000"/>
              </a:solidFill>
            </a:endParaRPr>
          </a:p>
          <a:p>
            <a:r>
              <a:rPr lang="en-US" sz="2400" dirty="0" smtClean="0"/>
              <a:t>Call hierarchy: </a:t>
            </a:r>
            <a:r>
              <a:rPr lang="en-US" sz="2400" dirty="0" smtClean="0">
                <a:solidFill>
                  <a:srgbClr val="FFC000"/>
                </a:solidFill>
              </a:rPr>
              <a:t>CTRL+W, K</a:t>
            </a:r>
          </a:p>
          <a:p>
            <a:r>
              <a:rPr lang="en-US" sz="2400" dirty="0" smtClean="0"/>
              <a:t>Expand smart tags: </a:t>
            </a:r>
            <a:r>
              <a:rPr lang="en-US" sz="2400" dirty="0" smtClean="0">
                <a:solidFill>
                  <a:srgbClr val="FFC000"/>
                </a:solidFill>
              </a:rPr>
              <a:t>CTRL+.</a:t>
            </a:r>
          </a:p>
          <a:p>
            <a:r>
              <a:rPr lang="en-US" sz="2400" dirty="0" smtClean="0"/>
              <a:t>Generate from usage: </a:t>
            </a:r>
            <a:r>
              <a:rPr lang="en-US" sz="2400" dirty="0" smtClean="0">
                <a:solidFill>
                  <a:srgbClr val="FFC000"/>
                </a:solidFill>
              </a:rPr>
              <a:t>CTRL+.</a:t>
            </a:r>
          </a:p>
          <a:p>
            <a:r>
              <a:rPr lang="en-US" sz="2400" dirty="0" smtClean="0"/>
              <a:t>Navigate to: </a:t>
            </a:r>
            <a:r>
              <a:rPr lang="en-US" sz="2400" dirty="0" smtClean="0">
                <a:solidFill>
                  <a:srgbClr val="FFC000"/>
                </a:solidFill>
              </a:rPr>
              <a:t>CTRL+,</a:t>
            </a:r>
          </a:p>
          <a:p>
            <a:r>
              <a:rPr lang="en-US" sz="2400" dirty="0" smtClean="0"/>
              <a:t>Highlight references: </a:t>
            </a:r>
            <a:r>
              <a:rPr lang="en-US" sz="2400" dirty="0" err="1" smtClean="0">
                <a:solidFill>
                  <a:srgbClr val="FFC000"/>
                </a:solidFill>
              </a:rPr>
              <a:t>CTRL+SHIFT+Down</a:t>
            </a:r>
            <a:r>
              <a:rPr lang="en-US" sz="2400" dirty="0" smtClean="0">
                <a:solidFill>
                  <a:srgbClr val="FFC000"/>
                </a:solidFill>
              </a:rPr>
              <a:t>/Up</a:t>
            </a:r>
          </a:p>
          <a:p>
            <a:r>
              <a:rPr lang="en-US" sz="2400" dirty="0" smtClean="0"/>
              <a:t>Switch IntelliSense type: </a:t>
            </a:r>
            <a:r>
              <a:rPr lang="en-US" sz="2400" dirty="0" err="1" smtClean="0">
                <a:solidFill>
                  <a:srgbClr val="FFC000"/>
                </a:solidFill>
              </a:rPr>
              <a:t>CTRL+ALT+Space</a:t>
            </a:r>
            <a:endParaRPr lang="en-US" sz="2400" dirty="0" smtClean="0">
              <a:solidFill>
                <a:srgbClr val="FFC000"/>
              </a:solidFill>
            </a:endParaRPr>
          </a:p>
          <a:p>
            <a:r>
              <a:rPr lang="en-US" sz="2400" dirty="0"/>
              <a:t>Hide Selection: </a:t>
            </a:r>
            <a:r>
              <a:rPr lang="en-US" sz="2400" dirty="0">
                <a:solidFill>
                  <a:srgbClr val="FFC000"/>
                </a:solidFill>
              </a:rPr>
              <a:t>CTRL+M, CTRL+H</a:t>
            </a:r>
          </a:p>
          <a:p>
            <a:r>
              <a:rPr lang="en-US" sz="2400" dirty="0" smtClean="0"/>
              <a:t>Collapse to definitions: </a:t>
            </a:r>
            <a:r>
              <a:rPr lang="en-US" sz="2400" dirty="0" smtClean="0">
                <a:solidFill>
                  <a:srgbClr val="FFC000"/>
                </a:solidFill>
              </a:rPr>
              <a:t>CTRL+M, O</a:t>
            </a:r>
          </a:p>
          <a:p>
            <a:r>
              <a:rPr lang="en-US" sz="2400" dirty="0"/>
              <a:t>Remove line: </a:t>
            </a:r>
            <a:r>
              <a:rPr lang="en-US" sz="2400" dirty="0">
                <a:solidFill>
                  <a:srgbClr val="FFC000"/>
                </a:solidFill>
              </a:rPr>
              <a:t>CTRL+L</a:t>
            </a:r>
          </a:p>
          <a:p>
            <a:r>
              <a:rPr lang="en-US" sz="2400" dirty="0" smtClean="0"/>
              <a:t>Find all references: </a:t>
            </a:r>
            <a:r>
              <a:rPr lang="en-US" sz="2400" dirty="0" smtClean="0">
                <a:solidFill>
                  <a:srgbClr val="FFC000"/>
                </a:solidFill>
              </a:rPr>
              <a:t>SHIFT+F12</a:t>
            </a:r>
          </a:p>
          <a:p>
            <a:r>
              <a:rPr lang="en-US" sz="2400" dirty="0" smtClean="0"/>
              <a:t>Go to definition: </a:t>
            </a:r>
            <a:r>
              <a:rPr lang="en-US" sz="2400" dirty="0" smtClean="0">
                <a:solidFill>
                  <a:srgbClr val="FFC000"/>
                </a:solidFill>
              </a:rPr>
              <a:t>F12</a:t>
            </a:r>
          </a:p>
          <a:p>
            <a:r>
              <a:rPr lang="en-US" sz="2400" dirty="0"/>
              <a:t>Step backwards: </a:t>
            </a:r>
            <a:r>
              <a:rPr lang="en-US" sz="2400" dirty="0" smtClean="0">
                <a:solidFill>
                  <a:srgbClr val="FFC000"/>
                </a:solidFill>
              </a:rPr>
              <a:t>CTRL+SHIFT+F11</a:t>
            </a:r>
          </a:p>
        </p:txBody>
      </p:sp>
    </p:spTree>
    <p:extLst>
      <p:ext uri="{BB962C8B-B14F-4D97-AF65-F5344CB8AC3E}">
        <p14:creationId xmlns:p14="http://schemas.microsoft.com/office/powerpoint/2010/main" val="1655421852"/>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PowerPoint Template - EN">
  <a:themeElements>
    <a:clrScheme name="Visual Studio">
      <a:dk1>
        <a:srgbClr val="000000"/>
      </a:dk1>
      <a:lt1>
        <a:srgbClr val="FFFFFF"/>
      </a:lt1>
      <a:dk2>
        <a:srgbClr val="681888"/>
      </a:dk2>
      <a:lt2>
        <a:srgbClr val="DEE6F3"/>
      </a:lt2>
      <a:accent1>
        <a:srgbClr val="0FA1B8"/>
      </a:accent1>
      <a:accent2>
        <a:srgbClr val="056CB6"/>
      </a:accent2>
      <a:accent3>
        <a:srgbClr val="681888"/>
      </a:accent3>
      <a:accent4>
        <a:srgbClr val="260859"/>
      </a:accent4>
      <a:accent5>
        <a:srgbClr val="DEE6F3"/>
      </a:accent5>
      <a:accent6>
        <a:srgbClr val="525051"/>
      </a:accent6>
      <a:hlink>
        <a:srgbClr val="979596"/>
      </a:hlink>
      <a:folHlink>
        <a:srgbClr val="979596"/>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400" dirty="0" smtClean="0">
            <a:gradFill>
              <a:gsLst>
                <a:gs pos="0">
                  <a:srgbClr val="FFFFFF"/>
                </a:gs>
                <a:gs pos="100000">
                  <a:srgbClr val="FFFFFF"/>
                </a:gs>
              </a:gsLst>
              <a:lin ang="5400000" scaled="0"/>
            </a:gradFill>
            <a:latin typeface="Segoe UI"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square" lIns="0" tIns="0" rIns="0" bIns="0" rtlCol="0">
        <a:spAutoFit/>
      </a:bodyPr>
      <a:lstStyle>
        <a:defPPr>
          <a:defRPr dirty="0" err="1" smtClean="0">
            <a:gradFill>
              <a:gsLst>
                <a:gs pos="0">
                  <a:schemeClr val="tx1"/>
                </a:gs>
                <a:gs pos="86000">
                  <a:schemeClr val="tx1"/>
                </a:gs>
              </a:gsLst>
              <a:lin ang="5400000" scaled="0"/>
            </a:gradFill>
          </a:defRPr>
        </a:defPPr>
      </a:lstStyle>
    </a:txDef>
  </a:objectDefaults>
  <a:extraClrSchemeLst/>
</a:theme>
</file>

<file path=ppt/theme/theme2.xml><?xml version="1.0" encoding="utf-8"?>
<a:theme xmlns:a="http://schemas.openxmlformats.org/drawingml/2006/main" name="EN2">
  <a:themeElements>
    <a:clrScheme name="Visual Studio">
      <a:dk1>
        <a:srgbClr val="000000"/>
      </a:dk1>
      <a:lt1>
        <a:srgbClr val="FFFFFF"/>
      </a:lt1>
      <a:dk2>
        <a:srgbClr val="681888"/>
      </a:dk2>
      <a:lt2>
        <a:srgbClr val="DEE6F3"/>
      </a:lt2>
      <a:accent1>
        <a:srgbClr val="0FA1B8"/>
      </a:accent1>
      <a:accent2>
        <a:srgbClr val="056CB6"/>
      </a:accent2>
      <a:accent3>
        <a:srgbClr val="681888"/>
      </a:accent3>
      <a:accent4>
        <a:srgbClr val="260859"/>
      </a:accent4>
      <a:accent5>
        <a:srgbClr val="DEE6F3"/>
      </a:accent5>
      <a:accent6>
        <a:srgbClr val="525051"/>
      </a:accent6>
      <a:hlink>
        <a:srgbClr val="979596"/>
      </a:hlink>
      <a:folHlink>
        <a:srgbClr val="979596"/>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400" dirty="0" smtClean="0">
            <a:gradFill>
              <a:gsLst>
                <a:gs pos="0">
                  <a:srgbClr val="FFFFFF"/>
                </a:gs>
                <a:gs pos="100000">
                  <a:srgbClr val="FFFFFF"/>
                </a:gs>
              </a:gsLst>
              <a:lin ang="5400000" scaled="0"/>
            </a:gradFill>
            <a:latin typeface="Segoe UI"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square" lIns="0" tIns="0" rIns="0" bIns="0" rtlCol="0">
        <a:spAutoFit/>
      </a:bodyPr>
      <a:lstStyle>
        <a:defPPr>
          <a:defRPr dirty="0" err="1" smtClean="0">
            <a:gradFill>
              <a:gsLst>
                <a:gs pos="0">
                  <a:schemeClr val="tx1"/>
                </a:gs>
                <a:gs pos="86000">
                  <a:schemeClr val="tx1"/>
                </a:gs>
              </a:gsLst>
              <a:lin ang="5400000" scaled="0"/>
            </a:gradFill>
          </a:defRPr>
        </a:defPPr>
      </a:lstStyle>
    </a:txDef>
  </a:objectDefaults>
  <a:extraClrSchemeLst/>
</a:theme>
</file>

<file path=ppt/theme/theme3.xml><?xml version="1.0" encoding="utf-8"?>
<a:theme xmlns:a="http://schemas.openxmlformats.org/drawingml/2006/main" name="EN3">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p:properties xmlns:p="http://schemas.microsoft.com/office/2006/metadata/properties" xmlns:xsi="http://www.w3.org/2001/XMLSchema-instance">
  <documentManagement>
    <ContentTypeId xmlns="http://schemas.microsoft.com/sharepoint/v3">0x004643607B4BEB4B4CAEA6A33A10028750</ContentTypeId>
    <_SourceUrl xmlns="http://schemas.microsoft.com/sharepoint/v3" xsi:nil="true"/>
    <AutoVersionDisabled xmlns="http://schemas.microsoft.com/sharepoint/v3">false</AutoVersionDisabled>
    <ItemType xmlns="http://schemas.microsoft.com/sharepoint/v3">1</ItemType>
    <Order xmlns="http://schemas.microsoft.com/sharepoint/v3" xsi:nil="true"/>
    <_SharedFileIndex xmlns="http://schemas.microsoft.com/sharepoint/v3" xsi:nil="true"/>
    <MetaInfo xmlns="http://schemas.microsoft.com/sharepoint/v3" xsi:nil="true"/>
    <Description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_Docs_" ma:contentTypeID="0x004643607B4BEB4B4CAEA6A33A10028750" ma:contentTypeVersion="" ma:contentTypeDescription="" ma:contentTypeScope="" ma:versionID="79d32544594fb00782b6c38ad897cbfd">
  <xsd:schema xmlns:xsd="http://www.w3.org/2001/XMLSchema" xmlns:p="http://schemas.microsoft.com/office/2006/metadata/properties" xmlns:ns1="http://schemas.microsoft.com/sharepoint/v3" targetNamespace="http://schemas.microsoft.com/office/2006/metadata/properties" ma:root="true" ma:fieldsID="3e5d9eca856144ce6ca1da655f95619c" ns1:_="">
    <xsd:import namespace="http://schemas.microsoft.com/sharepoint/v3"/>
    <xsd:element name="properties">
      <xsd:complexType>
        <xsd:sequence>
          <xsd:element name="documentManagement">
            <xsd:complexType>
              <xsd:all>
                <xsd:element ref="ns1:ID" minOccurs="0"/>
                <xsd:element ref="ns1:ContentTypeId" minOccurs="0"/>
                <xsd:element ref="ns1:Author" minOccurs="0"/>
                <xsd:element ref="ns1:Editor" minOccurs="0"/>
                <xsd:element ref="ns1:_HasCopyDestinations" minOccurs="0"/>
                <xsd:element ref="ns1:_CopySource" minOccurs="0"/>
                <xsd:element ref="ns1:_ModerationStatus" minOccurs="0"/>
                <xsd:element ref="ns1:_ModerationComments" minOccurs="0"/>
                <xsd:element ref="ns1:FileRef" minOccurs="0"/>
                <xsd:element ref="ns1:FileDirRef" minOccurs="0"/>
                <xsd:element ref="ns1:Last_x0020_Modified" minOccurs="0"/>
                <xsd:element ref="ns1:Created_x0020_Date" minOccurs="0"/>
                <xsd:element ref="ns1:File_x0020_Size" minOccurs="0"/>
                <xsd:element ref="ns1:FSObjType" minOccurs="0"/>
                <xsd:element ref="ns1:CheckedOutUserId" minOccurs="0"/>
                <xsd:element ref="ns1:IsCheckedoutToLocal" minOccurs="0"/>
                <xsd:element ref="ns1:CheckoutUser" minOccurs="0"/>
                <xsd:element ref="ns1:UniqueId" minOccurs="0"/>
                <xsd:element ref="ns1:ProgId" minOccurs="0"/>
                <xsd:element ref="ns1:ScopeId" minOccurs="0"/>
                <xsd:element ref="ns1:VirusStatus" minOccurs="0"/>
                <xsd:element ref="ns1:CheckedOutTitle" minOccurs="0"/>
                <xsd:element ref="ns1:_CheckinComment" minOccurs="0"/>
                <xsd:element ref="ns1:File_x0020_Type" minOccurs="0"/>
                <xsd:element ref="ns1:HTML_x0020_File_x0020_Type" minOccurs="0"/>
                <xsd:element ref="ns1:_SourceUrl" minOccurs="0"/>
                <xsd:element ref="ns1:_SharedFileIndex" minOccurs="0"/>
                <xsd:element ref="ns1:MetaInfo" minOccurs="0"/>
                <xsd:element ref="ns1:_Level" minOccurs="0"/>
                <xsd:element ref="ns1:_IsCurrentVersion" minOccurs="0"/>
                <xsd:element ref="ns1:owshiddenversion" minOccurs="0"/>
                <xsd:element ref="ns1:_UIVersion" minOccurs="0"/>
                <xsd:element ref="ns1:_UIVersionString" minOccurs="0"/>
                <xsd:element ref="ns1:InstanceID" minOccurs="0"/>
                <xsd:element ref="ns1:Order" minOccurs="0"/>
                <xsd:element ref="ns1:GUID" minOccurs="0"/>
                <xsd:element ref="ns1:WorkflowVersion" minOccurs="0"/>
                <xsd:element ref="ns1:WorkflowInstanceID" minOccurs="0"/>
                <xsd:element ref="ns1:ParentVersionString" minOccurs="0"/>
                <xsd:element ref="ns1:ParentLeafName" minOccurs="0"/>
                <xsd:element ref="ns1:AutoVersionDisabled" minOccurs="0"/>
                <xsd:element ref="ns1:ItemType" minOccurs="0"/>
                <xsd:element ref="ns1:Description"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ID" ma:index="0" nillable="true" ma:displayName="ID" ma:internalName="ID" ma:readOnly="true">
      <xsd:simpleType>
        <xsd:restriction base="dms:Unknown"/>
      </xsd:simpleType>
    </xsd:element>
    <xsd:element name="ContentTypeId" ma:index="1" nillable="true" ma:displayName="Content Type ID" ma:hidden="true" ma:internalName="ContentTypeId" ma:readOnly="true">
      <xsd:simpleType>
        <xsd:restriction base="dms:Unknown"/>
      </xsd:simpleType>
    </xsd:element>
    <xsd:element name="Author" ma:index="4" nillable="true" ma:displayName="Created By" ma:list="UserInfo" ma:internalName="Autho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 ma:index="6" nillable="true" ma:displayName="Modified By" ma:list="UserInfo" ma:internalName="Edito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HasCopyDestinations" ma:index="7" nillable="true" ma:displayName="Has Copy Destinations" ma:hidden="true" ma:internalName="_HasCopyDestinations" ma:readOnly="true">
      <xsd:simpleType>
        <xsd:restriction base="dms:Boolean"/>
      </xsd:simpleType>
    </xsd:element>
    <xsd:element name="_CopySource" ma:index="8" nillable="true" ma:displayName="Copy Source" ma:internalName="_CopySource" ma:readOnly="true">
      <xsd:simpleType>
        <xsd:restriction base="dms:Text"/>
      </xsd:simpleType>
    </xsd:element>
    <xsd:element name="_ModerationStatus" ma:index="9" nillable="true" ma:displayName="Approval Status" ma:default="0" ma:hidden="true" ma:internalName="_ModerationStatus" ma:readOnly="true">
      <xsd:simpleType>
        <xsd:restriction base="dms:Unknown"/>
      </xsd:simpleType>
    </xsd:element>
    <xsd:element name="_ModerationComments" ma:index="10" nillable="true" ma:displayName="Approver Comments" ma:hidden="true" ma:internalName="_ModerationComments" ma:readOnly="true">
      <xsd:simpleType>
        <xsd:restriction base="dms:Note"/>
      </xsd:simpleType>
    </xsd:element>
    <xsd:element name="FileRef" ma:index="11" nillable="true" ma:displayName="URL Path" ma:hidden="true" ma:list="Docs" ma:internalName="FileRef" ma:readOnly="true" ma:showField="FullUrl">
      <xsd:simpleType>
        <xsd:restriction base="dms:Lookup"/>
      </xsd:simpleType>
    </xsd:element>
    <xsd:element name="FileDirRef" ma:index="12" nillable="true" ma:displayName="Path" ma:hidden="true" ma:list="Docs" ma:internalName="FileDirRef" ma:readOnly="true" ma:showField="DirName">
      <xsd:simpleType>
        <xsd:restriction base="dms:Lookup"/>
      </xsd:simpleType>
    </xsd:element>
    <xsd:element name="Last_x0020_Modified" ma:index="13" nillable="true" ma:displayName="Modified" ma:format="TRUE" ma:hidden="true" ma:list="Docs" ma:internalName="Last_x0020_Modified" ma:readOnly="true" ma:showField="TimeLastModified">
      <xsd:simpleType>
        <xsd:restriction base="dms:Lookup"/>
      </xsd:simpleType>
    </xsd:element>
    <xsd:element name="Created_x0020_Date" ma:index="14" nillable="true" ma:displayName="Created" ma:format="TRUE" ma:hidden="true" ma:list="Docs" ma:internalName="Created_x0020_Date" ma:readOnly="true" ma:showField="TimeCreated">
      <xsd:simpleType>
        <xsd:restriction base="dms:Lookup"/>
      </xsd:simpleType>
    </xsd:element>
    <xsd:element name="File_x0020_Size" ma:index="15" nillable="true" ma:displayName="File Size" ma:format="TRUE" ma:hidden="true" ma:list="Docs" ma:internalName="File_x0020_Size" ma:readOnly="true" ma:showField="SizeInKB">
      <xsd:simpleType>
        <xsd:restriction base="dms:Lookup"/>
      </xsd:simpleType>
    </xsd:element>
    <xsd:element name="FSObjType" ma:index="16" nillable="true" ma:displayName="Item Type" ma:hidden="true" ma:list="Docs" ma:internalName="FSObjType" ma:readOnly="true" ma:showField="FSType">
      <xsd:simpleType>
        <xsd:restriction base="dms:Lookup"/>
      </xsd:simpleType>
    </xsd:element>
    <xsd:element name="CheckedOutUserId" ma:index="18" nillable="true" ma:displayName="ID of the User who has the item Checked Out" ma:hidden="true" ma:list="Docs" ma:internalName="CheckedOutUserId" ma:readOnly="true" ma:showField="CheckoutUserId">
      <xsd:simpleType>
        <xsd:restriction base="dms:Lookup"/>
      </xsd:simpleType>
    </xsd:element>
    <xsd:element name="IsCheckedoutToLocal" ma:index="19" nillable="true" ma:displayName="Is Checked out to local" ma:hidden="true" ma:list="Docs" ma:internalName="IsCheckedoutToLocal" ma:readOnly="true" ma:showField="IsCheckoutToLocal">
      <xsd:simpleType>
        <xsd:restriction base="dms:Lookup"/>
      </xsd:simpleType>
    </xsd:element>
    <xsd:element name="CheckoutUser" ma:index="20" nillable="true" ma:displayName="Checked Out To" ma:list="UserInfo" ma:internalName="CheckoutUse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UniqueId" ma:index="22" nillable="true" ma:displayName="Unique Id" ma:hidden="true" ma:list="Docs" ma:internalName="UniqueId" ma:readOnly="true" ma:showField="UniqueId">
      <xsd:simpleType>
        <xsd:restriction base="dms:Lookup"/>
      </xsd:simpleType>
    </xsd:element>
    <xsd:element name="ProgId" ma:index="23" nillable="true" ma:displayName="ProgId" ma:hidden="true" ma:list="Docs" ma:internalName="ProgId" ma:readOnly="true" ma:showField="ProgId">
      <xsd:simpleType>
        <xsd:restriction base="dms:Lookup"/>
      </xsd:simpleType>
    </xsd:element>
    <xsd:element name="ScopeId" ma:index="24" nillable="true" ma:displayName="ScopeId" ma:hidden="true" ma:list="Docs" ma:internalName="ScopeId" ma:readOnly="true" ma:showField="ScopeId">
      <xsd:simpleType>
        <xsd:restriction base="dms:Lookup"/>
      </xsd:simpleType>
    </xsd:element>
    <xsd:element name="VirusStatus" ma:index="25" nillable="true" ma:displayName="Virus Status" ma:format="TRUE" ma:hidden="true" ma:list="Docs" ma:internalName="VirusStatus" ma:readOnly="true" ma:showField="Size">
      <xsd:simpleType>
        <xsd:restriction base="dms:Lookup"/>
      </xsd:simpleType>
    </xsd:element>
    <xsd:element name="CheckedOutTitle" ma:index="26" nillable="true" ma:displayName="Checked Out To" ma:format="TRUE" ma:hidden="true" ma:list="Docs" ma:internalName="CheckedOutTitle" ma:readOnly="true" ma:showField="CheckedOutTitle">
      <xsd:simpleType>
        <xsd:restriction base="dms:Lookup"/>
      </xsd:simpleType>
    </xsd:element>
    <xsd:element name="_CheckinComment" ma:index="27" nillable="true" ma:displayName="Check In Comment" ma:format="TRUE" ma:list="Docs" ma:internalName="_CheckinComment" ma:readOnly="true" ma:showField="CheckinComment">
      <xsd:simpleType>
        <xsd:restriction base="dms:Lookup"/>
      </xsd:simpleType>
    </xsd:element>
    <xsd:element name="File_x0020_Type" ma:index="31" nillable="true" ma:displayName="File Type" ma:hidden="true" ma:internalName="File_x0020_Type" ma:readOnly="true">
      <xsd:simpleType>
        <xsd:restriction base="dms:Text"/>
      </xsd:simpleType>
    </xsd:element>
    <xsd:element name="HTML_x0020_File_x0020_Type" ma:index="32" nillable="true" ma:displayName="HTML File Type" ma:hidden="true" ma:internalName="HTML_x0020_File_x0020_Type" ma:readOnly="true">
      <xsd:simpleType>
        <xsd:restriction base="dms:Text"/>
      </xsd:simpleType>
    </xsd:element>
    <xsd:element name="_SourceUrl" ma:index="33" nillable="true" ma:displayName="Source Url" ma:hidden="true" ma:internalName="_SourceUrl">
      <xsd:simpleType>
        <xsd:restriction base="dms:Text"/>
      </xsd:simpleType>
    </xsd:element>
    <xsd:element name="_SharedFileIndex" ma:index="34" nillable="true" ma:displayName="Shared File Index" ma:hidden="true" ma:internalName="_SharedFileIndex">
      <xsd:simpleType>
        <xsd:restriction base="dms:Text"/>
      </xsd:simpleType>
    </xsd:element>
    <xsd:element name="MetaInfo" ma:index="44" nillable="true" ma:displayName="Property Bag" ma:hidden="true" ma:list="Docs" ma:internalName="MetaInfo" ma:showField="MetaInfo">
      <xsd:simpleType>
        <xsd:restriction base="dms:Lookup"/>
      </xsd:simpleType>
    </xsd:element>
    <xsd:element name="_Level" ma:index="45" nillable="true" ma:displayName="Level" ma:hidden="true" ma:internalName="_Level" ma:readOnly="true">
      <xsd:simpleType>
        <xsd:restriction base="dms:Unknown"/>
      </xsd:simpleType>
    </xsd:element>
    <xsd:element name="_IsCurrentVersion" ma:index="46" nillable="true" ma:displayName="Is Current Version" ma:hidden="true" ma:internalName="_IsCurrentVersion" ma:readOnly="true">
      <xsd:simpleType>
        <xsd:restriction base="dms:Boolean"/>
      </xsd:simpleType>
    </xsd:element>
    <xsd:element name="owshiddenversion" ma:index="50" nillable="true" ma:displayName="owshiddenversion" ma:hidden="true" ma:internalName="owshiddenversion" ma:readOnly="true">
      <xsd:simpleType>
        <xsd:restriction base="dms:Unknown"/>
      </xsd:simpleType>
    </xsd:element>
    <xsd:element name="_UIVersion" ma:index="51" nillable="true" ma:displayName="UI Version" ma:hidden="true" ma:internalName="_UIVersion" ma:readOnly="true">
      <xsd:simpleType>
        <xsd:restriction base="dms:Unknown"/>
      </xsd:simpleType>
    </xsd:element>
    <xsd:element name="_UIVersionString" ma:index="52" nillable="true" ma:displayName="Version" ma:internalName="_UIVersionString" ma:readOnly="true">
      <xsd:simpleType>
        <xsd:restriction base="dms:Text"/>
      </xsd:simpleType>
    </xsd:element>
    <xsd:element name="InstanceID" ma:index="53" nillable="true" ma:displayName="Instance ID" ma:hidden="true" ma:internalName="InstanceID" ma:readOnly="true">
      <xsd:simpleType>
        <xsd:restriction base="dms:Unknown"/>
      </xsd:simpleType>
    </xsd:element>
    <xsd:element name="Order" ma:index="54" nillable="true" ma:displayName="Order" ma:hidden="true" ma:internalName="Order">
      <xsd:simpleType>
        <xsd:restriction base="dms:Number"/>
      </xsd:simpleType>
    </xsd:element>
    <xsd:element name="GUID" ma:index="55" nillable="true" ma:displayName="GUID" ma:hidden="true" ma:internalName="GUID" ma:readOnly="true">
      <xsd:simpleType>
        <xsd:restriction base="dms:Unknown"/>
      </xsd:simpleType>
    </xsd:element>
    <xsd:element name="WorkflowVersion" ma:index="56" nillable="true" ma:displayName="Workflow Version" ma:hidden="true" ma:internalName="WorkflowVersion" ma:readOnly="true">
      <xsd:simpleType>
        <xsd:restriction base="dms:Unknown"/>
      </xsd:simpleType>
    </xsd:element>
    <xsd:element name="WorkflowInstanceID" ma:index="57" nillable="true" ma:displayName="Workflow Instance ID" ma:hidden="true" ma:internalName="WorkflowInstanceID" ma:readOnly="true">
      <xsd:simpleType>
        <xsd:restriction base="dms:Unknown"/>
      </xsd:simpleType>
    </xsd:element>
    <xsd:element name="ParentVersionString" ma:index="58" nillable="true" ma:displayName="Source Version (Converted Document)" ma:hidden="true" ma:list="Docs" ma:internalName="ParentVersionString" ma:readOnly="true" ma:showField="ParentVersionString">
      <xsd:simpleType>
        <xsd:restriction base="dms:Lookup"/>
      </xsd:simpleType>
    </xsd:element>
    <xsd:element name="ParentLeafName" ma:index="59" nillable="true" ma:displayName="Source Name (Converted Document)" ma:hidden="true" ma:list="Docs" ma:internalName="ParentLeafName" ma:readOnly="true" ma:showField="ParentLeafName">
      <xsd:simpleType>
        <xsd:restriction base="dms:Lookup"/>
      </xsd:simpleType>
    </xsd:element>
    <xsd:element name="AutoVersionDisabled" ma:index="60" nillable="true" ma:displayName="AutoVersionDisabled" ma:default="FALSE" ma:hidden="true" ma:internalName="AutoVersionDisabled">
      <xsd:simpleType>
        <xsd:restriction base="dms:Boolean"/>
      </xsd:simpleType>
    </xsd:element>
    <xsd:element name="ItemType" ma:index="61" nillable="true" ma:displayName="ItemType" ma:default="1" ma:hidden="true" ma:internalName="ItemType">
      <xsd:simpleType>
        <xsd:restriction base="dms:Unknown"/>
      </xsd:simpleType>
    </xsd:element>
    <xsd:element name="Description" ma:index="62" nillable="true" ma:displayName="Description" ma:hidden="true" ma:internalName="Description">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 ma:displayName="Content Type" ma:readOnly="true"/>
        <xsd:element ref="dc:title" minOccurs="0" maxOccurs="1"/>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E575B1F9-0D17-40F0-942E-32B75996010D}">
  <ds:schemaRefs>
    <ds:schemaRef ds:uri="http://www.w3.org/XML/1998/namespace"/>
    <ds:schemaRef ds:uri="http://schemas.microsoft.com/sharepoint/v3"/>
    <ds:schemaRef ds:uri="http://purl.org/dc/elements/1.1/"/>
    <ds:schemaRef ds:uri="http://schemas.openxmlformats.org/package/2006/metadata/core-properties"/>
    <ds:schemaRef ds:uri="http://schemas.microsoft.com/office/2006/documentManagement/types"/>
    <ds:schemaRef ds:uri="http://schemas.microsoft.com/office/2006/metadata/properties"/>
    <ds:schemaRef ds:uri="http://purl.org/dc/dcmitype/"/>
    <ds:schemaRef ds:uri="http://purl.org/dc/terms/"/>
  </ds:schemaRefs>
</ds:datastoreItem>
</file>

<file path=customXml/itemProps2.xml><?xml version="1.0" encoding="utf-8"?>
<ds:datastoreItem xmlns:ds="http://schemas.openxmlformats.org/officeDocument/2006/customXml" ds:itemID="{4269E5FB-46B1-489A-A419-38CF8F320D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PowerPoint Template - EN</Template>
  <TotalTime>0</TotalTime>
  <Words>436</Words>
  <Application>Microsoft Office PowerPoint</Application>
  <PresentationFormat>On-screen Show (4:3)</PresentationFormat>
  <Paragraphs>103</Paragraphs>
  <Slides>11</Slides>
  <Notes>11</Notes>
  <HiddenSlides>0</HiddenSlides>
  <MMClips>0</MMClips>
  <ScaleCrop>false</ScaleCrop>
  <HeadingPairs>
    <vt:vector size="4" baseType="variant">
      <vt:variant>
        <vt:lpstr>Theme</vt:lpstr>
      </vt:variant>
      <vt:variant>
        <vt:i4>3</vt:i4>
      </vt:variant>
      <vt:variant>
        <vt:lpstr>Slide Titles</vt:lpstr>
      </vt:variant>
      <vt:variant>
        <vt:i4>11</vt:i4>
      </vt:variant>
    </vt:vector>
  </HeadingPairs>
  <TitlesOfParts>
    <vt:vector size="14" baseType="lpstr">
      <vt:lpstr>PowerPoint Template - EN</vt:lpstr>
      <vt:lpstr>EN2</vt:lpstr>
      <vt:lpstr>EN3</vt:lpstr>
      <vt:lpstr>Increased productivity with Visual C# IDE</vt:lpstr>
      <vt:lpstr>Increased productivity with Visual C# IDE</vt:lpstr>
      <vt:lpstr>Changes across the board!</vt:lpstr>
      <vt:lpstr>Thinking about productivity</vt:lpstr>
      <vt:lpstr>Understanding code</vt:lpstr>
      <vt:lpstr>Navigating code</vt:lpstr>
      <vt:lpstr>Writing code</vt:lpstr>
      <vt:lpstr>Debugging code </vt:lpstr>
      <vt:lpstr>Shortcuts summary</vt:lpstr>
      <vt:lpstr>Additional Resources</vt:lpstr>
      <vt:lpstr>Q&amp;A</vt:lpstr>
    </vt:vector>
  </TitlesOfParts>
  <Manag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Increased productivity with Visual C# IDE</dc:title>
  <dc:creator/>
  <cp:keywords>C# 4.0;ide</cp:keywords>
  <cp:lastModifiedBy/>
  <cp:revision>1</cp:revision>
  <dcterms:created xsi:type="dcterms:W3CDTF">2010-02-24T19:34:47Z</dcterms:created>
  <dcterms:modified xsi:type="dcterms:W3CDTF">2010-07-27T22:12:10Z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ddDocumentEventProcessedId">
    <vt:lpwstr>fadf42b3-c755-416a-a817-f38a5f41c218</vt:lpwstr>
  </property>
</Properties>
</file>