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93" r:id="rId3"/>
    <p:sldMasterId id="2147483723" r:id="rId4"/>
    <p:sldMasterId id="2147483718" r:id="rId5"/>
  </p:sldMasterIdLst>
  <p:notesMasterIdLst>
    <p:notesMasterId r:id="rId32"/>
  </p:notesMasterIdLst>
  <p:handoutMasterIdLst>
    <p:handoutMasterId r:id="rId33"/>
  </p:handoutMasterIdLst>
  <p:sldIdLst>
    <p:sldId id="256" r:id="rId6"/>
    <p:sldId id="297" r:id="rId7"/>
    <p:sldId id="298" r:id="rId8"/>
    <p:sldId id="301" r:id="rId9"/>
    <p:sldId id="302" r:id="rId10"/>
    <p:sldId id="303" r:id="rId11"/>
    <p:sldId id="304" r:id="rId12"/>
    <p:sldId id="305" r:id="rId13"/>
    <p:sldId id="323" r:id="rId14"/>
    <p:sldId id="307" r:id="rId15"/>
    <p:sldId id="308" r:id="rId16"/>
    <p:sldId id="309" r:id="rId17"/>
    <p:sldId id="310" r:id="rId18"/>
    <p:sldId id="311" r:id="rId19"/>
    <p:sldId id="312" r:id="rId20"/>
    <p:sldId id="313" r:id="rId21"/>
    <p:sldId id="314" r:id="rId22"/>
    <p:sldId id="315" r:id="rId23"/>
    <p:sldId id="316" r:id="rId24"/>
    <p:sldId id="318" r:id="rId25"/>
    <p:sldId id="319" r:id="rId26"/>
    <p:sldId id="320" r:id="rId27"/>
    <p:sldId id="325" r:id="rId28"/>
    <p:sldId id="321" r:id="rId29"/>
    <p:sldId id="324" r:id="rId30"/>
    <p:sldId id="327" r:id="rId31"/>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056CB6"/>
    <a:srgbClr val="333333"/>
    <a:srgbClr val="292929"/>
    <a:srgbClr val="F8F57B"/>
    <a:srgbClr val="F6AE1E"/>
    <a:srgbClr val="FF0066"/>
    <a:srgbClr val="F3AF35"/>
    <a:srgbClr val="9C42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353" autoAdjust="0"/>
    <p:restoredTop sz="80992" autoAdjust="0"/>
  </p:normalViewPr>
  <p:slideViewPr>
    <p:cSldViewPr snapToGrid="0">
      <p:cViewPr varScale="1">
        <p:scale>
          <a:sx n="91" d="100"/>
          <a:sy n="91" d="100"/>
        </p:scale>
        <p:origin x="-1494" y="-96"/>
      </p:cViewPr>
      <p:guideLst>
        <p:guide orient="horz" pos="144"/>
        <p:guide orient="horz" pos="912"/>
        <p:guide orient="horz" pos="1484"/>
        <p:guide orient="horz" pos="1200"/>
        <p:guide orient="horz" pos="2736"/>
        <p:guide orient="horz" pos="4176"/>
        <p:guide pos="2880"/>
        <p:guide pos="240"/>
        <p:guide pos="460"/>
        <p:guide pos="5520"/>
        <p:guide pos="863"/>
        <p:guide pos="5299"/>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98" d="100"/>
          <a:sy n="98" d="100"/>
        </p:scale>
        <p:origin x="-3516"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1.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3.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2.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7/27/2010</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692366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7/27/2010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856346740"/>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7/27/2010 3:08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415554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Implementing the property</a:t>
            </a:r>
            <a:r>
              <a:rPr lang="en-US" baseline="0" dirty="0" smtClean="0"/>
              <a:t> bag:</a:t>
            </a:r>
          </a:p>
          <a:p>
            <a:endParaRPr lang="en-US" baseline="0" dirty="0" smtClean="0"/>
          </a:p>
          <a:p>
            <a:r>
              <a:rPr lang="en-US" sz="900" kern="1200" dirty="0" smtClean="0">
                <a:solidFill>
                  <a:schemeClr val="tx1"/>
                </a:solidFill>
                <a:latin typeface="Segoe UI" pitchFamily="34" charset="0"/>
                <a:ea typeface="+mn-ea"/>
                <a:cs typeface="+mn-cs"/>
              </a:rPr>
              <a:t> class </a:t>
            </a:r>
            <a:r>
              <a:rPr lang="en-US" sz="900" kern="1200" dirty="0" err="1" smtClean="0">
                <a:solidFill>
                  <a:schemeClr val="tx1"/>
                </a:solidFill>
                <a:latin typeface="Segoe UI" pitchFamily="34" charset="0"/>
                <a:ea typeface="+mn-ea"/>
                <a:cs typeface="+mn-cs"/>
              </a:rPr>
              <a:t>MyIDO</a:t>
            </a:r>
            <a:r>
              <a:rPr lang="en-US" sz="900" kern="1200" dirty="0" smtClean="0">
                <a:solidFill>
                  <a:schemeClr val="tx1"/>
                </a:solidFill>
                <a:latin typeface="Segoe UI" pitchFamily="34" charset="0"/>
                <a:ea typeface="+mn-ea"/>
                <a:cs typeface="+mn-cs"/>
              </a:rPr>
              <a:t> : </a:t>
            </a:r>
            <a:r>
              <a:rPr lang="en-US" sz="900" kern="1200" dirty="0" err="1" smtClean="0">
                <a:solidFill>
                  <a:schemeClr val="tx1"/>
                </a:solidFill>
                <a:latin typeface="Segoe UI" pitchFamily="34" charset="0"/>
                <a:ea typeface="+mn-ea"/>
                <a:cs typeface="+mn-cs"/>
              </a:rPr>
              <a:t>DynamicObject</a:t>
            </a:r>
            <a:endParaRPr lang="en-US" sz="900" kern="1200" dirty="0" smtClean="0">
              <a:solidFill>
                <a:schemeClr val="tx1"/>
              </a:solidFill>
              <a:latin typeface="Segoe UI" pitchFamily="34" charset="0"/>
              <a:ea typeface="+mn-ea"/>
              <a:cs typeface="+mn-cs"/>
            </a:endParaRPr>
          </a:p>
          <a:p>
            <a:r>
              <a:rPr lang="en-US" sz="900" kern="1200" dirty="0" smtClean="0">
                <a:solidFill>
                  <a:schemeClr val="tx1"/>
                </a:solidFill>
                <a:latin typeface="Segoe UI" pitchFamily="34" charset="0"/>
                <a:ea typeface="+mn-ea"/>
                <a:cs typeface="+mn-cs"/>
              </a:rPr>
              <a:t>    {</a:t>
            </a:r>
          </a:p>
          <a:p>
            <a:r>
              <a:rPr lang="en-US" sz="900" kern="1200" dirty="0" smtClean="0">
                <a:solidFill>
                  <a:schemeClr val="tx1"/>
                </a:solidFill>
                <a:latin typeface="Segoe UI" pitchFamily="34" charset="0"/>
                <a:ea typeface="+mn-ea"/>
                <a:cs typeface="+mn-cs"/>
              </a:rPr>
              <a:t>        private Dictionary&lt;string, object&gt; bag = new Dictionary&lt;string, object&gt;();</a:t>
            </a:r>
          </a:p>
          <a:p>
            <a:endParaRPr lang="en-US" sz="900" kern="1200" dirty="0" smtClean="0">
              <a:solidFill>
                <a:schemeClr val="tx1"/>
              </a:solidFill>
              <a:latin typeface="Segoe UI" pitchFamily="34" charset="0"/>
              <a:ea typeface="+mn-ea"/>
              <a:cs typeface="+mn-cs"/>
            </a:endParaRPr>
          </a:p>
          <a:p>
            <a:r>
              <a:rPr lang="en-US" sz="900" kern="1200" dirty="0" smtClean="0">
                <a:solidFill>
                  <a:schemeClr val="tx1"/>
                </a:solidFill>
                <a:latin typeface="Segoe UI" pitchFamily="34" charset="0"/>
                <a:ea typeface="+mn-ea"/>
                <a:cs typeface="+mn-cs"/>
              </a:rPr>
              <a:t>        public string </a:t>
            </a:r>
            <a:r>
              <a:rPr lang="en-US" sz="900" kern="1200" dirty="0" err="1" smtClean="0">
                <a:solidFill>
                  <a:schemeClr val="tx1"/>
                </a:solidFill>
                <a:latin typeface="Segoe UI" pitchFamily="34" charset="0"/>
                <a:ea typeface="+mn-ea"/>
                <a:cs typeface="+mn-cs"/>
              </a:rPr>
              <a:t>ToXML</a:t>
            </a:r>
            <a:r>
              <a:rPr lang="en-US" sz="900" kern="1200" dirty="0" smtClean="0">
                <a:solidFill>
                  <a:schemeClr val="tx1"/>
                </a:solidFill>
                <a:latin typeface="Segoe UI" pitchFamily="34" charset="0"/>
                <a:ea typeface="+mn-ea"/>
                <a:cs typeface="+mn-cs"/>
              </a:rPr>
              <a:t>()</a:t>
            </a:r>
          </a:p>
          <a:p>
            <a:r>
              <a:rPr lang="en-US" sz="900" kern="1200" dirty="0" smtClean="0">
                <a:solidFill>
                  <a:schemeClr val="tx1"/>
                </a:solidFill>
                <a:latin typeface="Segoe UI" pitchFamily="34" charset="0"/>
                <a:ea typeface="+mn-ea"/>
                <a:cs typeface="+mn-cs"/>
              </a:rPr>
              <a:t>        {</a:t>
            </a:r>
          </a:p>
          <a:p>
            <a:r>
              <a:rPr lang="en-US" sz="900" kern="1200" dirty="0" smtClean="0">
                <a:solidFill>
                  <a:schemeClr val="tx1"/>
                </a:solidFill>
                <a:latin typeface="Segoe UI" pitchFamily="34" charset="0"/>
                <a:ea typeface="+mn-ea"/>
                <a:cs typeface="+mn-cs"/>
              </a:rPr>
              <a:t>            return new </a:t>
            </a:r>
            <a:r>
              <a:rPr lang="en-US" sz="900" kern="1200" dirty="0" err="1" smtClean="0">
                <a:solidFill>
                  <a:schemeClr val="tx1"/>
                </a:solidFill>
                <a:latin typeface="Segoe UI" pitchFamily="34" charset="0"/>
                <a:ea typeface="+mn-ea"/>
                <a:cs typeface="+mn-cs"/>
              </a:rPr>
              <a:t>XElement</a:t>
            </a:r>
            <a:r>
              <a:rPr lang="en-US" sz="900" kern="1200" dirty="0" smtClean="0">
                <a:solidFill>
                  <a:schemeClr val="tx1"/>
                </a:solidFill>
                <a:latin typeface="Segoe UI" pitchFamily="34" charset="0"/>
                <a:ea typeface="+mn-ea"/>
                <a:cs typeface="+mn-cs"/>
              </a:rPr>
              <a:t>("Properties", from e in bag</a:t>
            </a:r>
          </a:p>
          <a:p>
            <a:r>
              <a:rPr lang="en-US" sz="900" kern="1200" dirty="0" smtClean="0">
                <a:solidFill>
                  <a:schemeClr val="tx1"/>
                </a:solidFill>
                <a:latin typeface="Segoe UI" pitchFamily="34" charset="0"/>
                <a:ea typeface="+mn-ea"/>
                <a:cs typeface="+mn-cs"/>
              </a:rPr>
              <a:t>                                              select new </a:t>
            </a:r>
            <a:r>
              <a:rPr lang="en-US" sz="900" kern="1200" dirty="0" err="1" smtClean="0">
                <a:solidFill>
                  <a:schemeClr val="tx1"/>
                </a:solidFill>
                <a:latin typeface="Segoe UI" pitchFamily="34" charset="0"/>
                <a:ea typeface="+mn-ea"/>
                <a:cs typeface="+mn-cs"/>
              </a:rPr>
              <a:t>XElement</a:t>
            </a:r>
            <a:r>
              <a:rPr lang="en-US" sz="900" kern="1200" dirty="0" smtClean="0">
                <a:solidFill>
                  <a:schemeClr val="tx1"/>
                </a:solidFill>
                <a:latin typeface="Segoe UI" pitchFamily="34" charset="0"/>
                <a:ea typeface="+mn-ea"/>
                <a:cs typeface="+mn-cs"/>
              </a:rPr>
              <a:t>(</a:t>
            </a:r>
            <a:r>
              <a:rPr lang="en-US" sz="900" kern="1200" dirty="0" err="1" smtClean="0">
                <a:solidFill>
                  <a:schemeClr val="tx1"/>
                </a:solidFill>
                <a:latin typeface="Segoe UI" pitchFamily="34" charset="0"/>
                <a:ea typeface="+mn-ea"/>
                <a:cs typeface="+mn-cs"/>
              </a:rPr>
              <a:t>e.Key</a:t>
            </a:r>
            <a:r>
              <a:rPr lang="en-US" sz="900" kern="1200" dirty="0" smtClean="0">
                <a:solidFill>
                  <a:schemeClr val="tx1"/>
                </a:solidFill>
                <a:latin typeface="Segoe UI" pitchFamily="34" charset="0"/>
                <a:ea typeface="+mn-ea"/>
                <a:cs typeface="+mn-cs"/>
              </a:rPr>
              <a:t>, </a:t>
            </a:r>
            <a:r>
              <a:rPr lang="en-US" sz="900" kern="1200" dirty="0" err="1" smtClean="0">
                <a:solidFill>
                  <a:schemeClr val="tx1"/>
                </a:solidFill>
                <a:latin typeface="Segoe UI" pitchFamily="34" charset="0"/>
                <a:ea typeface="+mn-ea"/>
                <a:cs typeface="+mn-cs"/>
              </a:rPr>
              <a:t>e.Value</a:t>
            </a:r>
            <a:r>
              <a:rPr lang="en-US" sz="900" kern="1200" dirty="0" smtClean="0">
                <a:solidFill>
                  <a:schemeClr val="tx1"/>
                </a:solidFill>
                <a:latin typeface="Segoe UI" pitchFamily="34" charset="0"/>
                <a:ea typeface="+mn-ea"/>
                <a:cs typeface="+mn-cs"/>
              </a:rPr>
              <a:t>)).</a:t>
            </a:r>
            <a:r>
              <a:rPr lang="en-US" sz="900" kern="1200" dirty="0" err="1" smtClean="0">
                <a:solidFill>
                  <a:schemeClr val="tx1"/>
                </a:solidFill>
                <a:latin typeface="Segoe UI" pitchFamily="34" charset="0"/>
                <a:ea typeface="+mn-ea"/>
                <a:cs typeface="+mn-cs"/>
              </a:rPr>
              <a:t>ToString</a:t>
            </a:r>
            <a:r>
              <a:rPr lang="en-US" sz="900" kern="1200" dirty="0" smtClean="0">
                <a:solidFill>
                  <a:schemeClr val="tx1"/>
                </a:solidFill>
                <a:latin typeface="Segoe UI" pitchFamily="34" charset="0"/>
                <a:ea typeface="+mn-ea"/>
                <a:cs typeface="+mn-cs"/>
              </a:rPr>
              <a:t>();</a:t>
            </a:r>
          </a:p>
          <a:p>
            <a:r>
              <a:rPr lang="en-US" sz="900" kern="1200" dirty="0" smtClean="0">
                <a:solidFill>
                  <a:schemeClr val="tx1"/>
                </a:solidFill>
                <a:latin typeface="Segoe UI" pitchFamily="34" charset="0"/>
                <a:ea typeface="+mn-ea"/>
                <a:cs typeface="+mn-cs"/>
              </a:rPr>
              <a:t>        }</a:t>
            </a:r>
          </a:p>
          <a:p>
            <a:endParaRPr lang="en-US" sz="900" kern="1200" dirty="0" smtClean="0">
              <a:solidFill>
                <a:schemeClr val="tx1"/>
              </a:solidFill>
              <a:latin typeface="Segoe UI" pitchFamily="34" charset="0"/>
              <a:ea typeface="+mn-ea"/>
              <a:cs typeface="+mn-cs"/>
            </a:endParaRPr>
          </a:p>
          <a:p>
            <a:r>
              <a:rPr lang="en-US" sz="900" kern="1200" dirty="0" smtClean="0">
                <a:solidFill>
                  <a:schemeClr val="tx1"/>
                </a:solidFill>
                <a:latin typeface="Segoe UI" pitchFamily="34" charset="0"/>
                <a:ea typeface="+mn-ea"/>
                <a:cs typeface="+mn-cs"/>
              </a:rPr>
              <a:t>        public override </a:t>
            </a:r>
            <a:r>
              <a:rPr lang="en-US" sz="900" kern="1200" dirty="0" err="1" smtClean="0">
                <a:solidFill>
                  <a:schemeClr val="tx1"/>
                </a:solidFill>
                <a:latin typeface="Segoe UI" pitchFamily="34" charset="0"/>
                <a:ea typeface="+mn-ea"/>
                <a:cs typeface="+mn-cs"/>
              </a:rPr>
              <a:t>bool</a:t>
            </a:r>
            <a:r>
              <a:rPr lang="en-US" sz="900" kern="1200" dirty="0" smtClean="0">
                <a:solidFill>
                  <a:schemeClr val="tx1"/>
                </a:solidFill>
                <a:latin typeface="Segoe UI" pitchFamily="34" charset="0"/>
                <a:ea typeface="+mn-ea"/>
                <a:cs typeface="+mn-cs"/>
              </a:rPr>
              <a:t> </a:t>
            </a:r>
            <a:r>
              <a:rPr lang="en-US" sz="900" kern="1200" dirty="0" err="1" smtClean="0">
                <a:solidFill>
                  <a:schemeClr val="tx1"/>
                </a:solidFill>
                <a:latin typeface="Segoe UI" pitchFamily="34" charset="0"/>
                <a:ea typeface="+mn-ea"/>
                <a:cs typeface="+mn-cs"/>
              </a:rPr>
              <a:t>TryGetMember</a:t>
            </a:r>
            <a:r>
              <a:rPr lang="en-US" sz="900" kern="1200" dirty="0" smtClean="0">
                <a:solidFill>
                  <a:schemeClr val="tx1"/>
                </a:solidFill>
                <a:latin typeface="Segoe UI" pitchFamily="34" charset="0"/>
                <a:ea typeface="+mn-ea"/>
                <a:cs typeface="+mn-cs"/>
              </a:rPr>
              <a:t>(</a:t>
            </a:r>
            <a:r>
              <a:rPr lang="en-US" sz="900" kern="1200" dirty="0" err="1" smtClean="0">
                <a:solidFill>
                  <a:schemeClr val="tx1"/>
                </a:solidFill>
                <a:latin typeface="Segoe UI" pitchFamily="34" charset="0"/>
                <a:ea typeface="+mn-ea"/>
                <a:cs typeface="+mn-cs"/>
              </a:rPr>
              <a:t>GetMemberBinder</a:t>
            </a:r>
            <a:r>
              <a:rPr lang="en-US" sz="900" kern="1200" dirty="0" smtClean="0">
                <a:solidFill>
                  <a:schemeClr val="tx1"/>
                </a:solidFill>
                <a:latin typeface="Segoe UI" pitchFamily="34" charset="0"/>
                <a:ea typeface="+mn-ea"/>
                <a:cs typeface="+mn-cs"/>
              </a:rPr>
              <a:t> binder, out object result)</a:t>
            </a:r>
          </a:p>
          <a:p>
            <a:r>
              <a:rPr lang="en-US" sz="900" kern="1200" dirty="0" smtClean="0">
                <a:solidFill>
                  <a:schemeClr val="tx1"/>
                </a:solidFill>
                <a:latin typeface="Segoe UI" pitchFamily="34" charset="0"/>
                <a:ea typeface="+mn-ea"/>
                <a:cs typeface="+mn-cs"/>
              </a:rPr>
              <a:t>        {</a:t>
            </a:r>
          </a:p>
          <a:p>
            <a:r>
              <a:rPr lang="en-US" sz="900" kern="1200" dirty="0" smtClean="0">
                <a:solidFill>
                  <a:schemeClr val="tx1"/>
                </a:solidFill>
                <a:latin typeface="Segoe UI" pitchFamily="34" charset="0"/>
                <a:ea typeface="+mn-ea"/>
                <a:cs typeface="+mn-cs"/>
              </a:rPr>
              <a:t>            result = null;</a:t>
            </a:r>
          </a:p>
          <a:p>
            <a:r>
              <a:rPr lang="en-US" sz="900" kern="1200" dirty="0" smtClean="0">
                <a:solidFill>
                  <a:schemeClr val="tx1"/>
                </a:solidFill>
                <a:latin typeface="Segoe UI" pitchFamily="34" charset="0"/>
                <a:ea typeface="+mn-ea"/>
                <a:cs typeface="+mn-cs"/>
              </a:rPr>
              <a:t>            if (</a:t>
            </a:r>
            <a:r>
              <a:rPr lang="en-US" sz="900" kern="1200" dirty="0" err="1" smtClean="0">
                <a:solidFill>
                  <a:schemeClr val="tx1"/>
                </a:solidFill>
                <a:latin typeface="Segoe UI" pitchFamily="34" charset="0"/>
                <a:ea typeface="+mn-ea"/>
                <a:cs typeface="+mn-cs"/>
              </a:rPr>
              <a:t>bag.ContainsKey</a:t>
            </a:r>
            <a:r>
              <a:rPr lang="en-US" sz="900" kern="1200" dirty="0" smtClean="0">
                <a:solidFill>
                  <a:schemeClr val="tx1"/>
                </a:solidFill>
                <a:latin typeface="Segoe UI" pitchFamily="34" charset="0"/>
                <a:ea typeface="+mn-ea"/>
                <a:cs typeface="+mn-cs"/>
              </a:rPr>
              <a:t>(</a:t>
            </a:r>
            <a:r>
              <a:rPr lang="en-US" sz="900" kern="1200" dirty="0" err="1" smtClean="0">
                <a:solidFill>
                  <a:schemeClr val="tx1"/>
                </a:solidFill>
                <a:latin typeface="Segoe UI" pitchFamily="34" charset="0"/>
                <a:ea typeface="+mn-ea"/>
                <a:cs typeface="+mn-cs"/>
              </a:rPr>
              <a:t>binder.Name</a:t>
            </a:r>
            <a:r>
              <a:rPr lang="en-US" sz="900" kern="1200" dirty="0" smtClean="0">
                <a:solidFill>
                  <a:schemeClr val="tx1"/>
                </a:solidFill>
                <a:latin typeface="Segoe UI" pitchFamily="34" charset="0"/>
                <a:ea typeface="+mn-ea"/>
                <a:cs typeface="+mn-cs"/>
              </a:rPr>
              <a:t>))</a:t>
            </a:r>
          </a:p>
          <a:p>
            <a:r>
              <a:rPr lang="en-US" sz="900" kern="1200" dirty="0" smtClean="0">
                <a:solidFill>
                  <a:schemeClr val="tx1"/>
                </a:solidFill>
                <a:latin typeface="Segoe UI" pitchFamily="34" charset="0"/>
                <a:ea typeface="+mn-ea"/>
                <a:cs typeface="+mn-cs"/>
              </a:rPr>
              <a:t>            {</a:t>
            </a:r>
          </a:p>
          <a:p>
            <a:r>
              <a:rPr lang="en-US" sz="900" kern="1200" dirty="0" smtClean="0">
                <a:solidFill>
                  <a:schemeClr val="tx1"/>
                </a:solidFill>
                <a:latin typeface="Segoe UI" pitchFamily="34" charset="0"/>
                <a:ea typeface="+mn-ea"/>
                <a:cs typeface="+mn-cs"/>
              </a:rPr>
              <a:t>                result = bag[</a:t>
            </a:r>
            <a:r>
              <a:rPr lang="en-US" sz="900" kern="1200" dirty="0" err="1" smtClean="0">
                <a:solidFill>
                  <a:schemeClr val="tx1"/>
                </a:solidFill>
                <a:latin typeface="Segoe UI" pitchFamily="34" charset="0"/>
                <a:ea typeface="+mn-ea"/>
                <a:cs typeface="+mn-cs"/>
              </a:rPr>
              <a:t>binder.Name</a:t>
            </a:r>
            <a:r>
              <a:rPr lang="en-US" sz="900" kern="1200" dirty="0" smtClean="0">
                <a:solidFill>
                  <a:schemeClr val="tx1"/>
                </a:solidFill>
                <a:latin typeface="Segoe UI" pitchFamily="34" charset="0"/>
                <a:ea typeface="+mn-ea"/>
                <a:cs typeface="+mn-cs"/>
              </a:rPr>
              <a:t>];</a:t>
            </a:r>
          </a:p>
          <a:p>
            <a:r>
              <a:rPr lang="en-US" sz="900" kern="1200" dirty="0" smtClean="0">
                <a:solidFill>
                  <a:schemeClr val="tx1"/>
                </a:solidFill>
                <a:latin typeface="Segoe UI" pitchFamily="34" charset="0"/>
                <a:ea typeface="+mn-ea"/>
                <a:cs typeface="+mn-cs"/>
              </a:rPr>
              <a:t>                return true;</a:t>
            </a:r>
          </a:p>
          <a:p>
            <a:r>
              <a:rPr lang="en-US" sz="900" kern="1200" dirty="0" smtClean="0">
                <a:solidFill>
                  <a:schemeClr val="tx1"/>
                </a:solidFill>
                <a:latin typeface="Segoe UI" pitchFamily="34" charset="0"/>
                <a:ea typeface="+mn-ea"/>
                <a:cs typeface="+mn-cs"/>
              </a:rPr>
              <a:t>            }</a:t>
            </a:r>
          </a:p>
          <a:p>
            <a:r>
              <a:rPr lang="en-US" sz="900" kern="1200" dirty="0" smtClean="0">
                <a:solidFill>
                  <a:schemeClr val="tx1"/>
                </a:solidFill>
                <a:latin typeface="Segoe UI" pitchFamily="34" charset="0"/>
                <a:ea typeface="+mn-ea"/>
                <a:cs typeface="+mn-cs"/>
              </a:rPr>
              <a:t>            else</a:t>
            </a:r>
          </a:p>
          <a:p>
            <a:r>
              <a:rPr lang="en-US" sz="900" kern="1200" dirty="0" smtClean="0">
                <a:solidFill>
                  <a:schemeClr val="tx1"/>
                </a:solidFill>
                <a:latin typeface="Segoe UI" pitchFamily="34" charset="0"/>
                <a:ea typeface="+mn-ea"/>
                <a:cs typeface="+mn-cs"/>
              </a:rPr>
              <a:t>                return false;</a:t>
            </a:r>
          </a:p>
          <a:p>
            <a:r>
              <a:rPr lang="en-US" sz="900" kern="1200" dirty="0" smtClean="0">
                <a:solidFill>
                  <a:schemeClr val="tx1"/>
                </a:solidFill>
                <a:latin typeface="Segoe UI" pitchFamily="34" charset="0"/>
                <a:ea typeface="+mn-ea"/>
                <a:cs typeface="+mn-cs"/>
              </a:rPr>
              <a:t>        }</a:t>
            </a:r>
          </a:p>
          <a:p>
            <a:endParaRPr lang="en-US" sz="900" kern="1200" dirty="0" smtClean="0">
              <a:solidFill>
                <a:schemeClr val="tx1"/>
              </a:solidFill>
              <a:latin typeface="Segoe UI" pitchFamily="34" charset="0"/>
              <a:ea typeface="+mn-ea"/>
              <a:cs typeface="+mn-cs"/>
            </a:endParaRPr>
          </a:p>
          <a:p>
            <a:r>
              <a:rPr lang="en-US" sz="900" kern="1200" dirty="0" smtClean="0">
                <a:solidFill>
                  <a:schemeClr val="tx1"/>
                </a:solidFill>
                <a:latin typeface="Segoe UI" pitchFamily="34" charset="0"/>
                <a:ea typeface="+mn-ea"/>
                <a:cs typeface="+mn-cs"/>
              </a:rPr>
              <a:t>        public override </a:t>
            </a:r>
            <a:r>
              <a:rPr lang="en-US" sz="900" kern="1200" dirty="0" err="1" smtClean="0">
                <a:solidFill>
                  <a:schemeClr val="tx1"/>
                </a:solidFill>
                <a:latin typeface="Segoe UI" pitchFamily="34" charset="0"/>
                <a:ea typeface="+mn-ea"/>
                <a:cs typeface="+mn-cs"/>
              </a:rPr>
              <a:t>bool</a:t>
            </a:r>
            <a:r>
              <a:rPr lang="en-US" sz="900" kern="1200" dirty="0" smtClean="0">
                <a:solidFill>
                  <a:schemeClr val="tx1"/>
                </a:solidFill>
                <a:latin typeface="Segoe UI" pitchFamily="34" charset="0"/>
                <a:ea typeface="+mn-ea"/>
                <a:cs typeface="+mn-cs"/>
              </a:rPr>
              <a:t> </a:t>
            </a:r>
            <a:r>
              <a:rPr lang="en-US" sz="900" kern="1200" dirty="0" err="1" smtClean="0">
                <a:solidFill>
                  <a:schemeClr val="tx1"/>
                </a:solidFill>
                <a:latin typeface="Segoe UI" pitchFamily="34" charset="0"/>
                <a:ea typeface="+mn-ea"/>
                <a:cs typeface="+mn-cs"/>
              </a:rPr>
              <a:t>TrySetMember</a:t>
            </a:r>
            <a:r>
              <a:rPr lang="en-US" sz="900" kern="1200" dirty="0" smtClean="0">
                <a:solidFill>
                  <a:schemeClr val="tx1"/>
                </a:solidFill>
                <a:latin typeface="Segoe UI" pitchFamily="34" charset="0"/>
                <a:ea typeface="+mn-ea"/>
                <a:cs typeface="+mn-cs"/>
              </a:rPr>
              <a:t>(</a:t>
            </a:r>
            <a:r>
              <a:rPr lang="en-US" sz="900" kern="1200" dirty="0" err="1" smtClean="0">
                <a:solidFill>
                  <a:schemeClr val="tx1"/>
                </a:solidFill>
                <a:latin typeface="Segoe UI" pitchFamily="34" charset="0"/>
                <a:ea typeface="+mn-ea"/>
                <a:cs typeface="+mn-cs"/>
              </a:rPr>
              <a:t>SetMemberBinder</a:t>
            </a:r>
            <a:r>
              <a:rPr lang="en-US" sz="900" kern="1200" dirty="0" smtClean="0">
                <a:solidFill>
                  <a:schemeClr val="tx1"/>
                </a:solidFill>
                <a:latin typeface="Segoe UI" pitchFamily="34" charset="0"/>
                <a:ea typeface="+mn-ea"/>
                <a:cs typeface="+mn-cs"/>
              </a:rPr>
              <a:t> binder, object value)</a:t>
            </a:r>
          </a:p>
          <a:p>
            <a:r>
              <a:rPr lang="en-US" sz="900" kern="1200" dirty="0" smtClean="0">
                <a:solidFill>
                  <a:schemeClr val="tx1"/>
                </a:solidFill>
                <a:latin typeface="Segoe UI" pitchFamily="34" charset="0"/>
                <a:ea typeface="+mn-ea"/>
                <a:cs typeface="+mn-cs"/>
              </a:rPr>
              <a:t>        {</a:t>
            </a:r>
          </a:p>
          <a:p>
            <a:r>
              <a:rPr lang="en-US" sz="900" kern="1200" dirty="0" smtClean="0">
                <a:solidFill>
                  <a:schemeClr val="tx1"/>
                </a:solidFill>
                <a:latin typeface="Segoe UI" pitchFamily="34" charset="0"/>
                <a:ea typeface="+mn-ea"/>
                <a:cs typeface="+mn-cs"/>
              </a:rPr>
              <a:t>            if (!</a:t>
            </a:r>
            <a:r>
              <a:rPr lang="en-US" sz="900" kern="1200" dirty="0" err="1" smtClean="0">
                <a:solidFill>
                  <a:schemeClr val="tx1"/>
                </a:solidFill>
                <a:latin typeface="Segoe UI" pitchFamily="34" charset="0"/>
                <a:ea typeface="+mn-ea"/>
                <a:cs typeface="+mn-cs"/>
              </a:rPr>
              <a:t>bag.ContainsKey</a:t>
            </a:r>
            <a:r>
              <a:rPr lang="en-US" sz="900" kern="1200" dirty="0" smtClean="0">
                <a:solidFill>
                  <a:schemeClr val="tx1"/>
                </a:solidFill>
                <a:latin typeface="Segoe UI" pitchFamily="34" charset="0"/>
                <a:ea typeface="+mn-ea"/>
                <a:cs typeface="+mn-cs"/>
              </a:rPr>
              <a:t>(</a:t>
            </a:r>
            <a:r>
              <a:rPr lang="en-US" sz="900" kern="1200" dirty="0" err="1" smtClean="0">
                <a:solidFill>
                  <a:schemeClr val="tx1"/>
                </a:solidFill>
                <a:latin typeface="Segoe UI" pitchFamily="34" charset="0"/>
                <a:ea typeface="+mn-ea"/>
                <a:cs typeface="+mn-cs"/>
              </a:rPr>
              <a:t>binder.Name</a:t>
            </a:r>
            <a:r>
              <a:rPr lang="en-US" sz="900" kern="1200" dirty="0" smtClean="0">
                <a:solidFill>
                  <a:schemeClr val="tx1"/>
                </a:solidFill>
                <a:latin typeface="Segoe UI" pitchFamily="34" charset="0"/>
                <a:ea typeface="+mn-ea"/>
                <a:cs typeface="+mn-cs"/>
              </a:rPr>
              <a:t>))</a:t>
            </a:r>
          </a:p>
          <a:p>
            <a:r>
              <a:rPr lang="en-US" sz="900" kern="1200" dirty="0" smtClean="0">
                <a:solidFill>
                  <a:schemeClr val="tx1"/>
                </a:solidFill>
                <a:latin typeface="Segoe UI" pitchFamily="34" charset="0"/>
                <a:ea typeface="+mn-ea"/>
                <a:cs typeface="+mn-cs"/>
              </a:rPr>
              <a:t>            {</a:t>
            </a:r>
          </a:p>
          <a:p>
            <a:r>
              <a:rPr lang="en-US" sz="900" kern="1200" dirty="0" smtClean="0">
                <a:solidFill>
                  <a:schemeClr val="tx1"/>
                </a:solidFill>
                <a:latin typeface="Segoe UI" pitchFamily="34" charset="0"/>
                <a:ea typeface="+mn-ea"/>
                <a:cs typeface="+mn-cs"/>
              </a:rPr>
              <a:t>                bag[</a:t>
            </a:r>
            <a:r>
              <a:rPr lang="en-US" sz="900" kern="1200" dirty="0" err="1" smtClean="0">
                <a:solidFill>
                  <a:schemeClr val="tx1"/>
                </a:solidFill>
                <a:latin typeface="Segoe UI" pitchFamily="34" charset="0"/>
                <a:ea typeface="+mn-ea"/>
                <a:cs typeface="+mn-cs"/>
              </a:rPr>
              <a:t>binder.Name</a:t>
            </a:r>
            <a:r>
              <a:rPr lang="en-US" sz="900" kern="1200" dirty="0" smtClean="0">
                <a:solidFill>
                  <a:schemeClr val="tx1"/>
                </a:solidFill>
                <a:latin typeface="Segoe UI" pitchFamily="34" charset="0"/>
                <a:ea typeface="+mn-ea"/>
                <a:cs typeface="+mn-cs"/>
              </a:rPr>
              <a:t>] = value;</a:t>
            </a:r>
          </a:p>
          <a:p>
            <a:r>
              <a:rPr lang="en-US" sz="900" kern="1200" dirty="0" smtClean="0">
                <a:solidFill>
                  <a:schemeClr val="tx1"/>
                </a:solidFill>
                <a:latin typeface="Segoe UI" pitchFamily="34" charset="0"/>
                <a:ea typeface="+mn-ea"/>
                <a:cs typeface="+mn-cs"/>
              </a:rPr>
              <a:t>                return true;</a:t>
            </a:r>
          </a:p>
          <a:p>
            <a:r>
              <a:rPr lang="en-US" sz="900" kern="1200" dirty="0" smtClean="0">
                <a:solidFill>
                  <a:schemeClr val="tx1"/>
                </a:solidFill>
                <a:latin typeface="Segoe UI" pitchFamily="34" charset="0"/>
                <a:ea typeface="+mn-ea"/>
                <a:cs typeface="+mn-cs"/>
              </a:rPr>
              <a:t>            }</a:t>
            </a:r>
          </a:p>
          <a:p>
            <a:r>
              <a:rPr lang="en-US" sz="900" kern="1200" dirty="0" smtClean="0">
                <a:solidFill>
                  <a:schemeClr val="tx1"/>
                </a:solidFill>
                <a:latin typeface="Segoe UI" pitchFamily="34" charset="0"/>
                <a:ea typeface="+mn-ea"/>
                <a:cs typeface="+mn-cs"/>
              </a:rPr>
              <a:t>            else</a:t>
            </a:r>
          </a:p>
          <a:p>
            <a:r>
              <a:rPr lang="en-US" sz="900" kern="1200" dirty="0" smtClean="0">
                <a:solidFill>
                  <a:schemeClr val="tx1"/>
                </a:solidFill>
                <a:latin typeface="Segoe UI" pitchFamily="34" charset="0"/>
                <a:ea typeface="+mn-ea"/>
                <a:cs typeface="+mn-cs"/>
              </a:rPr>
              <a:t>            {</a:t>
            </a:r>
          </a:p>
          <a:p>
            <a:r>
              <a:rPr lang="en-US" sz="900" kern="1200" dirty="0" smtClean="0">
                <a:solidFill>
                  <a:schemeClr val="tx1"/>
                </a:solidFill>
                <a:latin typeface="Segoe UI" pitchFamily="34" charset="0"/>
                <a:ea typeface="+mn-ea"/>
                <a:cs typeface="+mn-cs"/>
              </a:rPr>
              <a:t>                return false;</a:t>
            </a:r>
          </a:p>
          <a:p>
            <a:r>
              <a:rPr lang="en-US" sz="900" kern="1200" dirty="0" smtClean="0">
                <a:solidFill>
                  <a:schemeClr val="tx1"/>
                </a:solidFill>
                <a:latin typeface="Segoe UI" pitchFamily="34" charset="0"/>
                <a:ea typeface="+mn-ea"/>
                <a:cs typeface="+mn-cs"/>
              </a:rPr>
              <a:t>            }</a:t>
            </a:r>
          </a:p>
          <a:p>
            <a:r>
              <a:rPr lang="en-US" sz="900" kern="1200" dirty="0" smtClean="0">
                <a:solidFill>
                  <a:schemeClr val="tx1"/>
                </a:solidFill>
                <a:latin typeface="Segoe UI" pitchFamily="34" charset="0"/>
                <a:ea typeface="+mn-ea"/>
                <a:cs typeface="+mn-cs"/>
              </a:rPr>
              <a:t>        }</a:t>
            </a:r>
          </a:p>
          <a:p>
            <a:r>
              <a:rPr lang="en-US" sz="900" kern="1200" dirty="0" smtClean="0">
                <a:solidFill>
                  <a:schemeClr val="tx1"/>
                </a:solidFill>
                <a:latin typeface="Segoe UI" pitchFamily="34" charset="0"/>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838368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2" name="Picture 11" descr="Dark_4x3_Walkin.png" hidden="1"/>
          <p:cNvPicPr>
            <a:picLocks noChangeAspect="1"/>
          </p:cNvPicPr>
          <p:nvPr userDrawn="1"/>
        </p:nvPicPr>
        <p:blipFill>
          <a:blip r:embed="rId3"/>
          <a:stretch>
            <a:fillRect/>
          </a:stretch>
        </p:blipFill>
        <p:spPr>
          <a:xfrm>
            <a:off x="571" y="428"/>
            <a:ext cx="9142858" cy="6857143"/>
          </a:xfrm>
          <a:prstGeom prst="rect">
            <a:avLst/>
          </a:prstGeom>
        </p:spPr>
      </p:pic>
      <p:sp>
        <p:nvSpPr>
          <p:cNvPr id="8" name="Title 1"/>
          <p:cNvSpPr>
            <a:spLocks noGrp="1"/>
          </p:cNvSpPr>
          <p:nvPr>
            <p:ph type="ctrTitle"/>
          </p:nvPr>
        </p:nvSpPr>
        <p:spPr>
          <a:xfrm>
            <a:off x="381000" y="1704872"/>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10" name="Subtitle 2"/>
          <p:cNvSpPr>
            <a:spLocks noGrp="1"/>
          </p:cNvSpPr>
          <p:nvPr>
            <p:ph type="subTitle" idx="1"/>
          </p:nvPr>
        </p:nvSpPr>
        <p:spPr>
          <a:xfrm>
            <a:off x="381000" y="3930446"/>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xt Placeholder 6"/>
          <p:cNvSpPr>
            <a:spLocks noGrp="1"/>
          </p:cNvSpPr>
          <p:nvPr>
            <p:ph type="body" sz="quarter" idx="10" hasCustomPrompt="1"/>
          </p:nvPr>
        </p:nvSpPr>
        <p:spPr>
          <a:xfrm>
            <a:off x="381000" y="1447800"/>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15" name="Picture 14" descr="VS Photo.png"/>
          <p:cNvPicPr>
            <a:picLocks noChangeAspect="1"/>
          </p:cNvPicPr>
          <p:nvPr userDrawn="1"/>
        </p:nvPicPr>
        <p:blipFill>
          <a:blip r:embed="rId4" cstate="email"/>
          <a:srcRect t="2124" b="1821"/>
          <a:stretch>
            <a:fillRect/>
          </a:stretch>
        </p:blipFill>
        <p:spPr>
          <a:xfrm>
            <a:off x="381000" y="2355850"/>
            <a:ext cx="2430766" cy="1555955"/>
          </a:xfrm>
          <a:prstGeom prst="rect">
            <a:avLst/>
          </a:prstGeom>
        </p:spPr>
      </p:pic>
      <p:pic>
        <p:nvPicPr>
          <p:cNvPr id="13" name="Picture 12" descr="MSdays2010-logoeng.png"/>
          <p:cNvPicPr>
            <a:picLocks noChangeAspect="1"/>
          </p:cNvPicPr>
          <p:nvPr userDrawn="1"/>
        </p:nvPicPr>
        <p:blipFill>
          <a:blip r:embed="rId5"/>
          <a:stretch>
            <a:fillRect/>
          </a:stretch>
        </p:blipFill>
        <p:spPr>
          <a:xfrm>
            <a:off x="7665156" y="155750"/>
            <a:ext cx="1309509" cy="672659"/>
          </a:xfrm>
          <a:prstGeom prst="rect">
            <a:avLst/>
          </a:prstGeom>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182880" y="6400800"/>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a:t>
            </a:fld>
            <a:endParaRPr lang="en-US" dirty="0"/>
          </a:p>
        </p:txBody>
      </p:sp>
      <p:pic>
        <p:nvPicPr>
          <p:cNvPr id="9" name="Picture 8" descr="MSdays2010-logoeng.png"/>
          <p:cNvPicPr>
            <a:picLocks noChangeAspect="1"/>
          </p:cNvPicPr>
          <p:nvPr userDrawn="1"/>
        </p:nvPicPr>
        <p:blipFill>
          <a:blip r:embed="rId2"/>
          <a:stretch>
            <a:fillRect/>
          </a:stretch>
        </p:blipFill>
        <p:spPr>
          <a:xfrm>
            <a:off x="8046720" y="6217920"/>
            <a:ext cx="905256" cy="465006"/>
          </a:xfrm>
          <a:prstGeom prst="rect">
            <a:avLst/>
          </a:prstGeom>
        </p:spPr>
      </p:pic>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chemeClr val="tx1"/>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chemeClr val="tx1"/>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a:xfrm>
            <a:off x="6477000" y="6416675"/>
            <a:ext cx="2133600" cy="365125"/>
          </a:xfrm>
          <a:prstGeom prst="rect">
            <a:avLst/>
          </a:prstGeom>
        </p:spPr>
        <p:txBody>
          <a:bodyPr/>
          <a:lstStyle>
            <a:extLst/>
          </a:lstStyle>
          <a:p>
            <a:endParaRPr lang="en-US"/>
          </a:p>
        </p:txBody>
      </p:sp>
      <p:sp>
        <p:nvSpPr>
          <p:cNvPr id="17" name="Footer Placeholder 16"/>
          <p:cNvSpPr>
            <a:spLocks noGrp="1"/>
          </p:cNvSpPr>
          <p:nvPr>
            <p:ph type="ftr" sz="quarter" idx="11"/>
          </p:nvPr>
        </p:nvSpPr>
        <p:spPr>
          <a:xfrm>
            <a:off x="914400" y="6416675"/>
            <a:ext cx="5562600" cy="365125"/>
          </a:xfrm>
          <a:prstGeom prst="rect">
            <a:avLst/>
          </a:prstGeom>
        </p:spPr>
        <p:txBody>
          <a:bodyPr/>
          <a:lstStyle>
            <a:extLst/>
          </a:lstStyle>
          <a:p>
            <a:endParaRPr lang="en-US"/>
          </a:p>
        </p:txBody>
      </p:sp>
      <p:sp>
        <p:nvSpPr>
          <p:cNvPr id="29" name="Slide Number Placeholder 28"/>
          <p:cNvSpPr>
            <a:spLocks noGrp="1"/>
          </p:cNvSpPr>
          <p:nvPr>
            <p:ph type="sldNum" sz="quarter" idx="12"/>
          </p:nvPr>
        </p:nvSpPr>
        <p:spPr>
          <a:xfrm>
            <a:off x="8610600" y="6416675"/>
            <a:ext cx="457200" cy="365125"/>
          </a:xfrm>
          <a:prstGeom prst="rect">
            <a:avLst/>
          </a:prstGeom>
        </p:spPr>
        <p:txBody>
          <a:bodyPr/>
          <a:lstStyle>
            <a:extLst/>
          </a:lstStyle>
          <a:p>
            <a:fld id="{09E06531-7620-449F-9BCE-E1C246EE433F}" type="slidenum">
              <a:rPr lang="en-US" smtClean="0"/>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extLst>
      <p:ext uri="{BB962C8B-B14F-4D97-AF65-F5344CB8AC3E}">
        <p14:creationId xmlns:p14="http://schemas.microsoft.com/office/powerpoint/2010/main" val="1599122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4"/>
          <p:cNvSpPr>
            <a:spLocks noGrp="1"/>
          </p:cNvSpPr>
          <p:nvPr>
            <p:ph type="sldNum" sz="quarter" idx="4"/>
          </p:nvPr>
        </p:nvSpPr>
        <p:spPr>
          <a:xfrm>
            <a:off x="182880" y="6400800"/>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a:t>
            </a:fld>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4"/>
          <p:cNvSpPr>
            <a:spLocks noGrp="1"/>
          </p:cNvSpPr>
          <p:nvPr>
            <p:ph type="sldNum" sz="quarter" idx="4"/>
          </p:nvPr>
        </p:nvSpPr>
        <p:spPr>
          <a:xfrm>
            <a:off x="182880" y="6400800"/>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a:t>
            </a:fld>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4"/>
          <p:cNvSpPr>
            <a:spLocks noGrp="1"/>
          </p:cNvSpPr>
          <p:nvPr>
            <p:ph type="sldNum" sz="quarter" idx="4"/>
          </p:nvPr>
        </p:nvSpPr>
        <p:spPr>
          <a:xfrm>
            <a:off x="182880" y="6400800"/>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a:t>
            </a:fld>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4"/>
          <p:cNvSpPr>
            <a:spLocks noGrp="1"/>
          </p:cNvSpPr>
          <p:nvPr>
            <p:ph type="sldNum" sz="quarter" idx="4"/>
          </p:nvPr>
        </p:nvSpPr>
        <p:spPr>
          <a:xfrm>
            <a:off x="182880" y="6400800"/>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a:t>
            </a:fld>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4"/>
          <p:cNvSpPr>
            <a:spLocks noGrp="1"/>
          </p:cNvSpPr>
          <p:nvPr>
            <p:ph type="sldNum" sz="quarter" idx="10"/>
          </p:nvPr>
        </p:nvSpPr>
        <p:spPr>
          <a:xfrm>
            <a:off x="182880" y="6400800"/>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a:t>
            </a:fld>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4"/>
          </p:nvPr>
        </p:nvSpPr>
        <p:spPr>
          <a:xfrm>
            <a:off x="182880" y="6400800"/>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a:t>
            </a:fld>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612922"/>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3222522"/>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2355850"/>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8" name="Picture 7" descr="MSdays2010-logoeng.png"/>
          <p:cNvPicPr>
            <a:picLocks noChangeAspect="1"/>
          </p:cNvPicPr>
          <p:nvPr userDrawn="1"/>
        </p:nvPicPr>
        <p:blipFill>
          <a:blip r:embed="rId3"/>
          <a:stretch>
            <a:fillRect/>
          </a:stretch>
        </p:blipFill>
        <p:spPr>
          <a:xfrm>
            <a:off x="7665156" y="155750"/>
            <a:ext cx="1309509" cy="672659"/>
          </a:xfrm>
          <a:prstGeom prst="rect">
            <a:avLst/>
          </a:prstGeom>
        </p:spPr>
      </p:pic>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4"/>
          <p:cNvSpPr>
            <a:spLocks noGrp="1"/>
          </p:cNvSpPr>
          <p:nvPr>
            <p:ph type="sldNum" sz="quarter" idx="4"/>
          </p:nvPr>
        </p:nvSpPr>
        <p:spPr>
          <a:xfrm>
            <a:off x="182880" y="6400800"/>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a:t>
            </a:fld>
            <a:endParaRPr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Walkin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2" name="Picture 11" descr="Dark_4x3_Walkin.png" hidden="1"/>
          <p:cNvPicPr>
            <a:picLocks noChangeAspect="1"/>
          </p:cNvPicPr>
          <p:nvPr userDrawn="1"/>
        </p:nvPicPr>
        <p:blipFill>
          <a:blip r:embed="rId3"/>
          <a:stretch>
            <a:fillRect/>
          </a:stretch>
        </p:blipFill>
        <p:spPr>
          <a:xfrm>
            <a:off x="571" y="428"/>
            <a:ext cx="9142858" cy="6857143"/>
          </a:xfrm>
          <a:prstGeom prst="rect">
            <a:avLst/>
          </a:prstGeom>
        </p:spPr>
      </p:pic>
      <p:sp>
        <p:nvSpPr>
          <p:cNvPr id="8" name="Title 1"/>
          <p:cNvSpPr>
            <a:spLocks noGrp="1"/>
          </p:cNvSpPr>
          <p:nvPr>
            <p:ph type="ctrTitle"/>
          </p:nvPr>
        </p:nvSpPr>
        <p:spPr>
          <a:xfrm>
            <a:off x="381000" y="1704872"/>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10" name="Subtitle 2"/>
          <p:cNvSpPr>
            <a:spLocks noGrp="1"/>
          </p:cNvSpPr>
          <p:nvPr>
            <p:ph type="subTitle" idx="1"/>
          </p:nvPr>
        </p:nvSpPr>
        <p:spPr>
          <a:xfrm>
            <a:off x="381000" y="3930446"/>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xt Placeholder 6"/>
          <p:cNvSpPr>
            <a:spLocks noGrp="1"/>
          </p:cNvSpPr>
          <p:nvPr>
            <p:ph type="body" sz="quarter" idx="10" hasCustomPrompt="1"/>
          </p:nvPr>
        </p:nvSpPr>
        <p:spPr>
          <a:xfrm>
            <a:off x="381000" y="1447800"/>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15" name="Picture 14" descr="VS Photo.png"/>
          <p:cNvPicPr>
            <a:picLocks noChangeAspect="1"/>
          </p:cNvPicPr>
          <p:nvPr userDrawn="1"/>
        </p:nvPicPr>
        <p:blipFill>
          <a:blip r:embed="rId4" cstate="email"/>
          <a:srcRect t="2124" b="1821"/>
          <a:stretch>
            <a:fillRect/>
          </a:stretch>
        </p:blipFill>
        <p:spPr>
          <a:xfrm>
            <a:off x="381000" y="2355850"/>
            <a:ext cx="2430766" cy="1555955"/>
          </a:xfrm>
          <a:prstGeom prst="rect">
            <a:avLst/>
          </a:prstGeom>
        </p:spPr>
      </p:pic>
      <p:pic>
        <p:nvPicPr>
          <p:cNvPr id="13" name="Picture 12" descr="MSdays2010-logoeng.png"/>
          <p:cNvPicPr>
            <a:picLocks noChangeAspect="1"/>
          </p:cNvPicPr>
          <p:nvPr userDrawn="1"/>
        </p:nvPicPr>
        <p:blipFill>
          <a:blip r:embed="rId5"/>
          <a:stretch>
            <a:fillRect/>
          </a:stretch>
        </p:blipFill>
        <p:spPr>
          <a:xfrm>
            <a:off x="7665156" y="155750"/>
            <a:ext cx="1309509" cy="672659"/>
          </a:xfrm>
          <a:prstGeom prst="rect">
            <a:avLst/>
          </a:prstGeom>
        </p:spPr>
      </p:pic>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Walkin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612922"/>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3222522"/>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2355850"/>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8" name="Picture 7" descr="MSdays2010-logoeng.png"/>
          <p:cNvPicPr>
            <a:picLocks noChangeAspect="1"/>
          </p:cNvPicPr>
          <p:nvPr userDrawn="1"/>
        </p:nvPicPr>
        <p:blipFill>
          <a:blip r:embed="rId3"/>
          <a:stretch>
            <a:fillRect/>
          </a:stretch>
        </p:blipFill>
        <p:spPr>
          <a:xfrm>
            <a:off x="7665156" y="155750"/>
            <a:ext cx="1309509" cy="672659"/>
          </a:xfrm>
          <a:prstGeom prst="rect">
            <a:avLst/>
          </a:prstGeom>
        </p:spPr>
      </p:pic>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80823" y="1905000"/>
            <a:ext cx="7682177" cy="1523494"/>
          </a:xfrm>
        </p:spPr>
        <p:txBody>
          <a:bodyPr anchor="ctr" anchorCtr="0">
            <a:noAutofit/>
          </a:bodyPr>
          <a:lstStyle>
            <a:lvl1pPr algn="r">
              <a:lnSpc>
                <a:spcPct val="90000"/>
              </a:lnSpc>
              <a:defRPr sz="4000">
                <a:effectLst/>
              </a:defRPr>
            </a:lvl1pPr>
          </a:lstStyle>
          <a:p>
            <a:r>
              <a:rPr lang="en-US" smtClean="0"/>
              <a:t>Click to edit Master title style</a:t>
            </a:r>
            <a:endParaRPr lang="en-US" dirty="0"/>
          </a:p>
        </p:txBody>
      </p:sp>
      <p:sp>
        <p:nvSpPr>
          <p:cNvPr id="6" name="Slide Number Placeholder 4"/>
          <p:cNvSpPr>
            <a:spLocks noGrp="1"/>
          </p:cNvSpPr>
          <p:nvPr>
            <p:ph type="sldNum" sz="quarter" idx="4"/>
          </p:nvPr>
        </p:nvSpPr>
        <p:spPr>
          <a:xfrm>
            <a:off x="182880" y="6400800"/>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a:t>
            </a:fld>
            <a:endParaRPr lang="en-US" dirty="0"/>
          </a:p>
        </p:txBody>
      </p:sp>
      <p:pic>
        <p:nvPicPr>
          <p:cNvPr id="8" name="Picture 7" descr="MSdays2010-logoeng.png"/>
          <p:cNvPicPr>
            <a:picLocks noChangeAspect="1"/>
          </p:cNvPicPr>
          <p:nvPr userDrawn="1"/>
        </p:nvPicPr>
        <p:blipFill>
          <a:blip r:embed="rId3"/>
          <a:stretch>
            <a:fillRect/>
          </a:stretch>
        </p:blipFill>
        <p:spPr>
          <a:xfrm>
            <a:off x="8046720" y="6217920"/>
            <a:ext cx="905256" cy="465006"/>
          </a:xfrm>
          <a:prstGeom prst="rect">
            <a:avLst/>
          </a:prstGeom>
        </p:spPr>
      </p:pic>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a:xfrm>
            <a:off x="6477000" y="6416675"/>
            <a:ext cx="2133600" cy="365125"/>
          </a:xfrm>
          <a:prstGeom prst="rect">
            <a:avLst/>
          </a:prstGeom>
        </p:spPr>
        <p:txBody>
          <a:bodyPr/>
          <a:lstStyle>
            <a:extLst/>
          </a:lstStyle>
          <a:p>
            <a:endParaRPr lang="en-US"/>
          </a:p>
        </p:txBody>
      </p:sp>
      <p:sp>
        <p:nvSpPr>
          <p:cNvPr id="17" name="Footer Placeholder 16"/>
          <p:cNvSpPr>
            <a:spLocks noGrp="1"/>
          </p:cNvSpPr>
          <p:nvPr>
            <p:ph type="ftr" sz="quarter" idx="11"/>
          </p:nvPr>
        </p:nvSpPr>
        <p:spPr>
          <a:xfrm>
            <a:off x="914400" y="6416675"/>
            <a:ext cx="5562600" cy="365125"/>
          </a:xfrm>
          <a:prstGeom prst="rect">
            <a:avLst/>
          </a:prstGeom>
        </p:spPr>
        <p:txBody>
          <a:bodyPr/>
          <a:lstStyle>
            <a:extLst/>
          </a:lstStyle>
          <a:p>
            <a:endParaRPr lang="en-US"/>
          </a:p>
        </p:txBody>
      </p:sp>
      <p:sp>
        <p:nvSpPr>
          <p:cNvPr id="29" name="Slide Number Placeholder 28"/>
          <p:cNvSpPr>
            <a:spLocks noGrp="1"/>
          </p:cNvSpPr>
          <p:nvPr>
            <p:ph type="sldNum" sz="quarter" idx="12"/>
          </p:nvPr>
        </p:nvSpPr>
        <p:spPr>
          <a:xfrm>
            <a:off x="8610600" y="6416675"/>
            <a:ext cx="457200" cy="365125"/>
          </a:xfrm>
          <a:prstGeom prst="rect">
            <a:avLst/>
          </a:prstGeom>
        </p:spPr>
        <p:txBody>
          <a:bodyPr/>
          <a:lstStyle>
            <a:extLst/>
          </a:lstStyle>
          <a:p>
            <a:fld id="{09E06531-7620-449F-9BCE-E1C246EE433F}" type="slidenum">
              <a:rPr lang="en-US" smtClean="0"/>
              <a:t>‹#›</a:t>
            </a:fld>
            <a:endParaRPr lang="en-US"/>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Tree>
    <p:extLst>
      <p:ext uri="{BB962C8B-B14F-4D97-AF65-F5344CB8AC3E}">
        <p14:creationId xmlns:p14="http://schemas.microsoft.com/office/powerpoint/2010/main" val="22550223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Use for slides with Software Code">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
        <p:nvSpPr>
          <p:cNvPr id="9" name="Slide Number Placeholder 4"/>
          <p:cNvSpPr>
            <a:spLocks noGrp="1"/>
          </p:cNvSpPr>
          <p:nvPr>
            <p:ph type="sldNum" sz="quarter" idx="4"/>
          </p:nvPr>
        </p:nvSpPr>
        <p:spPr>
          <a:xfrm>
            <a:off x="182880" y="6400800"/>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612922"/>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3222522"/>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2355850"/>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8" name="Picture 7" descr="MSdays2010-logoeng.png"/>
          <p:cNvPicPr>
            <a:picLocks noChangeAspect="1"/>
          </p:cNvPicPr>
          <p:nvPr userDrawn="1"/>
        </p:nvPicPr>
        <p:blipFill>
          <a:blip r:embed="rId3"/>
          <a:stretch>
            <a:fillRect/>
          </a:stretch>
        </p:blipFill>
        <p:spPr>
          <a:xfrm>
            <a:off x="7665156" y="155750"/>
            <a:ext cx="1309509" cy="672659"/>
          </a:xfrm>
          <a:prstGeom prst="rect">
            <a:avLst/>
          </a:prstGeom>
        </p:spPr>
      </p:pic>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80823" y="1905000"/>
            <a:ext cx="7682177" cy="1523494"/>
          </a:xfrm>
        </p:spPr>
        <p:txBody>
          <a:bodyPr anchor="ctr" anchorCtr="0">
            <a:noAutofit/>
          </a:bodyPr>
          <a:lstStyle>
            <a:lvl1pPr algn="r">
              <a:lnSpc>
                <a:spcPct val="90000"/>
              </a:lnSpc>
              <a:defRPr sz="4000">
                <a:effectLst/>
              </a:defRPr>
            </a:lvl1pPr>
          </a:lstStyle>
          <a:p>
            <a:r>
              <a:rPr lang="en-US" smtClean="0"/>
              <a:t>Click to edit Master title style</a:t>
            </a:r>
            <a:endParaRPr lang="en-US" dirty="0"/>
          </a:p>
        </p:txBody>
      </p:sp>
      <p:sp>
        <p:nvSpPr>
          <p:cNvPr id="6" name="Slide Number Placeholder 4"/>
          <p:cNvSpPr>
            <a:spLocks noGrp="1"/>
          </p:cNvSpPr>
          <p:nvPr>
            <p:ph type="sldNum" sz="quarter" idx="4"/>
          </p:nvPr>
        </p:nvSpPr>
        <p:spPr>
          <a:xfrm>
            <a:off x="182880" y="6400800"/>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a:t>
            </a:fld>
            <a:endParaRPr lang="en-US" dirty="0"/>
          </a:p>
        </p:txBody>
      </p:sp>
      <p:pic>
        <p:nvPicPr>
          <p:cNvPr id="8" name="Picture 7" descr="MSdays2010-logoeng.png"/>
          <p:cNvPicPr>
            <a:picLocks noChangeAspect="1"/>
          </p:cNvPicPr>
          <p:nvPr userDrawn="1"/>
        </p:nvPicPr>
        <p:blipFill>
          <a:blip r:embed="rId3"/>
          <a:stretch>
            <a:fillRect/>
          </a:stretch>
        </p:blipFill>
        <p:spPr>
          <a:xfrm>
            <a:off x="8046720" y="6217920"/>
            <a:ext cx="905256" cy="465006"/>
          </a:xfrm>
          <a:prstGeom prst="rect">
            <a:avLst/>
          </a:prstGeom>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4"/>
          <p:cNvSpPr>
            <a:spLocks noGrp="1"/>
          </p:cNvSpPr>
          <p:nvPr>
            <p:ph type="sldNum" sz="quarter" idx="4"/>
          </p:nvPr>
        </p:nvSpPr>
        <p:spPr>
          <a:xfrm>
            <a:off x="182880" y="6400800"/>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a:t>
            </a:fld>
            <a:endParaRPr lang="en-US" dirty="0"/>
          </a:p>
        </p:txBody>
      </p:sp>
      <p:pic>
        <p:nvPicPr>
          <p:cNvPr id="11" name="Picture 10" descr="MSdays2010-logoeng.png"/>
          <p:cNvPicPr>
            <a:picLocks noChangeAspect="1"/>
          </p:cNvPicPr>
          <p:nvPr userDrawn="1"/>
        </p:nvPicPr>
        <p:blipFill>
          <a:blip r:embed="rId2"/>
          <a:stretch>
            <a:fillRect/>
          </a:stretch>
        </p:blipFill>
        <p:spPr>
          <a:xfrm>
            <a:off x="8046720" y="6217920"/>
            <a:ext cx="905256" cy="465006"/>
          </a:xfrm>
          <a:prstGeom prst="rect">
            <a:avLst/>
          </a:prstGeom>
        </p:spPr>
      </p:pic>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4"/>
          <p:cNvSpPr>
            <a:spLocks noGrp="1"/>
          </p:cNvSpPr>
          <p:nvPr>
            <p:ph type="sldNum" sz="quarter" idx="4"/>
          </p:nvPr>
        </p:nvSpPr>
        <p:spPr>
          <a:xfrm>
            <a:off x="182880" y="6400800"/>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a:t>
            </a:fld>
            <a:endParaRPr lang="en-US" dirty="0"/>
          </a:p>
        </p:txBody>
      </p:sp>
      <p:pic>
        <p:nvPicPr>
          <p:cNvPr id="11" name="Picture 10" descr="MSdays2010-logoeng.png"/>
          <p:cNvPicPr>
            <a:picLocks noChangeAspect="1"/>
          </p:cNvPicPr>
          <p:nvPr userDrawn="1"/>
        </p:nvPicPr>
        <p:blipFill>
          <a:blip r:embed="rId2"/>
          <a:stretch>
            <a:fillRect/>
          </a:stretch>
        </p:blipFill>
        <p:spPr>
          <a:xfrm>
            <a:off x="8046720" y="6217920"/>
            <a:ext cx="905256" cy="465006"/>
          </a:xfrm>
          <a:prstGeom prst="rect">
            <a:avLst/>
          </a:prstGeom>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4"/>
          <p:cNvSpPr>
            <a:spLocks noGrp="1"/>
          </p:cNvSpPr>
          <p:nvPr>
            <p:ph type="sldNum" sz="quarter" idx="4"/>
          </p:nvPr>
        </p:nvSpPr>
        <p:spPr>
          <a:xfrm>
            <a:off x="182880" y="6400800"/>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a:t>
            </a:fld>
            <a:endParaRPr lang="en-US" dirty="0"/>
          </a:p>
        </p:txBody>
      </p:sp>
      <p:pic>
        <p:nvPicPr>
          <p:cNvPr id="12" name="Picture 11" descr="MSdays2010-logoeng.png"/>
          <p:cNvPicPr>
            <a:picLocks noChangeAspect="1"/>
          </p:cNvPicPr>
          <p:nvPr userDrawn="1"/>
        </p:nvPicPr>
        <p:blipFill>
          <a:blip r:embed="rId2"/>
          <a:stretch>
            <a:fillRect/>
          </a:stretch>
        </p:blipFill>
        <p:spPr>
          <a:xfrm>
            <a:off x="8046720" y="6217920"/>
            <a:ext cx="905256" cy="465006"/>
          </a:xfrm>
          <a:prstGeom prst="rect">
            <a:avLst/>
          </a:prstGeom>
        </p:spPr>
      </p:pic>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4"/>
          <p:cNvSpPr>
            <a:spLocks noGrp="1"/>
          </p:cNvSpPr>
          <p:nvPr>
            <p:ph type="sldNum" sz="quarter" idx="10"/>
          </p:nvPr>
        </p:nvSpPr>
        <p:spPr>
          <a:xfrm>
            <a:off x="182880" y="6400800"/>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a:t>
            </a:fld>
            <a:endParaRPr lang="en-US" dirty="0"/>
          </a:p>
        </p:txBody>
      </p:sp>
      <p:pic>
        <p:nvPicPr>
          <p:cNvPr id="14" name="Picture 13" descr="MSdays2010-logoeng.png"/>
          <p:cNvPicPr>
            <a:picLocks noChangeAspect="1"/>
          </p:cNvPicPr>
          <p:nvPr userDrawn="1"/>
        </p:nvPicPr>
        <p:blipFill>
          <a:blip r:embed="rId2"/>
          <a:stretch>
            <a:fillRect/>
          </a:stretch>
        </p:blipFill>
        <p:spPr>
          <a:xfrm>
            <a:off x="8046720" y="6217920"/>
            <a:ext cx="905256" cy="465006"/>
          </a:xfrm>
          <a:prstGeom prst="rect">
            <a:avLst/>
          </a:prstGeom>
        </p:spPr>
      </p:pic>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Slide Number Placeholder 4"/>
          <p:cNvSpPr>
            <a:spLocks noGrp="1"/>
          </p:cNvSpPr>
          <p:nvPr>
            <p:ph type="sldNum" sz="quarter" idx="4"/>
          </p:nvPr>
        </p:nvSpPr>
        <p:spPr>
          <a:xfrm>
            <a:off x="182880" y="6400800"/>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a:t>
            </a:fld>
            <a:endParaRPr lang="en-US" dirty="0"/>
          </a:p>
        </p:txBody>
      </p:sp>
      <p:pic>
        <p:nvPicPr>
          <p:cNvPr id="10" name="Picture 9" descr="MSdays2010-logoeng.png"/>
          <p:cNvPicPr>
            <a:picLocks noChangeAspect="1"/>
          </p:cNvPicPr>
          <p:nvPr userDrawn="1"/>
        </p:nvPicPr>
        <p:blipFill>
          <a:blip r:embed="rId2"/>
          <a:stretch>
            <a:fillRect/>
          </a:stretch>
        </p:blipFill>
        <p:spPr>
          <a:xfrm>
            <a:off x="8046720" y="6217920"/>
            <a:ext cx="905256" cy="465006"/>
          </a:xfrm>
          <a:prstGeom prst="rect">
            <a:avLst/>
          </a:prstGeom>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7.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xml"/><Relationship Id="rId1" Type="http://schemas.openxmlformats.org/officeDocument/2006/relationships/slideLayout" Target="../slideLayouts/slideLayout25.xml"/><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702" r:id="rId1"/>
    <p:sldLayoutId id="2147483722"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3" r:id="rId11"/>
    <p:sldLayoutId id="2147483704" r:id="rId12"/>
    <p:sldLayoutId id="2147483740" r:id="rId13"/>
  </p:sldLayoutIdLst>
  <p:transition>
    <p:fade/>
  </p:transition>
  <p:hf sldNum="0" hdr="0" ft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36000">
                <a:schemeClr val="tx1"/>
              </a:gs>
              <a:gs pos="86000">
                <a:schemeClr val="tx1"/>
              </a:gs>
            </a:gsLst>
            <a:lin ang="5400000" scaled="0"/>
            <a:tileRect/>
          </a:gra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gradFill>
            <a:gsLst>
              <a:gs pos="0">
                <a:schemeClr val="tx1"/>
              </a:gs>
              <a:gs pos="86000">
                <a:schemeClr val="tx1"/>
              </a:gs>
            </a:gsLst>
            <a:lin ang="5400000" scaled="0"/>
          </a:gra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gradFill>
            <a:gsLst>
              <a:gs pos="0">
                <a:schemeClr val="tx1"/>
              </a:gs>
              <a:gs pos="86000">
                <a:schemeClr val="tx1"/>
              </a:gs>
            </a:gsLst>
            <a:lin ang="5400000" scaled="0"/>
          </a:gra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gradFill>
            <a:gsLst>
              <a:gs pos="0">
                <a:schemeClr val="tx1"/>
              </a:gs>
              <a:gs pos="86000">
                <a:schemeClr val="tx1"/>
              </a:gs>
            </a:gsLst>
            <a:lin ang="5400000" scaled="0"/>
          </a:gra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4"/>
          <p:cNvSpPr>
            <a:spLocks noGrp="1"/>
          </p:cNvSpPr>
          <p:nvPr>
            <p:ph type="sldNum" sz="quarter" idx="4"/>
          </p:nvPr>
        </p:nvSpPr>
        <p:spPr>
          <a:xfrm>
            <a:off x="182880" y="6400800"/>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6" r:id="rId8"/>
    <p:sldLayoutId id="2147483737" r:id="rId9"/>
    <p:sldLayoutId id="2147483738" r:id="rId10"/>
    <p:sldLayoutId id="2147483739" r:id="rId11"/>
  </p:sldLayoutIdLst>
  <p:transition>
    <p:fade/>
  </p:transition>
  <p:hf sldNum="0" hdr="0" ftr="0" dt="0"/>
  <p:txStyles>
    <p:titleStyle>
      <a:lvl1pPr algn="l" defTabSz="914363" rtl="0" eaLnBrk="1" latinLnBrk="0" hangingPunct="1">
        <a:lnSpc>
          <a:spcPct val="90000"/>
        </a:lnSpc>
        <a:spcBef>
          <a:spcPct val="0"/>
        </a:spcBef>
        <a:buNone/>
        <a:defRPr lang="en-US" sz="4800" b="0" kern="1200" cap="none" spc="-150" dirty="0" smtClean="0">
          <a:ln w="3175">
            <a:noFill/>
          </a:ln>
          <a:solidFill>
            <a:schemeClr val="accent4"/>
          </a:soli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solidFill>
            <a:schemeClr val="accent6"/>
          </a:soli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solidFill>
            <a:schemeClr val="accent6"/>
          </a:soli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solidFill>
            <a:schemeClr val="accent6"/>
          </a:soli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4"/>
          <p:cNvSpPr>
            <a:spLocks noGrp="1"/>
          </p:cNvSpPr>
          <p:nvPr>
            <p:ph type="sldNum" sz="quarter" idx="4"/>
          </p:nvPr>
        </p:nvSpPr>
        <p:spPr>
          <a:xfrm>
            <a:off x="182880" y="6400800"/>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hf sldNum="0" hdr="0" ftr="0" dt="0"/>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36000">
                <a:srgbClr val="FFFFFF"/>
              </a:gs>
              <a:gs pos="86000">
                <a:srgbClr val="FFFFFF"/>
              </a:gs>
            </a:gsLst>
            <a:lin ang="5400000" scaled="0"/>
            <a:tileRect/>
          </a:gradFill>
          <a:effectLst/>
          <a:latin typeface="Segoe UI"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 4.0 Language Features</a:t>
            </a:r>
            <a:endParaRPr lang="en-US" dirty="0"/>
          </a:p>
        </p:txBody>
      </p:sp>
      <p:sp>
        <p:nvSpPr>
          <p:cNvPr id="4" name="Text Placeholder 3"/>
          <p:cNvSpPr>
            <a:spLocks noGrp="1"/>
          </p:cNvSpPr>
          <p:nvPr>
            <p:ph type="body" sz="quarter" idx="10"/>
          </p:nvPr>
        </p:nvSpPr>
        <p:spPr/>
        <p:txBody>
          <a:bodyPr/>
          <a:lstStyle/>
          <a:p>
            <a:r>
              <a:rPr lang="en-US" dirty="0" smtClean="0"/>
              <a:t>March 31</a:t>
            </a:r>
            <a:r>
              <a:rPr lang="en-US" baseline="30000" dirty="0" smtClean="0"/>
              <a:t>st</a:t>
            </a:r>
            <a:r>
              <a:rPr lang="en-US" dirty="0" smtClean="0"/>
              <a:t> 2010</a:t>
            </a:r>
            <a:endParaRPr lang="en-US" dirty="0"/>
          </a:p>
        </p:txBody>
      </p:sp>
      <p:sp>
        <p:nvSpPr>
          <p:cNvPr id="5" name="Subtitle 4"/>
          <p:cNvSpPr>
            <a:spLocks noGrp="1"/>
          </p:cNvSpPr>
          <p:nvPr>
            <p:ph type="subTitle" idx="1"/>
          </p:nvPr>
        </p:nvSpPr>
        <p:spPr/>
        <p:txBody>
          <a:bodyPr/>
          <a:lstStyle/>
          <a:p>
            <a:endParaRPr lang="en-US"/>
          </a:p>
        </p:txBody>
      </p:sp>
      <p:sp>
        <p:nvSpPr>
          <p:cNvPr id="6" name="Subtitle 2"/>
          <p:cNvSpPr txBox="1">
            <a:spLocks/>
          </p:cNvSpPr>
          <p:nvPr/>
        </p:nvSpPr>
        <p:spPr>
          <a:xfrm>
            <a:off x="360264" y="5107498"/>
            <a:ext cx="7681913" cy="1218849"/>
          </a:xfrm>
          <a:prstGeom prst="rect">
            <a:avLst/>
          </a:prstGeom>
        </p:spPr>
        <p:txBody>
          <a:bodyPr vert="horz" lIns="0" tIns="0" rIns="0" bIns="0" rtlCol="0">
            <a:noAutofit/>
          </a:bodyPr>
          <a:lstStyle>
            <a:lvl1pPr marL="0" indent="0" algn="l" defTabSz="914363" rtl="0" eaLnBrk="1" latinLnBrk="0" hangingPunct="1">
              <a:lnSpc>
                <a:spcPct val="90000"/>
              </a:lnSpc>
              <a:spcBef>
                <a:spcPts val="0"/>
              </a:spcBef>
              <a:buFont typeface="Segoe UI" pitchFamily="34" charset="0"/>
              <a:buNone/>
              <a:defRPr sz="2000" kern="1200">
                <a:gradFill>
                  <a:gsLst>
                    <a:gs pos="0">
                      <a:schemeClr val="tx1"/>
                    </a:gs>
                    <a:gs pos="86000">
                      <a:schemeClr val="tx1"/>
                    </a:gs>
                  </a:gsLst>
                  <a:lin ang="5400000" scaled="0"/>
                </a:gradFill>
                <a:latin typeface="Segoe UI" pitchFamily="34" charset="0"/>
                <a:ea typeface="+mn-ea"/>
                <a:cs typeface="+mn-cs"/>
              </a:defRPr>
            </a:lvl1pPr>
            <a:lvl2pPr marL="457182" indent="0" algn="ctr" defTabSz="914363" rtl="0" eaLnBrk="1" latinLnBrk="0" hangingPunct="1">
              <a:lnSpc>
                <a:spcPct val="90000"/>
              </a:lnSpc>
              <a:spcBef>
                <a:spcPct val="20000"/>
              </a:spcBef>
              <a:buFont typeface="Segoe UI" pitchFamily="34" charset="0"/>
              <a:buNone/>
              <a:defRPr sz="2800" kern="1200">
                <a:solidFill>
                  <a:schemeClr val="tx1">
                    <a:tint val="75000"/>
                  </a:schemeClr>
                </a:solidFill>
                <a:latin typeface="Segoe UI" pitchFamily="34" charset="0"/>
                <a:ea typeface="+mn-ea"/>
                <a:cs typeface="+mn-cs"/>
              </a:defRPr>
            </a:lvl2pPr>
            <a:lvl3pPr marL="914363" indent="0" algn="ctr" defTabSz="914363" rtl="0" eaLnBrk="1" latinLnBrk="0" hangingPunct="1">
              <a:lnSpc>
                <a:spcPct val="90000"/>
              </a:lnSpc>
              <a:spcBef>
                <a:spcPct val="20000"/>
              </a:spcBef>
              <a:buFont typeface="Segoe UI" pitchFamily="34" charset="0"/>
              <a:buNone/>
              <a:defRPr sz="2400" kern="1200">
                <a:solidFill>
                  <a:schemeClr val="tx1">
                    <a:tint val="75000"/>
                  </a:schemeClr>
                </a:solidFill>
                <a:latin typeface="Segoe UI" pitchFamily="34" charset="0"/>
                <a:ea typeface="+mn-ea"/>
                <a:cs typeface="+mn-cs"/>
              </a:defRPr>
            </a:lvl3pPr>
            <a:lvl4pPr marL="1371545" indent="0" algn="ctr" defTabSz="914363" rtl="0" eaLnBrk="1" latinLnBrk="0" hangingPunct="1">
              <a:lnSpc>
                <a:spcPct val="90000"/>
              </a:lnSpc>
              <a:spcBef>
                <a:spcPct val="20000"/>
              </a:spcBef>
              <a:buFont typeface="Segoe UI" pitchFamily="34" charset="0"/>
              <a:buNone/>
              <a:defRPr sz="2000" kern="1200">
                <a:solidFill>
                  <a:schemeClr val="tx1">
                    <a:tint val="75000"/>
                  </a:schemeClr>
                </a:solidFill>
                <a:latin typeface="Segoe UI" pitchFamily="34" charset="0"/>
                <a:ea typeface="+mn-ea"/>
                <a:cs typeface="+mn-cs"/>
              </a:defRPr>
            </a:lvl4pPr>
            <a:lvl5pPr marL="1828727" indent="0" algn="ctr" defTabSz="914363" rtl="0" eaLnBrk="1" latinLnBrk="0" hangingPunct="1">
              <a:lnSpc>
                <a:spcPct val="90000"/>
              </a:lnSpc>
              <a:spcBef>
                <a:spcPct val="20000"/>
              </a:spcBef>
              <a:buFont typeface="Segoe UI" pitchFamily="34" charset="0"/>
              <a:buNone/>
              <a:defRPr sz="2000" kern="1200">
                <a:solidFill>
                  <a:schemeClr val="tx1">
                    <a:tint val="75000"/>
                  </a:schemeClr>
                </a:solidFill>
                <a:latin typeface="Segoe UI" pitchFamily="34" charset="0"/>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Alexandru Ghiondea</a:t>
            </a:r>
          </a:p>
          <a:p>
            <a:r>
              <a:rPr lang="en-US" dirty="0" smtClean="0"/>
              <a:t>Software Developer Engineer in Test</a:t>
            </a:r>
          </a:p>
          <a:p>
            <a:r>
              <a:rPr lang="en-US" dirty="0" smtClean="0"/>
              <a:t>C# Compiler</a:t>
            </a:r>
          </a:p>
          <a:p>
            <a:r>
              <a:rPr lang="en-US" dirty="0" smtClean="0"/>
              <a:t>Ghiondea.Alexandru@microsoft.com</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730044" y="1411552"/>
            <a:ext cx="7672003" cy="4989248"/>
          </a:xfrm>
        </p:spPr>
        <p:txBody>
          <a:bodyPr>
            <a:normAutofit/>
          </a:bodyPr>
          <a:lstStyle/>
          <a:p>
            <a:r>
              <a:rPr lang="en-US" dirty="0" smtClean="0"/>
              <a:t>You can now write your own object that does dynamic dispatch</a:t>
            </a:r>
          </a:p>
          <a:p>
            <a:pPr lvl="1"/>
            <a:r>
              <a:rPr lang="en-US" dirty="0" smtClean="0"/>
              <a:t>Just implement </a:t>
            </a:r>
            <a:r>
              <a:rPr lang="en-US" dirty="0" err="1" smtClean="0"/>
              <a:t>IDynamicObject</a:t>
            </a:r>
            <a:endParaRPr lang="en-US" dirty="0" smtClean="0"/>
          </a:p>
          <a:p>
            <a:endParaRPr lang="en-US" dirty="0" smtClean="0"/>
          </a:p>
          <a:p>
            <a:r>
              <a:rPr lang="en-US" dirty="0" smtClean="0"/>
              <a:t>The C# runtime binder can function as  a fallback for calls to dynamic objects</a:t>
            </a:r>
          </a:p>
          <a:p>
            <a:pPr lvl="1"/>
            <a:r>
              <a:rPr lang="en-US" dirty="0" smtClean="0"/>
              <a:t>If your object is “hybrid” and some of the methods are dynamically dispatched and some are regular methods</a:t>
            </a:r>
          </a:p>
          <a:p>
            <a:pPr lvl="1"/>
            <a:r>
              <a:rPr lang="en-US" dirty="0" smtClean="0"/>
              <a:t>The C# semantics will be applied if the object cannot itself resolve a call</a:t>
            </a:r>
          </a:p>
        </p:txBody>
      </p:sp>
      <p:sp>
        <p:nvSpPr>
          <p:cNvPr id="5" name="Title 1"/>
          <p:cNvSpPr txBox="1">
            <a:spLocks/>
          </p:cNvSpPr>
          <p:nvPr/>
        </p:nvSpPr>
        <p:spPr>
          <a:xfrm>
            <a:off x="914400" y="512064"/>
            <a:ext cx="7772400" cy="615553"/>
          </a:xfrm>
          <a:prstGeom prst="rect">
            <a:avLst/>
          </a:prstGeom>
        </p:spPr>
        <p:txBody>
          <a:bodyPr vert="horz" wrap="square" lIns="0" tIns="0" rIns="0" bIns="0" rtlCol="0" anchor="t">
            <a:spAutoFit/>
          </a:bodyPr>
          <a:lstStyle/>
          <a:p>
            <a:pPr lvl="0">
              <a:spcBef>
                <a:spcPct val="0"/>
              </a:spcBef>
            </a:pPr>
            <a:r>
              <a:rPr lang="en-US" sz="4000" dirty="0" smtClean="0"/>
              <a:t>Under the cover</a:t>
            </a:r>
            <a:endParaRPr kumimoji="0" lang="en-US" sz="4000" b="0" i="0" u="none" strike="noStrike" kern="1200" cap="none" spc="-100" normalizeH="0" baseline="0" noProof="0" dirty="0">
              <a:ln>
                <a:noFill/>
              </a:ln>
              <a:solidFill>
                <a:schemeClr val="tx2">
                  <a:satMod val="200000"/>
                </a:schemeClr>
              </a:solidFill>
              <a:effectLst/>
              <a:uLnTx/>
              <a:uFillTx/>
              <a:latin typeface="+mj-lt"/>
              <a:ea typeface="+mj-ea"/>
              <a:cs typeface="+mj-cs"/>
            </a:endParaRPr>
          </a:p>
        </p:txBody>
      </p:sp>
      <p:sp>
        <p:nvSpPr>
          <p:cNvPr id="6" name="TextBox 5"/>
          <p:cNvSpPr txBox="1"/>
          <p:nvPr/>
        </p:nvSpPr>
        <p:spPr>
          <a:xfrm>
            <a:off x="4800600" y="465892"/>
            <a:ext cx="4114800" cy="677108"/>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r>
              <a:rPr lang="en-US" sz="1600" dirty="0" smtClean="0">
                <a:solidFill>
                  <a:srgbClr val="0000FF"/>
                </a:solidFill>
                <a:latin typeface="Consolas" pitchFamily="49" charset="0"/>
                <a:ea typeface="Calibri"/>
                <a:cs typeface="Times New Roman"/>
              </a:rPr>
              <a:t>dynamic</a:t>
            </a:r>
            <a:r>
              <a:rPr lang="en-US" sz="1600" dirty="0" smtClean="0">
                <a:latin typeface="Consolas" pitchFamily="49" charset="0"/>
              </a:rPr>
              <a:t> d = </a:t>
            </a:r>
            <a:r>
              <a:rPr lang="en-US" sz="1600" dirty="0">
                <a:solidFill>
                  <a:srgbClr val="2B91AF"/>
                </a:solidFill>
                <a:latin typeface="Consolas" pitchFamily="49" charset="0"/>
                <a:ea typeface="Calibri"/>
                <a:cs typeface="Times New Roman"/>
              </a:rPr>
              <a:t>new</a:t>
            </a:r>
            <a:r>
              <a:rPr lang="en-US" sz="1600" dirty="0" smtClean="0">
                <a:latin typeface="Consolas" pitchFamily="49" charset="0"/>
              </a:rPr>
              <a:t> </a:t>
            </a:r>
            <a:r>
              <a:rPr lang="en-US" sz="1600" dirty="0" err="1" smtClean="0">
                <a:latin typeface="Consolas" pitchFamily="49" charset="0"/>
              </a:rPr>
              <a:t>DynamicObject</a:t>
            </a:r>
            <a:r>
              <a:rPr lang="en-US" sz="1600" dirty="0" smtClean="0">
                <a:latin typeface="Consolas" pitchFamily="49" charset="0"/>
              </a:rPr>
              <a:t>();</a:t>
            </a:r>
          </a:p>
          <a:p>
            <a:r>
              <a:rPr lang="en-US" sz="1600" dirty="0" err="1" smtClean="0">
                <a:latin typeface="Consolas" pitchFamily="49" charset="0"/>
              </a:rPr>
              <a:t>d.Foo</a:t>
            </a:r>
            <a:r>
              <a:rPr lang="en-US" sz="1600" dirty="0" smtClean="0">
                <a:latin typeface="Consolas" pitchFamily="49" charset="0"/>
              </a:rPr>
              <a:t>();</a:t>
            </a:r>
          </a:p>
        </p:txBody>
      </p:sp>
    </p:spTree>
    <p:extLst>
      <p:ext uri="{BB962C8B-B14F-4D97-AF65-F5344CB8AC3E}">
        <p14:creationId xmlns:p14="http://schemas.microsoft.com/office/powerpoint/2010/main" val="136647116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IDynamicObject</a:t>
            </a:r>
            <a:endParaRPr lang="en-US" dirty="0"/>
          </a:p>
        </p:txBody>
      </p:sp>
      <p:sp>
        <p:nvSpPr>
          <p:cNvPr id="3" name="TextBox 2"/>
          <p:cNvSpPr txBox="1"/>
          <p:nvPr/>
        </p:nvSpPr>
        <p:spPr>
          <a:xfrm>
            <a:off x="457200" y="1447800"/>
            <a:ext cx="8229600" cy="4185761"/>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r>
              <a:rPr lang="en-US" sz="1300" dirty="0" smtClean="0">
                <a:solidFill>
                  <a:srgbClr val="0000FF"/>
                </a:solidFill>
                <a:latin typeface="Consolas" pitchFamily="49" charset="0"/>
                <a:ea typeface="Calibri"/>
                <a:cs typeface="Times New Roman"/>
              </a:rPr>
              <a:t>public</a:t>
            </a:r>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abstract</a:t>
            </a:r>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class</a:t>
            </a:r>
            <a:r>
              <a:rPr lang="en-US" sz="1300" dirty="0" smtClean="0">
                <a:latin typeface="Consolas" pitchFamily="49" charset="0"/>
                <a:ea typeface="Calibri"/>
                <a:cs typeface="Times New Roman"/>
              </a:rPr>
              <a:t> </a:t>
            </a:r>
            <a:r>
              <a:rPr lang="en-US" sz="1300" dirty="0" err="1" smtClean="0">
                <a:solidFill>
                  <a:srgbClr val="2B91AF"/>
                </a:solidFill>
                <a:latin typeface="Consolas" pitchFamily="49" charset="0"/>
                <a:ea typeface="Calibri"/>
                <a:cs typeface="Times New Roman"/>
              </a:rPr>
              <a:t>DynamicObject</a:t>
            </a:r>
            <a:r>
              <a:rPr lang="en-US" sz="1300" dirty="0" smtClean="0">
                <a:latin typeface="Consolas" pitchFamily="49" charset="0"/>
                <a:ea typeface="Calibri"/>
                <a:cs typeface="Times New Roman"/>
              </a:rPr>
              <a:t> : </a:t>
            </a:r>
            <a:r>
              <a:rPr lang="en-US" sz="1300" dirty="0" err="1" smtClean="0">
                <a:solidFill>
                  <a:srgbClr val="2B91AF"/>
                </a:solidFill>
                <a:latin typeface="Consolas" pitchFamily="49" charset="0"/>
                <a:ea typeface="Calibri"/>
                <a:cs typeface="Times New Roman"/>
              </a:rPr>
              <a:t>IDynamicObject</a:t>
            </a:r>
            <a:endParaRPr lang="en-US" sz="1300" dirty="0" smtClean="0">
              <a:latin typeface="Consolas" pitchFamily="49" charset="0"/>
              <a:ea typeface="Calibri"/>
              <a:cs typeface="Times New Roman"/>
            </a:endParaRPr>
          </a:p>
          <a:p>
            <a:r>
              <a:rPr lang="en-US" sz="1300" dirty="0" smtClean="0">
                <a:latin typeface="Consolas" pitchFamily="49" charset="0"/>
                <a:ea typeface="Calibri"/>
                <a:cs typeface="Times New Roman"/>
              </a:rPr>
              <a:t>{</a:t>
            </a:r>
          </a:p>
          <a:p>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public</a:t>
            </a:r>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virtual</a:t>
            </a:r>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object</a:t>
            </a:r>
            <a:r>
              <a:rPr lang="en-US" sz="1300" dirty="0" smtClean="0">
                <a:latin typeface="Consolas" pitchFamily="49" charset="0"/>
                <a:ea typeface="Calibri"/>
                <a:cs typeface="Times New Roman"/>
              </a:rPr>
              <a:t> </a:t>
            </a:r>
            <a:r>
              <a:rPr lang="en-US" sz="1300" dirty="0" err="1" smtClean="0">
                <a:latin typeface="Consolas" pitchFamily="49" charset="0"/>
                <a:ea typeface="Calibri"/>
                <a:cs typeface="Times New Roman"/>
              </a:rPr>
              <a:t>GetMember</a:t>
            </a:r>
            <a:r>
              <a:rPr lang="en-US" sz="1300" dirty="0" smtClean="0">
                <a:latin typeface="Consolas" pitchFamily="49" charset="0"/>
                <a:ea typeface="Calibri"/>
                <a:cs typeface="Times New Roman"/>
              </a:rPr>
              <a:t>(</a:t>
            </a:r>
            <a:r>
              <a:rPr lang="en-US" sz="1300" dirty="0" err="1" smtClean="0">
                <a:solidFill>
                  <a:srgbClr val="2B91AF"/>
                </a:solidFill>
                <a:latin typeface="Consolas" pitchFamily="49" charset="0"/>
                <a:ea typeface="Calibri"/>
                <a:cs typeface="Times New Roman"/>
              </a:rPr>
              <a:t>GetMemberBinder</a:t>
            </a:r>
            <a:r>
              <a:rPr lang="en-US" sz="1300" dirty="0" smtClean="0">
                <a:latin typeface="Consolas" pitchFamily="49" charset="0"/>
                <a:ea typeface="Calibri"/>
                <a:cs typeface="Times New Roman"/>
              </a:rPr>
              <a:t> info);</a:t>
            </a:r>
          </a:p>
          <a:p>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public</a:t>
            </a:r>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virtual</a:t>
            </a:r>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object</a:t>
            </a:r>
            <a:r>
              <a:rPr lang="en-US" sz="1300" dirty="0" smtClean="0">
                <a:latin typeface="Consolas" pitchFamily="49" charset="0"/>
                <a:ea typeface="Calibri"/>
                <a:cs typeface="Times New Roman"/>
              </a:rPr>
              <a:t> </a:t>
            </a:r>
            <a:r>
              <a:rPr lang="en-US" sz="1300" dirty="0" err="1" smtClean="0">
                <a:latin typeface="Consolas" pitchFamily="49" charset="0"/>
                <a:ea typeface="Calibri"/>
                <a:cs typeface="Times New Roman"/>
              </a:rPr>
              <a:t>SetMember</a:t>
            </a:r>
            <a:r>
              <a:rPr lang="en-US" sz="1300" dirty="0" smtClean="0">
                <a:latin typeface="Consolas" pitchFamily="49" charset="0"/>
                <a:ea typeface="Calibri"/>
                <a:cs typeface="Times New Roman"/>
              </a:rPr>
              <a:t>(</a:t>
            </a:r>
            <a:r>
              <a:rPr lang="en-US" sz="1300" dirty="0" err="1" smtClean="0">
                <a:solidFill>
                  <a:srgbClr val="2B91AF"/>
                </a:solidFill>
                <a:latin typeface="Consolas" pitchFamily="49" charset="0"/>
                <a:ea typeface="Calibri"/>
                <a:cs typeface="Times New Roman"/>
              </a:rPr>
              <a:t>SetMemberBinder</a:t>
            </a:r>
            <a:r>
              <a:rPr lang="en-US" sz="1300" dirty="0" smtClean="0">
                <a:latin typeface="Consolas" pitchFamily="49" charset="0"/>
                <a:ea typeface="Calibri"/>
                <a:cs typeface="Times New Roman"/>
              </a:rPr>
              <a:t> info, </a:t>
            </a:r>
            <a:r>
              <a:rPr lang="en-US" sz="1300" dirty="0" smtClean="0">
                <a:solidFill>
                  <a:srgbClr val="0000FF"/>
                </a:solidFill>
                <a:latin typeface="Consolas" pitchFamily="49" charset="0"/>
                <a:ea typeface="Calibri"/>
                <a:cs typeface="Times New Roman"/>
              </a:rPr>
              <a:t>object</a:t>
            </a:r>
            <a:r>
              <a:rPr lang="en-US" sz="1300" dirty="0" smtClean="0">
                <a:latin typeface="Consolas" pitchFamily="49" charset="0"/>
                <a:ea typeface="Calibri"/>
                <a:cs typeface="Times New Roman"/>
              </a:rPr>
              <a:t> value);</a:t>
            </a:r>
          </a:p>
          <a:p>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public</a:t>
            </a:r>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virtual</a:t>
            </a:r>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object</a:t>
            </a:r>
            <a:r>
              <a:rPr lang="en-US" sz="1300" dirty="0" smtClean="0">
                <a:latin typeface="Consolas" pitchFamily="49" charset="0"/>
                <a:ea typeface="Calibri"/>
                <a:cs typeface="Times New Roman"/>
              </a:rPr>
              <a:t> </a:t>
            </a:r>
            <a:r>
              <a:rPr lang="en-US" sz="1300" dirty="0" err="1" smtClean="0">
                <a:latin typeface="Consolas" pitchFamily="49" charset="0"/>
                <a:ea typeface="Calibri"/>
                <a:cs typeface="Times New Roman"/>
              </a:rPr>
              <a:t>DeleteMember</a:t>
            </a:r>
            <a:r>
              <a:rPr lang="en-US" sz="1300" dirty="0" smtClean="0">
                <a:latin typeface="Consolas" pitchFamily="49" charset="0"/>
                <a:ea typeface="Calibri"/>
                <a:cs typeface="Times New Roman"/>
              </a:rPr>
              <a:t>(</a:t>
            </a:r>
            <a:r>
              <a:rPr lang="en-US" sz="1300" dirty="0" err="1" smtClean="0">
                <a:solidFill>
                  <a:srgbClr val="2B91AF"/>
                </a:solidFill>
                <a:latin typeface="Consolas" pitchFamily="49" charset="0"/>
                <a:ea typeface="Calibri"/>
                <a:cs typeface="Times New Roman"/>
              </a:rPr>
              <a:t>DeleteMemberBinder</a:t>
            </a:r>
            <a:r>
              <a:rPr lang="en-US" sz="1300" dirty="0" smtClean="0">
                <a:latin typeface="Consolas" pitchFamily="49" charset="0"/>
                <a:ea typeface="Calibri"/>
                <a:cs typeface="Times New Roman"/>
              </a:rPr>
              <a:t> info);</a:t>
            </a:r>
          </a:p>
          <a:p>
            <a:r>
              <a:rPr lang="en-US" sz="1300" dirty="0" smtClean="0">
                <a:latin typeface="Consolas" pitchFamily="49" charset="0"/>
                <a:ea typeface="Calibri"/>
                <a:cs typeface="Times New Roman"/>
              </a:rPr>
              <a:t> </a:t>
            </a:r>
          </a:p>
          <a:p>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public</a:t>
            </a:r>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virtual</a:t>
            </a:r>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object</a:t>
            </a:r>
            <a:r>
              <a:rPr lang="en-US" sz="1300" dirty="0" smtClean="0">
                <a:latin typeface="Consolas" pitchFamily="49" charset="0"/>
                <a:ea typeface="Calibri"/>
                <a:cs typeface="Times New Roman"/>
              </a:rPr>
              <a:t> </a:t>
            </a:r>
            <a:r>
              <a:rPr lang="en-US" sz="1300" dirty="0" err="1" smtClean="0">
                <a:latin typeface="Consolas" pitchFamily="49" charset="0"/>
                <a:ea typeface="Calibri"/>
                <a:cs typeface="Times New Roman"/>
              </a:rPr>
              <a:t>UnaryOperation</a:t>
            </a:r>
            <a:r>
              <a:rPr lang="en-US" sz="1300" dirty="0" smtClean="0">
                <a:latin typeface="Consolas" pitchFamily="49" charset="0"/>
                <a:ea typeface="Calibri"/>
                <a:cs typeface="Times New Roman"/>
              </a:rPr>
              <a:t>(</a:t>
            </a:r>
            <a:r>
              <a:rPr lang="en-US" sz="1300" dirty="0" err="1" smtClean="0">
                <a:solidFill>
                  <a:srgbClr val="2B91AF"/>
                </a:solidFill>
                <a:latin typeface="Consolas" pitchFamily="49" charset="0"/>
                <a:ea typeface="Calibri"/>
                <a:cs typeface="Times New Roman"/>
              </a:rPr>
              <a:t>UnaryOperationBinder</a:t>
            </a:r>
            <a:r>
              <a:rPr lang="en-US" sz="1300" dirty="0" smtClean="0">
                <a:latin typeface="Consolas" pitchFamily="49" charset="0"/>
                <a:ea typeface="Calibri"/>
                <a:cs typeface="Times New Roman"/>
              </a:rPr>
              <a:t> info);</a:t>
            </a:r>
          </a:p>
          <a:p>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public</a:t>
            </a:r>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virtual</a:t>
            </a:r>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object</a:t>
            </a:r>
            <a:r>
              <a:rPr lang="en-US" sz="1300" dirty="0" smtClean="0">
                <a:latin typeface="Consolas" pitchFamily="49" charset="0"/>
                <a:ea typeface="Calibri"/>
                <a:cs typeface="Times New Roman"/>
              </a:rPr>
              <a:t> </a:t>
            </a:r>
            <a:r>
              <a:rPr lang="en-US" sz="1300" dirty="0" err="1" smtClean="0">
                <a:latin typeface="Consolas" pitchFamily="49" charset="0"/>
                <a:ea typeface="Calibri"/>
                <a:cs typeface="Times New Roman"/>
              </a:rPr>
              <a:t>BinaryOperation</a:t>
            </a:r>
            <a:r>
              <a:rPr lang="en-US" sz="1300" dirty="0" smtClean="0">
                <a:latin typeface="Consolas" pitchFamily="49" charset="0"/>
                <a:ea typeface="Calibri"/>
                <a:cs typeface="Times New Roman"/>
              </a:rPr>
              <a:t>(</a:t>
            </a:r>
            <a:r>
              <a:rPr lang="en-US" sz="1300" dirty="0" err="1" smtClean="0">
                <a:solidFill>
                  <a:srgbClr val="2B91AF"/>
                </a:solidFill>
                <a:latin typeface="Consolas" pitchFamily="49" charset="0"/>
                <a:ea typeface="Calibri"/>
                <a:cs typeface="Times New Roman"/>
              </a:rPr>
              <a:t>BinaryOperationBinder</a:t>
            </a:r>
            <a:r>
              <a:rPr lang="en-US" sz="1300" dirty="0" smtClean="0">
                <a:latin typeface="Consolas" pitchFamily="49" charset="0"/>
                <a:ea typeface="Calibri"/>
                <a:cs typeface="Times New Roman"/>
              </a:rPr>
              <a:t> info, </a:t>
            </a:r>
            <a:r>
              <a:rPr lang="en-US" sz="1300" dirty="0" smtClean="0">
                <a:solidFill>
                  <a:srgbClr val="0000FF"/>
                </a:solidFill>
                <a:latin typeface="Consolas" pitchFamily="49" charset="0"/>
                <a:ea typeface="Calibri"/>
                <a:cs typeface="Times New Roman"/>
              </a:rPr>
              <a:t>object</a:t>
            </a:r>
            <a:r>
              <a:rPr lang="en-US" sz="1300" dirty="0" smtClean="0">
                <a:latin typeface="Consolas" pitchFamily="49" charset="0"/>
                <a:ea typeface="Calibri"/>
                <a:cs typeface="Times New Roman"/>
              </a:rPr>
              <a:t> </a:t>
            </a:r>
            <a:r>
              <a:rPr lang="en-US" sz="1300" dirty="0" err="1" smtClean="0">
                <a:latin typeface="Consolas" pitchFamily="49" charset="0"/>
                <a:ea typeface="Calibri"/>
                <a:cs typeface="Times New Roman"/>
              </a:rPr>
              <a:t>arg</a:t>
            </a:r>
            <a:r>
              <a:rPr lang="en-US" sz="1300" dirty="0" smtClean="0">
                <a:latin typeface="Consolas" pitchFamily="49" charset="0"/>
                <a:ea typeface="Calibri"/>
                <a:cs typeface="Times New Roman"/>
              </a:rPr>
              <a:t>);</a:t>
            </a:r>
          </a:p>
          <a:p>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public</a:t>
            </a:r>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virtual</a:t>
            </a:r>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object</a:t>
            </a:r>
            <a:r>
              <a:rPr lang="en-US" sz="1300" dirty="0" smtClean="0">
                <a:latin typeface="Consolas" pitchFamily="49" charset="0"/>
                <a:ea typeface="Calibri"/>
                <a:cs typeface="Times New Roman"/>
              </a:rPr>
              <a:t> Convert(</a:t>
            </a:r>
            <a:r>
              <a:rPr lang="en-US" sz="1300" dirty="0" err="1" smtClean="0">
                <a:solidFill>
                  <a:srgbClr val="2B91AF"/>
                </a:solidFill>
                <a:latin typeface="Consolas" pitchFamily="49" charset="0"/>
                <a:ea typeface="Calibri"/>
                <a:cs typeface="Times New Roman"/>
              </a:rPr>
              <a:t>ConvertBinder</a:t>
            </a:r>
            <a:r>
              <a:rPr lang="en-US" sz="1300" dirty="0" smtClean="0">
                <a:latin typeface="Consolas" pitchFamily="49" charset="0"/>
                <a:ea typeface="Calibri"/>
                <a:cs typeface="Times New Roman"/>
              </a:rPr>
              <a:t> info);</a:t>
            </a:r>
          </a:p>
          <a:p>
            <a:r>
              <a:rPr lang="en-US" sz="1300" dirty="0" smtClean="0">
                <a:latin typeface="Consolas" pitchFamily="49" charset="0"/>
                <a:ea typeface="Calibri"/>
                <a:cs typeface="Times New Roman"/>
              </a:rPr>
              <a:t> </a:t>
            </a:r>
          </a:p>
          <a:p>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public</a:t>
            </a:r>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virtual</a:t>
            </a:r>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object</a:t>
            </a:r>
            <a:r>
              <a:rPr lang="en-US" sz="1300" dirty="0" smtClean="0">
                <a:latin typeface="Consolas" pitchFamily="49" charset="0"/>
                <a:ea typeface="Calibri"/>
                <a:cs typeface="Times New Roman"/>
              </a:rPr>
              <a:t> Invoke(</a:t>
            </a:r>
            <a:r>
              <a:rPr lang="en-US" sz="1300" dirty="0" err="1" smtClean="0">
                <a:solidFill>
                  <a:srgbClr val="2B91AF"/>
                </a:solidFill>
                <a:latin typeface="Consolas" pitchFamily="49" charset="0"/>
                <a:ea typeface="Calibri"/>
                <a:cs typeface="Times New Roman"/>
              </a:rPr>
              <a:t>InvokeBinder</a:t>
            </a:r>
            <a:r>
              <a:rPr lang="en-US" sz="1300" dirty="0" smtClean="0">
                <a:latin typeface="Consolas" pitchFamily="49" charset="0"/>
                <a:ea typeface="Calibri"/>
                <a:cs typeface="Times New Roman"/>
              </a:rPr>
              <a:t> info, </a:t>
            </a:r>
            <a:r>
              <a:rPr lang="en-US" sz="1300" dirty="0" smtClean="0">
                <a:solidFill>
                  <a:srgbClr val="0000FF"/>
                </a:solidFill>
                <a:latin typeface="Consolas" pitchFamily="49" charset="0"/>
                <a:ea typeface="Calibri"/>
                <a:cs typeface="Times New Roman"/>
              </a:rPr>
              <a:t>object</a:t>
            </a:r>
            <a:r>
              <a:rPr lang="en-US" sz="1300" dirty="0" smtClean="0">
                <a:latin typeface="Consolas" pitchFamily="49" charset="0"/>
                <a:ea typeface="Calibri"/>
                <a:cs typeface="Times New Roman"/>
              </a:rPr>
              <a:t>[] </a:t>
            </a:r>
            <a:r>
              <a:rPr lang="en-US" sz="1300" dirty="0" err="1" smtClean="0">
                <a:latin typeface="Consolas" pitchFamily="49" charset="0"/>
                <a:ea typeface="Calibri"/>
                <a:cs typeface="Times New Roman"/>
              </a:rPr>
              <a:t>args</a:t>
            </a:r>
            <a:r>
              <a:rPr lang="en-US" sz="1300" dirty="0" smtClean="0">
                <a:latin typeface="Consolas" pitchFamily="49" charset="0"/>
                <a:ea typeface="Calibri"/>
                <a:cs typeface="Times New Roman"/>
              </a:rPr>
              <a:t>);</a:t>
            </a:r>
          </a:p>
          <a:p>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public</a:t>
            </a:r>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virtual</a:t>
            </a:r>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object</a:t>
            </a:r>
            <a:r>
              <a:rPr lang="en-US" sz="1300" dirty="0" smtClean="0">
                <a:latin typeface="Consolas" pitchFamily="49" charset="0"/>
                <a:ea typeface="Calibri"/>
                <a:cs typeface="Times New Roman"/>
              </a:rPr>
              <a:t> </a:t>
            </a:r>
            <a:r>
              <a:rPr lang="en-US" sz="1300" dirty="0" err="1" smtClean="0">
                <a:latin typeface="Consolas" pitchFamily="49" charset="0"/>
                <a:ea typeface="Calibri"/>
                <a:cs typeface="Times New Roman"/>
              </a:rPr>
              <a:t>InvokeMember</a:t>
            </a:r>
            <a:r>
              <a:rPr lang="en-US" sz="1300" dirty="0" smtClean="0">
                <a:latin typeface="Consolas" pitchFamily="49" charset="0"/>
                <a:ea typeface="Calibri"/>
                <a:cs typeface="Times New Roman"/>
              </a:rPr>
              <a:t>(</a:t>
            </a:r>
            <a:r>
              <a:rPr lang="en-US" sz="1300" dirty="0" err="1" smtClean="0">
                <a:solidFill>
                  <a:srgbClr val="2B91AF"/>
                </a:solidFill>
                <a:latin typeface="Consolas" pitchFamily="49" charset="0"/>
                <a:ea typeface="Calibri"/>
                <a:cs typeface="Times New Roman"/>
              </a:rPr>
              <a:t>InvokeMemberBinder</a:t>
            </a:r>
            <a:r>
              <a:rPr lang="en-US" sz="1300" dirty="0" smtClean="0">
                <a:latin typeface="Consolas" pitchFamily="49" charset="0"/>
                <a:ea typeface="Calibri"/>
                <a:cs typeface="Times New Roman"/>
              </a:rPr>
              <a:t> info, </a:t>
            </a:r>
            <a:r>
              <a:rPr lang="en-US" sz="1300" dirty="0" smtClean="0">
                <a:solidFill>
                  <a:srgbClr val="0000FF"/>
                </a:solidFill>
                <a:latin typeface="Consolas" pitchFamily="49" charset="0"/>
                <a:ea typeface="Calibri"/>
                <a:cs typeface="Times New Roman"/>
              </a:rPr>
              <a:t>object</a:t>
            </a:r>
            <a:r>
              <a:rPr lang="en-US" sz="1300" dirty="0" smtClean="0">
                <a:latin typeface="Consolas" pitchFamily="49" charset="0"/>
                <a:ea typeface="Calibri"/>
                <a:cs typeface="Times New Roman"/>
              </a:rPr>
              <a:t>[] </a:t>
            </a:r>
            <a:r>
              <a:rPr lang="en-US" sz="1300" dirty="0" err="1" smtClean="0">
                <a:latin typeface="Consolas" pitchFamily="49" charset="0"/>
                <a:ea typeface="Calibri"/>
                <a:cs typeface="Times New Roman"/>
              </a:rPr>
              <a:t>args</a:t>
            </a:r>
            <a:r>
              <a:rPr lang="en-US" sz="1300" dirty="0" smtClean="0">
                <a:latin typeface="Consolas" pitchFamily="49" charset="0"/>
                <a:ea typeface="Calibri"/>
                <a:cs typeface="Times New Roman"/>
              </a:rPr>
              <a:t>);</a:t>
            </a:r>
          </a:p>
          <a:p>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public</a:t>
            </a:r>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virtual</a:t>
            </a:r>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object</a:t>
            </a:r>
            <a:r>
              <a:rPr lang="en-US" sz="1300" dirty="0" smtClean="0">
                <a:latin typeface="Consolas" pitchFamily="49" charset="0"/>
                <a:ea typeface="Calibri"/>
                <a:cs typeface="Times New Roman"/>
              </a:rPr>
              <a:t> </a:t>
            </a:r>
            <a:r>
              <a:rPr lang="en-US" sz="1300" dirty="0" err="1" smtClean="0">
                <a:latin typeface="Consolas" pitchFamily="49" charset="0"/>
                <a:ea typeface="Calibri"/>
                <a:cs typeface="Times New Roman"/>
              </a:rPr>
              <a:t>CreateInstance</a:t>
            </a:r>
            <a:r>
              <a:rPr lang="en-US" sz="1300" dirty="0" smtClean="0">
                <a:latin typeface="Consolas" pitchFamily="49" charset="0"/>
                <a:ea typeface="Calibri"/>
                <a:cs typeface="Times New Roman"/>
              </a:rPr>
              <a:t>(</a:t>
            </a:r>
            <a:r>
              <a:rPr lang="en-US" sz="1300" dirty="0" err="1" smtClean="0">
                <a:solidFill>
                  <a:srgbClr val="2B91AF"/>
                </a:solidFill>
                <a:latin typeface="Consolas" pitchFamily="49" charset="0"/>
                <a:ea typeface="Calibri"/>
                <a:cs typeface="Times New Roman"/>
              </a:rPr>
              <a:t>CreateInstanceBinder</a:t>
            </a:r>
            <a:r>
              <a:rPr lang="en-US" sz="1300" dirty="0" smtClean="0">
                <a:latin typeface="Consolas" pitchFamily="49" charset="0"/>
                <a:ea typeface="Calibri"/>
                <a:cs typeface="Times New Roman"/>
              </a:rPr>
              <a:t> info, </a:t>
            </a:r>
            <a:r>
              <a:rPr lang="en-US" sz="1300" dirty="0" smtClean="0">
                <a:solidFill>
                  <a:srgbClr val="0000FF"/>
                </a:solidFill>
                <a:latin typeface="Consolas" pitchFamily="49" charset="0"/>
                <a:ea typeface="Calibri"/>
                <a:cs typeface="Times New Roman"/>
              </a:rPr>
              <a:t>object</a:t>
            </a:r>
            <a:r>
              <a:rPr lang="en-US" sz="1300" dirty="0" smtClean="0">
                <a:latin typeface="Consolas" pitchFamily="49" charset="0"/>
                <a:ea typeface="Calibri"/>
                <a:cs typeface="Times New Roman"/>
              </a:rPr>
              <a:t>[] </a:t>
            </a:r>
            <a:r>
              <a:rPr lang="en-US" sz="1300" dirty="0" err="1" smtClean="0">
                <a:latin typeface="Consolas" pitchFamily="49" charset="0"/>
                <a:ea typeface="Calibri"/>
                <a:cs typeface="Times New Roman"/>
              </a:rPr>
              <a:t>args</a:t>
            </a:r>
            <a:r>
              <a:rPr lang="en-US" sz="1300" dirty="0" smtClean="0">
                <a:latin typeface="Consolas" pitchFamily="49" charset="0"/>
                <a:ea typeface="Calibri"/>
                <a:cs typeface="Times New Roman"/>
              </a:rPr>
              <a:t>);</a:t>
            </a:r>
          </a:p>
          <a:p>
            <a:r>
              <a:rPr lang="en-US" sz="1300" dirty="0" smtClean="0">
                <a:latin typeface="Consolas" pitchFamily="49" charset="0"/>
                <a:ea typeface="Calibri"/>
                <a:cs typeface="Times New Roman"/>
              </a:rPr>
              <a:t> </a:t>
            </a:r>
          </a:p>
          <a:p>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public</a:t>
            </a:r>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virtual</a:t>
            </a:r>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object</a:t>
            </a:r>
            <a:r>
              <a:rPr lang="en-US" sz="1300" dirty="0" smtClean="0">
                <a:latin typeface="Consolas" pitchFamily="49" charset="0"/>
                <a:ea typeface="Calibri"/>
                <a:cs typeface="Times New Roman"/>
              </a:rPr>
              <a:t> </a:t>
            </a:r>
            <a:r>
              <a:rPr lang="en-US" sz="1300" dirty="0" err="1" smtClean="0">
                <a:latin typeface="Consolas" pitchFamily="49" charset="0"/>
                <a:ea typeface="Calibri"/>
                <a:cs typeface="Times New Roman"/>
              </a:rPr>
              <a:t>GetIndex</a:t>
            </a:r>
            <a:r>
              <a:rPr lang="en-US" sz="1300" dirty="0" smtClean="0">
                <a:latin typeface="Consolas" pitchFamily="49" charset="0"/>
                <a:ea typeface="Calibri"/>
                <a:cs typeface="Times New Roman"/>
              </a:rPr>
              <a:t>(</a:t>
            </a:r>
            <a:r>
              <a:rPr lang="en-US" sz="1300" dirty="0" err="1" smtClean="0">
                <a:solidFill>
                  <a:srgbClr val="2B91AF"/>
                </a:solidFill>
                <a:latin typeface="Consolas" pitchFamily="49" charset="0"/>
                <a:ea typeface="Calibri"/>
                <a:cs typeface="Times New Roman"/>
              </a:rPr>
              <a:t>GetIndexBinder</a:t>
            </a:r>
            <a:r>
              <a:rPr lang="en-US" sz="1300" dirty="0" smtClean="0">
                <a:latin typeface="Consolas" pitchFamily="49" charset="0"/>
                <a:ea typeface="Calibri"/>
                <a:cs typeface="Times New Roman"/>
              </a:rPr>
              <a:t> info, </a:t>
            </a:r>
            <a:r>
              <a:rPr lang="en-US" sz="1300" dirty="0" smtClean="0">
                <a:solidFill>
                  <a:srgbClr val="0000FF"/>
                </a:solidFill>
                <a:latin typeface="Consolas" pitchFamily="49" charset="0"/>
                <a:ea typeface="Calibri"/>
                <a:cs typeface="Times New Roman"/>
              </a:rPr>
              <a:t>object</a:t>
            </a:r>
            <a:r>
              <a:rPr lang="en-US" sz="1300" dirty="0" smtClean="0">
                <a:latin typeface="Consolas" pitchFamily="49" charset="0"/>
                <a:ea typeface="Calibri"/>
                <a:cs typeface="Times New Roman"/>
              </a:rPr>
              <a:t>[] indices);</a:t>
            </a:r>
          </a:p>
          <a:p>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public</a:t>
            </a:r>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virtual</a:t>
            </a:r>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object</a:t>
            </a:r>
            <a:r>
              <a:rPr lang="en-US" sz="1300" dirty="0" smtClean="0">
                <a:latin typeface="Consolas" pitchFamily="49" charset="0"/>
                <a:ea typeface="Calibri"/>
                <a:cs typeface="Times New Roman"/>
              </a:rPr>
              <a:t> </a:t>
            </a:r>
            <a:r>
              <a:rPr lang="en-US" sz="1300" dirty="0" err="1" smtClean="0">
                <a:latin typeface="Consolas" pitchFamily="49" charset="0"/>
                <a:ea typeface="Calibri"/>
                <a:cs typeface="Times New Roman"/>
              </a:rPr>
              <a:t>SetIndex</a:t>
            </a:r>
            <a:r>
              <a:rPr lang="en-US" sz="1300" dirty="0" smtClean="0">
                <a:latin typeface="Consolas" pitchFamily="49" charset="0"/>
                <a:ea typeface="Calibri"/>
                <a:cs typeface="Times New Roman"/>
              </a:rPr>
              <a:t>(</a:t>
            </a:r>
            <a:r>
              <a:rPr lang="en-US" sz="1300" dirty="0" err="1" smtClean="0">
                <a:solidFill>
                  <a:srgbClr val="2B91AF"/>
                </a:solidFill>
                <a:latin typeface="Consolas" pitchFamily="49" charset="0"/>
                <a:ea typeface="Calibri"/>
                <a:cs typeface="Times New Roman"/>
              </a:rPr>
              <a:t>SetIndexBinder</a:t>
            </a:r>
            <a:r>
              <a:rPr lang="en-US" sz="1300" dirty="0" smtClean="0">
                <a:latin typeface="Consolas" pitchFamily="49" charset="0"/>
                <a:ea typeface="Calibri"/>
                <a:cs typeface="Times New Roman"/>
              </a:rPr>
              <a:t> info, </a:t>
            </a:r>
            <a:r>
              <a:rPr lang="en-US" sz="1300" dirty="0" smtClean="0">
                <a:solidFill>
                  <a:srgbClr val="0000FF"/>
                </a:solidFill>
                <a:latin typeface="Consolas" pitchFamily="49" charset="0"/>
                <a:ea typeface="Calibri"/>
                <a:cs typeface="Times New Roman"/>
              </a:rPr>
              <a:t>object</a:t>
            </a:r>
            <a:r>
              <a:rPr lang="en-US" sz="1300" dirty="0" smtClean="0">
                <a:latin typeface="Consolas" pitchFamily="49" charset="0"/>
                <a:ea typeface="Calibri"/>
                <a:cs typeface="Times New Roman"/>
              </a:rPr>
              <a:t>[] indices, </a:t>
            </a:r>
            <a:r>
              <a:rPr lang="en-US" sz="1300" dirty="0" smtClean="0">
                <a:solidFill>
                  <a:srgbClr val="0000FF"/>
                </a:solidFill>
                <a:latin typeface="Consolas" pitchFamily="49" charset="0"/>
                <a:ea typeface="Calibri"/>
                <a:cs typeface="Times New Roman"/>
              </a:rPr>
              <a:t>object</a:t>
            </a:r>
            <a:r>
              <a:rPr lang="en-US" sz="1300" dirty="0" smtClean="0">
                <a:latin typeface="Consolas" pitchFamily="49" charset="0"/>
                <a:ea typeface="Calibri"/>
                <a:cs typeface="Times New Roman"/>
              </a:rPr>
              <a:t> value);</a:t>
            </a:r>
          </a:p>
          <a:p>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public</a:t>
            </a:r>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virtual</a:t>
            </a:r>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object</a:t>
            </a:r>
            <a:r>
              <a:rPr lang="en-US" sz="1300" dirty="0" smtClean="0">
                <a:latin typeface="Consolas" pitchFamily="49" charset="0"/>
                <a:ea typeface="Calibri"/>
                <a:cs typeface="Times New Roman"/>
              </a:rPr>
              <a:t> </a:t>
            </a:r>
            <a:r>
              <a:rPr lang="en-US" sz="1300" dirty="0" err="1" smtClean="0">
                <a:latin typeface="Consolas" pitchFamily="49" charset="0"/>
                <a:ea typeface="Calibri"/>
                <a:cs typeface="Times New Roman"/>
              </a:rPr>
              <a:t>DeleteIndex</a:t>
            </a:r>
            <a:r>
              <a:rPr lang="en-US" sz="1300" dirty="0" smtClean="0">
                <a:solidFill>
                  <a:srgbClr val="2B91AF"/>
                </a:solidFill>
                <a:latin typeface="Consolas" pitchFamily="49" charset="0"/>
                <a:ea typeface="Calibri"/>
                <a:cs typeface="Times New Roman"/>
              </a:rPr>
              <a:t>(</a:t>
            </a:r>
            <a:r>
              <a:rPr lang="en-US" sz="1300" dirty="0" err="1" smtClean="0">
                <a:solidFill>
                  <a:srgbClr val="2B91AF"/>
                </a:solidFill>
                <a:latin typeface="Consolas" pitchFamily="49" charset="0"/>
                <a:ea typeface="Calibri"/>
                <a:cs typeface="Times New Roman"/>
              </a:rPr>
              <a:t>DeleteIndexBinder</a:t>
            </a:r>
            <a:r>
              <a:rPr lang="en-US" sz="1300" dirty="0" smtClean="0">
                <a:latin typeface="Consolas" pitchFamily="49" charset="0"/>
                <a:ea typeface="Calibri"/>
                <a:cs typeface="Times New Roman"/>
              </a:rPr>
              <a:t> info, </a:t>
            </a:r>
            <a:r>
              <a:rPr lang="en-US" sz="1300" dirty="0" smtClean="0">
                <a:solidFill>
                  <a:srgbClr val="0000FF"/>
                </a:solidFill>
                <a:latin typeface="Consolas" pitchFamily="49" charset="0"/>
                <a:ea typeface="Calibri"/>
                <a:cs typeface="Times New Roman"/>
              </a:rPr>
              <a:t>object</a:t>
            </a:r>
            <a:r>
              <a:rPr lang="en-US" sz="1300" dirty="0" smtClean="0">
                <a:latin typeface="Consolas" pitchFamily="49" charset="0"/>
                <a:ea typeface="Calibri"/>
                <a:cs typeface="Times New Roman"/>
              </a:rPr>
              <a:t>[] indices);</a:t>
            </a:r>
          </a:p>
          <a:p>
            <a:r>
              <a:rPr lang="en-US" sz="1300" dirty="0" smtClean="0">
                <a:latin typeface="Consolas" pitchFamily="49" charset="0"/>
                <a:ea typeface="Calibri"/>
                <a:cs typeface="Times New Roman"/>
              </a:rPr>
              <a:t> </a:t>
            </a:r>
          </a:p>
          <a:p>
            <a:r>
              <a:rPr lang="en-US" sz="1300" dirty="0" smtClean="0">
                <a:latin typeface="Consolas" pitchFamily="49" charset="0"/>
                <a:ea typeface="Calibri"/>
                <a:cs typeface="Times New Roman"/>
              </a:rPr>
              <a:t>  </a:t>
            </a:r>
            <a:r>
              <a:rPr lang="en-US" sz="1300" dirty="0" smtClean="0">
                <a:solidFill>
                  <a:srgbClr val="0000FF"/>
                </a:solidFill>
                <a:latin typeface="Consolas" pitchFamily="49" charset="0"/>
                <a:ea typeface="Calibri"/>
                <a:cs typeface="Times New Roman"/>
              </a:rPr>
              <a:t>public</a:t>
            </a:r>
            <a:r>
              <a:rPr lang="en-US" sz="1300" dirty="0" smtClean="0">
                <a:latin typeface="Consolas" pitchFamily="49" charset="0"/>
                <a:ea typeface="Calibri"/>
                <a:cs typeface="Times New Roman"/>
              </a:rPr>
              <a:t> </a:t>
            </a:r>
            <a:r>
              <a:rPr lang="en-US" sz="1300" dirty="0" err="1" smtClean="0">
                <a:solidFill>
                  <a:srgbClr val="2B91AF"/>
                </a:solidFill>
                <a:latin typeface="Consolas" pitchFamily="49" charset="0"/>
                <a:ea typeface="Calibri"/>
                <a:cs typeface="Times New Roman"/>
              </a:rPr>
              <a:t>MetaObject</a:t>
            </a:r>
            <a:r>
              <a:rPr lang="en-US" sz="1300" dirty="0" smtClean="0">
                <a:latin typeface="Consolas" pitchFamily="49" charset="0"/>
                <a:ea typeface="Calibri"/>
                <a:cs typeface="Times New Roman"/>
              </a:rPr>
              <a:t> </a:t>
            </a:r>
            <a:r>
              <a:rPr lang="en-US" sz="1300" dirty="0" err="1" smtClean="0">
                <a:solidFill>
                  <a:srgbClr val="2B91AF"/>
                </a:solidFill>
                <a:latin typeface="Consolas" pitchFamily="49" charset="0"/>
                <a:ea typeface="Calibri"/>
                <a:cs typeface="Times New Roman"/>
              </a:rPr>
              <a:t>IDynamicObject</a:t>
            </a:r>
            <a:r>
              <a:rPr lang="en-US" sz="1300" dirty="0" err="1" smtClean="0">
                <a:latin typeface="Consolas" pitchFamily="49" charset="0"/>
                <a:ea typeface="Calibri"/>
                <a:cs typeface="Times New Roman"/>
              </a:rPr>
              <a:t>.GetMetaObject</a:t>
            </a:r>
            <a:r>
              <a:rPr lang="en-US" sz="1300" dirty="0" smtClean="0">
                <a:latin typeface="Consolas" pitchFamily="49" charset="0"/>
                <a:ea typeface="Calibri"/>
                <a:cs typeface="Times New Roman"/>
              </a:rPr>
              <a:t>();</a:t>
            </a:r>
          </a:p>
          <a:p>
            <a:r>
              <a:rPr lang="en-US" sz="1300" dirty="0" smtClean="0">
                <a:latin typeface="Consolas" pitchFamily="49" charset="0"/>
                <a:ea typeface="Calibri"/>
                <a:cs typeface="Times New Roman"/>
              </a:rPr>
              <a:t>}</a:t>
            </a:r>
          </a:p>
        </p:txBody>
      </p:sp>
    </p:spTree>
    <p:extLst>
      <p:ext uri="{BB962C8B-B14F-4D97-AF65-F5344CB8AC3E}">
        <p14:creationId xmlns:p14="http://schemas.microsoft.com/office/powerpoint/2010/main" val="387354355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4294967295"/>
          </p:nvPr>
        </p:nvSpPr>
        <p:spPr>
          <a:xfrm>
            <a:off x="1371600" y="2835275"/>
            <a:ext cx="7772400" cy="442913"/>
          </a:xfrm>
        </p:spPr>
        <p:txBody>
          <a:bodyPr/>
          <a:lstStyle/>
          <a:p>
            <a:pPr marL="0" indent="0">
              <a:buNone/>
            </a:pPr>
            <a:r>
              <a:rPr lang="en-US" dirty="0" smtClean="0"/>
              <a:t>Implementing </a:t>
            </a:r>
            <a:r>
              <a:rPr lang="en-US" dirty="0" err="1" smtClean="0"/>
              <a:t>IDynamicObject</a:t>
            </a:r>
            <a:endParaRPr lang="en-US" dirty="0"/>
          </a:p>
        </p:txBody>
      </p:sp>
    </p:spTree>
    <p:extLst>
      <p:ext uri="{BB962C8B-B14F-4D97-AF65-F5344CB8AC3E}">
        <p14:creationId xmlns:p14="http://schemas.microsoft.com/office/powerpoint/2010/main" val="294943607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81000" y="1447800"/>
            <a:ext cx="8382000" cy="3011658"/>
          </a:xfrm>
        </p:spPr>
        <p:txBody>
          <a:bodyPr>
            <a:normAutofit/>
          </a:bodyPr>
          <a:lstStyle/>
          <a:p>
            <a:r>
              <a:rPr lang="en-US" dirty="0" smtClean="0"/>
              <a:t>Automatic object </a:t>
            </a:r>
            <a:r>
              <a:rPr lang="en-US" dirty="0" smtClean="0">
                <a:sym typeface="Wingdings" pitchFamily="2" charset="2"/>
              </a:rPr>
              <a:t> dynamic mapping</a:t>
            </a:r>
          </a:p>
          <a:p>
            <a:r>
              <a:rPr lang="en-US" dirty="0" smtClean="0">
                <a:sym typeface="Wingdings" pitchFamily="2" charset="2"/>
              </a:rPr>
              <a:t>Optional and named parameters</a:t>
            </a:r>
          </a:p>
          <a:p>
            <a:r>
              <a:rPr lang="en-US" dirty="0" smtClean="0"/>
              <a:t>Optional “ref” modifier</a:t>
            </a:r>
          </a:p>
          <a:p>
            <a:r>
              <a:rPr lang="en-US" dirty="0" err="1" smtClean="0"/>
              <a:t>Interop</a:t>
            </a:r>
            <a:r>
              <a:rPr lang="en-US" dirty="0" smtClean="0"/>
              <a:t> type embedding (“No PIA”)</a:t>
            </a:r>
          </a:p>
          <a:p>
            <a:r>
              <a:rPr lang="en-US" dirty="0"/>
              <a:t>Indexed properties</a:t>
            </a:r>
          </a:p>
          <a:p>
            <a:endParaRPr lang="en-US" dirty="0"/>
          </a:p>
        </p:txBody>
      </p:sp>
      <p:sp>
        <p:nvSpPr>
          <p:cNvPr id="4" name="Title 1"/>
          <p:cNvSpPr txBox="1">
            <a:spLocks/>
          </p:cNvSpPr>
          <p:nvPr/>
        </p:nvSpPr>
        <p:spPr>
          <a:xfrm>
            <a:off x="914400" y="512064"/>
            <a:ext cx="7772400" cy="914400"/>
          </a:xfrm>
          <a:prstGeom prst="rect">
            <a:avLst/>
          </a:prstGeom>
        </p:spPr>
        <p:txBody>
          <a:bodyPr vert="horz" wrap="square" lIns="0" tIns="0" rIns="0" bIns="0" rtlCol="0" anchor="t">
            <a:normAutofit fontScale="97500"/>
          </a:bodyPr>
          <a:lstStyle/>
          <a:p>
            <a:pPr lvl="0">
              <a:spcBef>
                <a:spcPct val="0"/>
              </a:spcBef>
            </a:pPr>
            <a:r>
              <a:rPr lang="en-US" sz="4000" spc="-100" dirty="0">
                <a:ea typeface="+mj-ea"/>
                <a:cs typeface="+mj-cs"/>
              </a:rPr>
              <a:t>Improved COM Interoperability</a:t>
            </a:r>
            <a:endParaRPr kumimoji="0" lang="en-US" sz="4000" b="0" i="0" u="none" strike="noStrike" kern="1200" cap="none" spc="-100" normalizeH="0" baseline="0" noProof="0" dirty="0">
              <a:ln>
                <a:noFill/>
              </a:ln>
              <a:effectLst/>
              <a:uLnTx/>
              <a:uFillTx/>
              <a:ea typeface="+mj-ea"/>
              <a:cs typeface="+mj-cs"/>
            </a:endParaRPr>
          </a:p>
        </p:txBody>
      </p:sp>
    </p:spTree>
    <p:extLst>
      <p:ext uri="{BB962C8B-B14F-4D97-AF65-F5344CB8AC3E}">
        <p14:creationId xmlns:p14="http://schemas.microsoft.com/office/powerpoint/2010/main" val="648090034"/>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85800" y="4038600"/>
            <a:ext cx="7672003" cy="2286000"/>
          </a:xfrm>
        </p:spPr>
        <p:txBody>
          <a:bodyPr>
            <a:normAutofit lnSpcReduction="10000"/>
          </a:bodyPr>
          <a:lstStyle/>
          <a:p>
            <a:r>
              <a:rPr lang="en-US" sz="2400" dirty="0" smtClean="0"/>
              <a:t>When the return type of a COM call is </a:t>
            </a:r>
            <a:r>
              <a:rPr lang="en-US" sz="2400" b="1" dirty="0" smtClean="0"/>
              <a:t>object</a:t>
            </a:r>
            <a:r>
              <a:rPr lang="en-US" sz="2400" dirty="0" smtClean="0"/>
              <a:t> you are forced to cast to a known type</a:t>
            </a:r>
          </a:p>
          <a:p>
            <a:pPr lvl="1"/>
            <a:r>
              <a:rPr lang="en-US" sz="2000" dirty="0" smtClean="0"/>
              <a:t>Making the code harder to understand</a:t>
            </a:r>
          </a:p>
          <a:p>
            <a:endParaRPr lang="en-US" sz="2400" dirty="0" smtClean="0"/>
          </a:p>
          <a:p>
            <a:r>
              <a:rPr lang="en-US" sz="2400" dirty="0" smtClean="0"/>
              <a:t>If the return type is dynamic, you can continue to “dot” on the return type</a:t>
            </a:r>
          </a:p>
          <a:p>
            <a:pPr lvl="1"/>
            <a:r>
              <a:rPr lang="en-US" sz="2000" dirty="0" smtClean="0"/>
              <a:t>If you typed something wrong the compiler won’t tell you</a:t>
            </a:r>
          </a:p>
          <a:p>
            <a:pPr lvl="1"/>
            <a:endParaRPr lang="en-US" sz="2000" dirty="0" smtClean="0"/>
          </a:p>
        </p:txBody>
      </p:sp>
      <p:sp>
        <p:nvSpPr>
          <p:cNvPr id="4" name="Title 1"/>
          <p:cNvSpPr txBox="1">
            <a:spLocks/>
          </p:cNvSpPr>
          <p:nvPr/>
        </p:nvSpPr>
        <p:spPr>
          <a:xfrm>
            <a:off x="914400" y="512064"/>
            <a:ext cx="7772400" cy="914400"/>
          </a:xfrm>
          <a:prstGeom prst="rect">
            <a:avLst/>
          </a:prstGeom>
        </p:spPr>
        <p:txBody>
          <a:bodyPr vert="horz" wrap="square" lIns="0" tIns="0" rIns="0" bIns="0" rtlCol="0" anchor="t">
            <a:normAutofit fontScale="97500"/>
          </a:bodyPr>
          <a:lstStyle/>
          <a:p>
            <a:pPr lvl="0">
              <a:spcBef>
                <a:spcPct val="0"/>
              </a:spcBef>
            </a:pPr>
            <a:r>
              <a:rPr lang="en-US" sz="4000" spc="-100" dirty="0" smtClean="0">
                <a:ea typeface="+mj-ea"/>
                <a:cs typeface="+mj-cs"/>
              </a:rPr>
              <a:t>object -&gt; dynamic mapping</a:t>
            </a:r>
            <a:endParaRPr kumimoji="0" lang="en-US" sz="4000" b="0" i="0" u="none" strike="noStrike" kern="1200" cap="none" spc="-100" normalizeH="0" baseline="0" noProof="0" dirty="0">
              <a:ln>
                <a:noFill/>
              </a:ln>
              <a:effectLst/>
              <a:uLnTx/>
              <a:uFillTx/>
              <a:ea typeface="+mj-ea"/>
              <a:cs typeface="+mj-cs"/>
            </a:endParaRPr>
          </a:p>
        </p:txBody>
      </p:sp>
      <p:sp>
        <p:nvSpPr>
          <p:cNvPr id="6" name="TextBox 5"/>
          <p:cNvSpPr txBox="1"/>
          <p:nvPr/>
        </p:nvSpPr>
        <p:spPr>
          <a:xfrm>
            <a:off x="1828800" y="2057400"/>
            <a:ext cx="5486400" cy="430887"/>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marR="0" algn="ctr">
              <a:spcBef>
                <a:spcPts val="0"/>
              </a:spcBef>
              <a:spcAft>
                <a:spcPts val="0"/>
              </a:spcAft>
            </a:pPr>
            <a:r>
              <a:rPr lang="en-US" sz="1600" dirty="0" smtClean="0">
                <a:solidFill>
                  <a:schemeClr val="bg1"/>
                </a:solidFill>
                <a:latin typeface="Consolas" pitchFamily="49" charset="0"/>
                <a:ea typeface="Calibri"/>
                <a:cs typeface="Times New Roman"/>
              </a:rPr>
              <a:t>((</a:t>
            </a:r>
            <a:r>
              <a:rPr lang="en-US" sz="1600" dirty="0" err="1" smtClean="0">
                <a:solidFill>
                  <a:schemeClr val="bg1"/>
                </a:solidFill>
                <a:latin typeface="Consolas" pitchFamily="49" charset="0"/>
                <a:ea typeface="Calibri"/>
                <a:cs typeface="Times New Roman"/>
              </a:rPr>
              <a:t>Excel.</a:t>
            </a:r>
            <a:r>
              <a:rPr lang="en-US" sz="1600" dirty="0" err="1">
                <a:solidFill>
                  <a:srgbClr val="2B91AF"/>
                </a:solidFill>
                <a:latin typeface="Consolas" pitchFamily="49" charset="0"/>
                <a:ea typeface="Calibri"/>
                <a:cs typeface="Times New Roman"/>
              </a:rPr>
              <a:t>Range</a:t>
            </a:r>
            <a:r>
              <a:rPr lang="en-US" sz="1600" dirty="0" smtClean="0">
                <a:solidFill>
                  <a:schemeClr val="bg1"/>
                </a:solidFill>
                <a:latin typeface="Consolas" pitchFamily="49" charset="0"/>
                <a:ea typeface="Calibri"/>
                <a:cs typeface="Times New Roman"/>
              </a:rPr>
              <a:t>)</a:t>
            </a:r>
            <a:r>
              <a:rPr lang="en-US" sz="1600" dirty="0" err="1" smtClean="0">
                <a:solidFill>
                  <a:schemeClr val="bg1"/>
                </a:solidFill>
                <a:latin typeface="Consolas" pitchFamily="49" charset="0"/>
                <a:ea typeface="Calibri"/>
                <a:cs typeface="Times New Roman"/>
              </a:rPr>
              <a:t>xl.Cells</a:t>
            </a:r>
            <a:r>
              <a:rPr lang="en-US" sz="1600" dirty="0" smtClean="0">
                <a:solidFill>
                  <a:schemeClr val="bg1"/>
                </a:solidFill>
                <a:latin typeface="Consolas" pitchFamily="49" charset="0"/>
                <a:ea typeface="Calibri"/>
                <a:cs typeface="Times New Roman"/>
              </a:rPr>
              <a:t>[1,1]).Value2 = </a:t>
            </a:r>
            <a:r>
              <a:rPr lang="en-US" sz="1600" dirty="0" smtClean="0">
                <a:solidFill>
                  <a:srgbClr val="C00000"/>
                </a:solidFill>
                <a:latin typeface="Consolas" pitchFamily="49" charset="0"/>
                <a:ea typeface="Calibri"/>
                <a:cs typeface="Times New Roman"/>
              </a:rPr>
              <a:t>“ID”</a:t>
            </a:r>
            <a:r>
              <a:rPr lang="en-US" sz="1600" dirty="0" smtClean="0">
                <a:solidFill>
                  <a:schemeClr val="bg1"/>
                </a:solidFill>
                <a:latin typeface="Consolas" pitchFamily="49" charset="0"/>
                <a:ea typeface="Calibri"/>
                <a:cs typeface="Times New Roman"/>
              </a:rPr>
              <a:t>;</a:t>
            </a:r>
            <a:endParaRPr lang="en-US" sz="1200" dirty="0">
              <a:latin typeface="Consolas" pitchFamily="49" charset="0"/>
              <a:ea typeface="Calibri"/>
              <a:cs typeface="Times New Roman"/>
            </a:endParaRPr>
          </a:p>
        </p:txBody>
      </p:sp>
      <p:sp>
        <p:nvSpPr>
          <p:cNvPr id="8" name="Rounded Rectangular Callout 7"/>
          <p:cNvSpPr/>
          <p:nvPr/>
        </p:nvSpPr>
        <p:spPr>
          <a:xfrm>
            <a:off x="1981200" y="1219200"/>
            <a:ext cx="1981200" cy="533400"/>
          </a:xfrm>
          <a:prstGeom prst="wedgeRoundRectCallout">
            <a:avLst>
              <a:gd name="adj1" fmla="val 34807"/>
              <a:gd name="adj2" fmla="val 112124"/>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We need to cast</a:t>
            </a:r>
            <a:endParaRPr lang="en-US" i="1" dirty="0"/>
          </a:p>
        </p:txBody>
      </p:sp>
      <p:sp>
        <p:nvSpPr>
          <p:cNvPr id="10" name="TextBox 9"/>
          <p:cNvSpPr txBox="1"/>
          <p:nvPr/>
        </p:nvSpPr>
        <p:spPr>
          <a:xfrm>
            <a:off x="1828800" y="3048000"/>
            <a:ext cx="5486400" cy="430887"/>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a:effectLst>
            <a:glow rad="228600">
              <a:schemeClr val="accent3">
                <a:satMod val="175000"/>
                <a:alpha val="40000"/>
              </a:schemeClr>
            </a:glow>
            <a:outerShdw blurRad="45000" dist="25000" dir="5400000" rotWithShape="0">
              <a:srgbClr val="000000">
                <a:alpha val="38000"/>
              </a:srgbClr>
            </a:outerShdw>
          </a:effectLst>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marR="0" algn="ctr">
              <a:spcBef>
                <a:spcPts val="0"/>
              </a:spcBef>
              <a:spcAft>
                <a:spcPts val="0"/>
              </a:spcAft>
            </a:pPr>
            <a:r>
              <a:rPr lang="en-US" sz="1600" dirty="0" err="1" smtClean="0">
                <a:solidFill>
                  <a:schemeClr val="bg1"/>
                </a:solidFill>
                <a:latin typeface="Consolas" pitchFamily="49" charset="0"/>
                <a:ea typeface="Calibri"/>
                <a:cs typeface="Times New Roman"/>
              </a:rPr>
              <a:t>xl.Cells</a:t>
            </a:r>
            <a:r>
              <a:rPr lang="en-US" sz="1600" dirty="0" smtClean="0">
                <a:solidFill>
                  <a:schemeClr val="bg1"/>
                </a:solidFill>
                <a:latin typeface="Consolas" pitchFamily="49" charset="0"/>
                <a:ea typeface="Calibri"/>
                <a:cs typeface="Times New Roman"/>
              </a:rPr>
              <a:t>[1,1].Value2 = </a:t>
            </a:r>
            <a:r>
              <a:rPr lang="en-US" sz="1600" dirty="0" smtClean="0">
                <a:solidFill>
                  <a:srgbClr val="C00000"/>
                </a:solidFill>
                <a:latin typeface="Consolas" pitchFamily="49" charset="0"/>
                <a:ea typeface="Calibri"/>
                <a:cs typeface="Times New Roman"/>
              </a:rPr>
              <a:t>“ID”</a:t>
            </a:r>
            <a:r>
              <a:rPr lang="en-US" sz="1600" dirty="0" smtClean="0">
                <a:solidFill>
                  <a:schemeClr val="bg1"/>
                </a:solidFill>
                <a:latin typeface="Consolas" pitchFamily="49" charset="0"/>
                <a:ea typeface="Calibri"/>
                <a:cs typeface="Times New Roman"/>
              </a:rPr>
              <a:t>;</a:t>
            </a:r>
            <a:endParaRPr lang="en-US" sz="1200" dirty="0">
              <a:latin typeface="Consolas" pitchFamily="49" charset="0"/>
              <a:ea typeface="Calibri"/>
              <a:cs typeface="Times New Roman"/>
            </a:endParaRPr>
          </a:p>
        </p:txBody>
      </p:sp>
    </p:spTree>
    <p:extLst>
      <p:ext uri="{BB962C8B-B14F-4D97-AF65-F5344CB8AC3E}">
        <p14:creationId xmlns:p14="http://schemas.microsoft.com/office/powerpoint/2010/main" val="33889926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512064"/>
            <a:ext cx="7772400" cy="914400"/>
          </a:xfrm>
          <a:prstGeom prst="rect">
            <a:avLst/>
          </a:prstGeom>
        </p:spPr>
        <p:txBody>
          <a:bodyPr vert="horz" wrap="square" lIns="0" tIns="0" rIns="0" bIns="0" rtlCol="0" anchor="t">
            <a:normAutofit fontScale="97500"/>
          </a:bodyPr>
          <a:lstStyle/>
          <a:p>
            <a:pPr lvl="0">
              <a:spcBef>
                <a:spcPct val="0"/>
              </a:spcBef>
            </a:pPr>
            <a:r>
              <a:rPr lang="en-US" sz="4000" spc="-100" dirty="0" smtClean="0">
                <a:latin typeface="+mj-lt"/>
                <a:ea typeface="+mj-ea"/>
                <a:cs typeface="+mj-cs"/>
              </a:rPr>
              <a:t>Optional and named parameters</a:t>
            </a:r>
          </a:p>
        </p:txBody>
      </p:sp>
      <p:sp>
        <p:nvSpPr>
          <p:cNvPr id="6" name="TextBox 5"/>
          <p:cNvSpPr txBox="1"/>
          <p:nvPr/>
        </p:nvSpPr>
        <p:spPr>
          <a:xfrm>
            <a:off x="1066800" y="3810000"/>
            <a:ext cx="7467600" cy="1661993"/>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a:effectLst>
            <a:glow rad="228600">
              <a:schemeClr val="accent3">
                <a:satMod val="175000"/>
                <a:alpha val="40000"/>
              </a:schemeClr>
            </a:glow>
            <a:outerShdw blurRad="45000" dist="25000" dir="5400000" rotWithShape="0">
              <a:srgbClr val="000000">
                <a:alpha val="38000"/>
              </a:srgbClr>
            </a:outerShdw>
          </a:effectLst>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a:r>
              <a:rPr lang="en-US" sz="1600" dirty="0" err="1">
                <a:solidFill>
                  <a:schemeClr val="bg1"/>
                </a:solidFill>
                <a:latin typeface="Consolas" pitchFamily="49" charset="0"/>
                <a:ea typeface="Calibri"/>
                <a:cs typeface="Times New Roman"/>
              </a:rPr>
              <a:t>xlChart.ChartWizard</a:t>
            </a:r>
            <a:r>
              <a:rPr lang="en-US" sz="1600" dirty="0">
                <a:solidFill>
                  <a:schemeClr val="bg1"/>
                </a:solidFill>
                <a:latin typeface="Consolas" pitchFamily="49" charset="0"/>
                <a:ea typeface="Calibri"/>
                <a:cs typeface="Times New Roman"/>
              </a:rPr>
              <a:t>(</a:t>
            </a:r>
            <a:r>
              <a:rPr lang="en-US" sz="1600" dirty="0" err="1">
                <a:solidFill>
                  <a:schemeClr val="bg1"/>
                </a:solidFill>
                <a:latin typeface="Consolas" pitchFamily="49" charset="0"/>
                <a:ea typeface="Calibri"/>
                <a:cs typeface="Times New Roman"/>
              </a:rPr>
              <a:t>cellRange.CurrentRegion</a:t>
            </a:r>
            <a:r>
              <a:rPr lang="en-US" sz="1600" dirty="0">
                <a:solidFill>
                  <a:schemeClr val="bg1"/>
                </a:solidFill>
                <a:latin typeface="Consolas" pitchFamily="49" charset="0"/>
                <a:ea typeface="Calibri"/>
                <a:cs typeface="Times New Roman"/>
              </a:rPr>
              <a:t>, Constants.xl3DBar, </a:t>
            </a:r>
          </a:p>
          <a:p>
            <a:pPr marL="91440"/>
            <a:r>
              <a:rPr lang="en-US" sz="1600" dirty="0">
                <a:solidFill>
                  <a:schemeClr val="bg1"/>
                </a:solidFill>
                <a:latin typeface="Consolas" pitchFamily="49" charset="0"/>
                <a:ea typeface="Calibri"/>
                <a:cs typeface="Times New Roman"/>
              </a:rPr>
              <a:t>    </a:t>
            </a:r>
            <a:r>
              <a:rPr lang="en-US" sz="1600" dirty="0" err="1" smtClean="0">
                <a:solidFill>
                  <a:schemeClr val="bg1"/>
                </a:solidFill>
                <a:latin typeface="Consolas" pitchFamily="49" charset="0"/>
                <a:ea typeface="Calibri"/>
                <a:cs typeface="Times New Roman"/>
              </a:rPr>
              <a:t>PlotBy</a:t>
            </a:r>
            <a:r>
              <a:rPr lang="en-US" sz="1600" dirty="0" smtClean="0">
                <a:solidFill>
                  <a:schemeClr val="bg1"/>
                </a:solidFill>
                <a:latin typeface="Consolas" pitchFamily="49" charset="0"/>
                <a:ea typeface="Calibri"/>
                <a:cs typeface="Times New Roman"/>
              </a:rPr>
              <a:t>: </a:t>
            </a:r>
            <a:r>
              <a:rPr lang="en-US" sz="1600" dirty="0" err="1" smtClean="0">
                <a:solidFill>
                  <a:schemeClr val="bg1"/>
                </a:solidFill>
                <a:latin typeface="Consolas" pitchFamily="49" charset="0"/>
                <a:ea typeface="Calibri"/>
                <a:cs typeface="Times New Roman"/>
              </a:rPr>
              <a:t>Excel.XlRowCol.xlColumns</a:t>
            </a:r>
            <a:r>
              <a:rPr lang="en-US" sz="1600" dirty="0">
                <a:solidFill>
                  <a:schemeClr val="bg1"/>
                </a:solidFill>
                <a:latin typeface="Consolas" pitchFamily="49" charset="0"/>
                <a:ea typeface="Calibri"/>
                <a:cs typeface="Times New Roman"/>
              </a:rPr>
              <a:t>,</a:t>
            </a:r>
          </a:p>
          <a:p>
            <a:pPr marL="91440"/>
            <a:r>
              <a:rPr lang="en-US" sz="1600" dirty="0">
                <a:solidFill>
                  <a:schemeClr val="bg1"/>
                </a:solidFill>
                <a:latin typeface="Consolas" pitchFamily="49" charset="0"/>
                <a:ea typeface="Calibri"/>
                <a:cs typeface="Times New Roman"/>
              </a:rPr>
              <a:t>    </a:t>
            </a:r>
            <a:r>
              <a:rPr lang="en-US" sz="1600" dirty="0" err="1">
                <a:solidFill>
                  <a:schemeClr val="bg1"/>
                </a:solidFill>
                <a:latin typeface="Consolas" pitchFamily="49" charset="0"/>
                <a:ea typeface="Calibri"/>
                <a:cs typeface="Times New Roman"/>
              </a:rPr>
              <a:t>SeriesLabels</a:t>
            </a:r>
            <a:r>
              <a:rPr lang="en-US" sz="1600" dirty="0">
                <a:solidFill>
                  <a:schemeClr val="bg1"/>
                </a:solidFill>
                <a:latin typeface="Consolas" pitchFamily="49" charset="0"/>
                <a:ea typeface="Calibri"/>
                <a:cs typeface="Times New Roman"/>
              </a:rPr>
              <a:t>: 2, </a:t>
            </a:r>
          </a:p>
          <a:p>
            <a:pPr marL="91440"/>
            <a:r>
              <a:rPr lang="en-US" sz="1600" dirty="0">
                <a:solidFill>
                  <a:schemeClr val="bg1"/>
                </a:solidFill>
                <a:latin typeface="Consolas" pitchFamily="49" charset="0"/>
                <a:ea typeface="Calibri"/>
                <a:cs typeface="Times New Roman"/>
              </a:rPr>
              <a:t>    </a:t>
            </a:r>
            <a:r>
              <a:rPr lang="en-US" sz="1600" dirty="0" err="1">
                <a:solidFill>
                  <a:schemeClr val="bg1"/>
                </a:solidFill>
                <a:latin typeface="Consolas" pitchFamily="49" charset="0"/>
                <a:ea typeface="Calibri"/>
                <a:cs typeface="Times New Roman"/>
              </a:rPr>
              <a:t>CategoryLabels</a:t>
            </a:r>
            <a:r>
              <a:rPr lang="en-US" sz="1600" dirty="0">
                <a:solidFill>
                  <a:schemeClr val="bg1"/>
                </a:solidFill>
                <a:latin typeface="Consolas" pitchFamily="49" charset="0"/>
                <a:ea typeface="Calibri"/>
                <a:cs typeface="Times New Roman"/>
              </a:rPr>
              <a:t>: 1, </a:t>
            </a:r>
          </a:p>
          <a:p>
            <a:pPr marL="91440"/>
            <a:r>
              <a:rPr lang="en-US" sz="1600" dirty="0">
                <a:solidFill>
                  <a:schemeClr val="bg1"/>
                </a:solidFill>
                <a:latin typeface="Consolas" pitchFamily="49" charset="0"/>
                <a:ea typeface="Calibri"/>
                <a:cs typeface="Times New Roman"/>
              </a:rPr>
              <a:t>    </a:t>
            </a:r>
            <a:r>
              <a:rPr lang="en-US" sz="1600" dirty="0" err="1">
                <a:solidFill>
                  <a:schemeClr val="bg1"/>
                </a:solidFill>
                <a:latin typeface="Consolas" pitchFamily="49" charset="0"/>
                <a:ea typeface="Calibri"/>
                <a:cs typeface="Times New Roman"/>
              </a:rPr>
              <a:t>HasLegend</a:t>
            </a:r>
            <a:r>
              <a:rPr lang="en-US" sz="1600" dirty="0">
                <a:solidFill>
                  <a:schemeClr val="bg1"/>
                </a:solidFill>
                <a:latin typeface="Consolas" pitchFamily="49" charset="0"/>
                <a:ea typeface="Calibri"/>
                <a:cs typeface="Times New Roman"/>
              </a:rPr>
              <a:t>: false,</a:t>
            </a:r>
          </a:p>
          <a:p>
            <a:pPr marL="91440"/>
            <a:r>
              <a:rPr lang="en-US" sz="1600" dirty="0">
                <a:solidFill>
                  <a:schemeClr val="bg1"/>
                </a:solidFill>
                <a:latin typeface="Consolas" pitchFamily="49" charset="0"/>
                <a:ea typeface="Calibri"/>
                <a:cs typeface="Times New Roman"/>
              </a:rPr>
              <a:t>    Title: </a:t>
            </a:r>
            <a:r>
              <a:rPr lang="en-US" sz="1600" dirty="0" err="1">
                <a:solidFill>
                  <a:schemeClr val="bg1"/>
                </a:solidFill>
                <a:latin typeface="Consolas" pitchFamily="49" charset="0"/>
                <a:ea typeface="Calibri"/>
                <a:cs typeface="Times New Roman"/>
              </a:rPr>
              <a:t>xlSheet.Name</a:t>
            </a:r>
            <a:r>
              <a:rPr lang="en-US" sz="1600" dirty="0">
                <a:solidFill>
                  <a:schemeClr val="bg1"/>
                </a:solidFill>
                <a:latin typeface="Consolas" pitchFamily="49" charset="0"/>
                <a:ea typeface="Calibri"/>
                <a:cs typeface="Times New Roman"/>
              </a:rPr>
              <a:t>);</a:t>
            </a:r>
          </a:p>
        </p:txBody>
      </p:sp>
      <p:sp>
        <p:nvSpPr>
          <p:cNvPr id="7" name="Rounded Rectangular Callout 6"/>
          <p:cNvSpPr/>
          <p:nvPr/>
        </p:nvSpPr>
        <p:spPr>
          <a:xfrm>
            <a:off x="5943600" y="2819400"/>
            <a:ext cx="2362200" cy="762000"/>
          </a:xfrm>
          <a:prstGeom prst="wedgeRoundRectCallout">
            <a:avLst>
              <a:gd name="adj1" fmla="val -43355"/>
              <a:gd name="adj2" fmla="val 88952"/>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Non-optional must be specified</a:t>
            </a:r>
            <a:endParaRPr lang="en-US" i="1" dirty="0"/>
          </a:p>
        </p:txBody>
      </p:sp>
      <p:sp>
        <p:nvSpPr>
          <p:cNvPr id="8" name="Rounded Rectangular Callout 7"/>
          <p:cNvSpPr/>
          <p:nvPr/>
        </p:nvSpPr>
        <p:spPr>
          <a:xfrm>
            <a:off x="6248400" y="5638800"/>
            <a:ext cx="2362200" cy="762000"/>
          </a:xfrm>
          <a:prstGeom prst="wedgeRoundRectCallout">
            <a:avLst>
              <a:gd name="adj1" fmla="val -41668"/>
              <a:gd name="adj2" fmla="val -94652"/>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Arguments evaluated in order written</a:t>
            </a:r>
            <a:endParaRPr lang="en-US" i="1" dirty="0"/>
          </a:p>
        </p:txBody>
      </p:sp>
      <p:sp>
        <p:nvSpPr>
          <p:cNvPr id="9" name="Rounded Rectangular Callout 8"/>
          <p:cNvSpPr/>
          <p:nvPr/>
        </p:nvSpPr>
        <p:spPr>
          <a:xfrm>
            <a:off x="1447800" y="5715000"/>
            <a:ext cx="2362200" cy="762000"/>
          </a:xfrm>
          <a:prstGeom prst="wedgeRoundRectCallout">
            <a:avLst>
              <a:gd name="adj1" fmla="val -977"/>
              <a:gd name="adj2" fmla="val -97729"/>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Named arguments can appear in any order</a:t>
            </a:r>
            <a:endParaRPr lang="en-US" i="1" dirty="0"/>
          </a:p>
        </p:txBody>
      </p:sp>
      <p:sp>
        <p:nvSpPr>
          <p:cNvPr id="10" name="TextBox 9"/>
          <p:cNvSpPr txBox="1"/>
          <p:nvPr/>
        </p:nvSpPr>
        <p:spPr>
          <a:xfrm>
            <a:off x="1066800" y="1295400"/>
            <a:ext cx="7467600" cy="1169551"/>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a:r>
              <a:rPr lang="en-US" sz="1600" dirty="0" err="1" smtClean="0">
                <a:latin typeface="Consolas" pitchFamily="49" charset="0"/>
                <a:ea typeface="Calibri"/>
                <a:cs typeface="Times New Roman"/>
              </a:rPr>
              <a:t>xlChart.ChartWizard</a:t>
            </a:r>
            <a:r>
              <a:rPr lang="en-US" sz="1600" dirty="0" smtClean="0">
                <a:latin typeface="Consolas" pitchFamily="49" charset="0"/>
                <a:ea typeface="Calibri"/>
                <a:cs typeface="Times New Roman"/>
              </a:rPr>
              <a:t>(</a:t>
            </a:r>
            <a:r>
              <a:rPr lang="en-US" sz="1600" dirty="0" err="1" smtClean="0">
                <a:latin typeface="Consolas" pitchFamily="49" charset="0"/>
                <a:ea typeface="Calibri"/>
                <a:cs typeface="Times New Roman"/>
              </a:rPr>
              <a:t>cellRange.CurrentRegion</a:t>
            </a:r>
            <a:r>
              <a:rPr lang="en-US" sz="1600" dirty="0" smtClean="0">
                <a:latin typeface="Consolas" pitchFamily="49" charset="0"/>
                <a:ea typeface="Calibri"/>
                <a:cs typeface="Times New Roman"/>
              </a:rPr>
              <a:t>,</a:t>
            </a:r>
          </a:p>
          <a:p>
            <a:pPr marL="91440"/>
            <a:r>
              <a:rPr lang="en-US" sz="1600" dirty="0" smtClean="0">
                <a:latin typeface="Consolas" pitchFamily="49" charset="0"/>
                <a:ea typeface="Calibri"/>
                <a:cs typeface="Times New Roman"/>
              </a:rPr>
              <a:t>    </a:t>
            </a:r>
            <a:r>
              <a:rPr lang="en-US" sz="1600" dirty="0">
                <a:solidFill>
                  <a:srgbClr val="2B91AF"/>
                </a:solidFill>
                <a:latin typeface="Consolas" pitchFamily="49" charset="0"/>
                <a:ea typeface="Calibri"/>
                <a:cs typeface="Times New Roman"/>
              </a:rPr>
              <a:t>Constants</a:t>
            </a:r>
            <a:r>
              <a:rPr lang="en-US" sz="1600" dirty="0" smtClean="0">
                <a:latin typeface="Consolas" pitchFamily="49" charset="0"/>
                <a:ea typeface="Calibri"/>
                <a:cs typeface="Times New Roman"/>
              </a:rPr>
              <a:t>.xl3DBar, </a:t>
            </a:r>
            <a:r>
              <a:rPr lang="en-US" sz="1600" dirty="0" err="1" smtClean="0">
                <a:solidFill>
                  <a:srgbClr val="2B91AF"/>
                </a:solidFill>
                <a:latin typeface="Consolas" pitchFamily="49" charset="0"/>
                <a:ea typeface="Calibri"/>
                <a:cs typeface="Times New Roman"/>
              </a:rPr>
              <a:t>Type</a:t>
            </a:r>
            <a:r>
              <a:rPr lang="en-US" sz="1600" dirty="0" err="1" smtClean="0">
                <a:latin typeface="Consolas" pitchFamily="49" charset="0"/>
                <a:ea typeface="Calibri"/>
                <a:cs typeface="Times New Roman"/>
              </a:rPr>
              <a:t>.Missing</a:t>
            </a:r>
            <a:r>
              <a:rPr lang="en-US" sz="1600" dirty="0" smtClean="0">
                <a:latin typeface="Consolas" pitchFamily="49" charset="0"/>
                <a:ea typeface="Calibri"/>
                <a:cs typeface="Times New Roman"/>
              </a:rPr>
              <a:t>, </a:t>
            </a:r>
            <a:r>
              <a:rPr lang="en-US" sz="1600" dirty="0" err="1" smtClean="0">
                <a:latin typeface="Consolas" pitchFamily="49" charset="0"/>
                <a:ea typeface="Calibri"/>
                <a:cs typeface="Times New Roman"/>
              </a:rPr>
              <a:t>Excel.</a:t>
            </a:r>
            <a:r>
              <a:rPr lang="en-US" sz="1600" dirty="0" err="1" smtClean="0">
                <a:solidFill>
                  <a:srgbClr val="2B91AF"/>
                </a:solidFill>
                <a:latin typeface="Consolas" pitchFamily="49" charset="0"/>
                <a:ea typeface="Calibri"/>
                <a:cs typeface="Times New Roman"/>
              </a:rPr>
              <a:t>XlRowCol</a:t>
            </a:r>
            <a:r>
              <a:rPr lang="en-US" sz="1600" dirty="0" err="1" smtClean="0">
                <a:latin typeface="Consolas" pitchFamily="49" charset="0"/>
                <a:ea typeface="Calibri"/>
                <a:cs typeface="Times New Roman"/>
              </a:rPr>
              <a:t>.xlColumns</a:t>
            </a:r>
            <a:r>
              <a:rPr lang="en-US" sz="1600" dirty="0" smtClean="0">
                <a:latin typeface="Consolas" pitchFamily="49" charset="0"/>
                <a:ea typeface="Calibri"/>
                <a:cs typeface="Times New Roman"/>
              </a:rPr>
              <a:t>,</a:t>
            </a:r>
          </a:p>
          <a:p>
            <a:pPr marL="91440"/>
            <a:r>
              <a:rPr lang="en-US" sz="1600" dirty="0">
                <a:latin typeface="Consolas" pitchFamily="49" charset="0"/>
                <a:ea typeface="Calibri"/>
                <a:cs typeface="Times New Roman"/>
              </a:rPr>
              <a:t> </a:t>
            </a:r>
            <a:r>
              <a:rPr lang="en-US" sz="1600" dirty="0" smtClean="0">
                <a:latin typeface="Consolas" pitchFamily="49" charset="0"/>
                <a:ea typeface="Calibri"/>
                <a:cs typeface="Times New Roman"/>
              </a:rPr>
              <a:t>   1, 2, false, </a:t>
            </a:r>
            <a:r>
              <a:rPr lang="en-US" sz="1600" dirty="0" err="1" smtClean="0">
                <a:latin typeface="Consolas" pitchFamily="49" charset="0"/>
                <a:ea typeface="Calibri"/>
                <a:cs typeface="Times New Roman"/>
              </a:rPr>
              <a:t>xlSheet.Name</a:t>
            </a:r>
            <a:r>
              <a:rPr lang="en-US" sz="1600" dirty="0" smtClean="0">
                <a:latin typeface="Consolas" pitchFamily="49" charset="0"/>
                <a:ea typeface="Calibri"/>
                <a:cs typeface="Times New Roman"/>
              </a:rPr>
              <a:t>, </a:t>
            </a:r>
            <a:r>
              <a:rPr lang="en-US" sz="1600" dirty="0" err="1">
                <a:solidFill>
                  <a:srgbClr val="2B91AF"/>
                </a:solidFill>
                <a:latin typeface="Consolas" pitchFamily="49" charset="0"/>
                <a:ea typeface="Calibri"/>
                <a:cs typeface="Times New Roman"/>
              </a:rPr>
              <a:t>Type</a:t>
            </a:r>
            <a:r>
              <a:rPr lang="en-US" sz="1600" dirty="0" err="1" smtClean="0">
                <a:latin typeface="Consolas" pitchFamily="49" charset="0"/>
                <a:ea typeface="Calibri"/>
                <a:cs typeface="Times New Roman"/>
              </a:rPr>
              <a:t>.Missing</a:t>
            </a:r>
            <a:r>
              <a:rPr lang="en-US" sz="1600" dirty="0" smtClean="0">
                <a:latin typeface="Consolas" pitchFamily="49" charset="0"/>
                <a:ea typeface="Calibri"/>
                <a:cs typeface="Times New Roman"/>
              </a:rPr>
              <a:t>, </a:t>
            </a:r>
          </a:p>
          <a:p>
            <a:pPr marL="91440"/>
            <a:r>
              <a:rPr lang="en-US" sz="1600" dirty="0" smtClean="0">
                <a:latin typeface="Consolas" pitchFamily="49" charset="0"/>
                <a:ea typeface="Calibri"/>
                <a:cs typeface="Times New Roman"/>
              </a:rPr>
              <a:t>    </a:t>
            </a:r>
            <a:r>
              <a:rPr lang="en-US" sz="1600" dirty="0" err="1">
                <a:solidFill>
                  <a:srgbClr val="2B91AF"/>
                </a:solidFill>
                <a:latin typeface="Consolas" pitchFamily="49" charset="0"/>
                <a:ea typeface="Calibri"/>
                <a:cs typeface="Times New Roman"/>
              </a:rPr>
              <a:t>Type</a:t>
            </a:r>
            <a:r>
              <a:rPr lang="en-US" sz="1600" dirty="0" err="1" smtClean="0">
                <a:latin typeface="Consolas" pitchFamily="49" charset="0"/>
                <a:ea typeface="Calibri"/>
                <a:cs typeface="Times New Roman"/>
              </a:rPr>
              <a:t>.Missing</a:t>
            </a:r>
            <a:r>
              <a:rPr lang="en-US" sz="1600" dirty="0" smtClean="0">
                <a:latin typeface="Consolas" pitchFamily="49" charset="0"/>
                <a:ea typeface="Calibri"/>
                <a:cs typeface="Times New Roman"/>
              </a:rPr>
              <a:t>, </a:t>
            </a:r>
            <a:r>
              <a:rPr lang="en-US" sz="1600" dirty="0" err="1">
                <a:solidFill>
                  <a:srgbClr val="2B91AF"/>
                </a:solidFill>
                <a:latin typeface="Consolas" pitchFamily="49" charset="0"/>
                <a:ea typeface="Calibri"/>
                <a:cs typeface="Times New Roman"/>
              </a:rPr>
              <a:t>Type</a:t>
            </a:r>
            <a:r>
              <a:rPr lang="en-US" sz="1600" dirty="0" err="1" smtClean="0">
                <a:latin typeface="Consolas" pitchFamily="49" charset="0"/>
                <a:ea typeface="Calibri"/>
                <a:cs typeface="Times New Roman"/>
              </a:rPr>
              <a:t>.Missing</a:t>
            </a:r>
            <a:r>
              <a:rPr lang="en-US" sz="1600" dirty="0" smtClean="0">
                <a:latin typeface="Consolas" pitchFamily="49" charset="0"/>
                <a:ea typeface="Calibri"/>
                <a:cs typeface="Times New Roman"/>
              </a:rPr>
              <a:t>);</a:t>
            </a:r>
          </a:p>
        </p:txBody>
      </p:sp>
    </p:spTree>
    <p:extLst>
      <p:ext uri="{BB962C8B-B14F-4D97-AF65-F5344CB8AC3E}">
        <p14:creationId xmlns:p14="http://schemas.microsoft.com/office/powerpoint/2010/main" val="33333421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1524000"/>
            <a:ext cx="4648200" cy="1415772"/>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smtClean="0">
                <a:solidFill>
                  <a:srgbClr val="0000FF"/>
                </a:solidFill>
                <a:latin typeface="Consolas" pitchFamily="49" charset="0"/>
                <a:ea typeface="Calibri"/>
                <a:cs typeface="Times New Roman"/>
              </a:rPr>
              <a:t>public</a:t>
            </a:r>
            <a:r>
              <a:rPr lang="en-US" sz="1600" dirty="0" smtClean="0">
                <a:latin typeface="Consolas" pitchFamily="49" charset="0"/>
                <a:ea typeface="Calibri"/>
                <a:cs typeface="Times New Roman"/>
              </a:rPr>
              <a:t> </a:t>
            </a:r>
            <a:r>
              <a:rPr lang="en-US" sz="1600" dirty="0" err="1" smtClean="0">
                <a:solidFill>
                  <a:srgbClr val="2B91AF"/>
                </a:solidFill>
                <a:latin typeface="Consolas" pitchFamily="49" charset="0"/>
                <a:ea typeface="Calibri"/>
                <a:cs typeface="Times New Roman"/>
              </a:rPr>
              <a:t>StreamReader</a:t>
            </a:r>
            <a:r>
              <a:rPr lang="en-US" sz="1600" dirty="0" smtClean="0">
                <a:latin typeface="Consolas" pitchFamily="49" charset="0"/>
                <a:ea typeface="Calibri"/>
                <a:cs typeface="Times New Roman"/>
              </a:rPr>
              <a:t> </a:t>
            </a:r>
            <a:r>
              <a:rPr lang="en-US" sz="1600" dirty="0" err="1" smtClean="0">
                <a:latin typeface="Consolas" pitchFamily="49" charset="0"/>
                <a:ea typeface="Calibri"/>
                <a:cs typeface="Times New Roman"/>
              </a:rPr>
              <a:t>OpenTextFile</a:t>
            </a:r>
            <a:r>
              <a:rPr lang="en-US" sz="1600" dirty="0" smtClean="0">
                <a:latin typeface="Consolas" pitchFamily="49" charset="0"/>
                <a:ea typeface="Calibri"/>
                <a:cs typeface="Times New Roman"/>
              </a:rPr>
              <a:t>(</a:t>
            </a:r>
          </a:p>
          <a:p>
            <a:pPr marL="91440" marR="0">
              <a:spcBef>
                <a:spcPts val="0"/>
              </a:spcBef>
              <a:spcAft>
                <a:spcPts val="0"/>
              </a:spcAft>
            </a:pPr>
            <a:r>
              <a:rPr lang="en-US" sz="1600" dirty="0" smtClean="0">
                <a:solidFill>
                  <a:srgbClr val="0000FF"/>
                </a:solidFill>
                <a:latin typeface="Consolas" pitchFamily="49" charset="0"/>
                <a:ea typeface="Calibri"/>
                <a:cs typeface="Times New Roman"/>
              </a:rPr>
              <a:t>    string</a:t>
            </a:r>
            <a:r>
              <a:rPr lang="en-US" sz="1600" dirty="0" smtClean="0">
                <a:latin typeface="Consolas" pitchFamily="49" charset="0"/>
                <a:ea typeface="Calibri"/>
                <a:cs typeface="Times New Roman"/>
              </a:rPr>
              <a:t> path,</a:t>
            </a:r>
          </a:p>
          <a:p>
            <a:pPr marL="91440" marR="0">
              <a:spcBef>
                <a:spcPts val="0"/>
              </a:spcBef>
              <a:spcAft>
                <a:spcPts val="0"/>
              </a:spcAft>
            </a:pPr>
            <a:r>
              <a:rPr lang="en-US" sz="1600" dirty="0" smtClean="0">
                <a:solidFill>
                  <a:srgbClr val="2B91AF"/>
                </a:solidFill>
                <a:latin typeface="Consolas" pitchFamily="49" charset="0"/>
                <a:ea typeface="Calibri"/>
                <a:cs typeface="Times New Roman"/>
              </a:rPr>
              <a:t>    Encoding</a:t>
            </a:r>
            <a:r>
              <a:rPr lang="en-US" sz="1600" dirty="0" smtClean="0">
                <a:latin typeface="Consolas" pitchFamily="49" charset="0"/>
                <a:ea typeface="Calibri"/>
                <a:cs typeface="Times New Roman"/>
              </a:rPr>
              <a:t> </a:t>
            </a:r>
            <a:r>
              <a:rPr lang="en-US" sz="1600" dirty="0" err="1" smtClean="0">
                <a:latin typeface="Consolas" pitchFamily="49" charset="0"/>
                <a:ea typeface="Calibri"/>
                <a:cs typeface="Times New Roman"/>
              </a:rPr>
              <a:t>encoding</a:t>
            </a:r>
            <a:r>
              <a:rPr lang="en-US" sz="1600" dirty="0" smtClean="0">
                <a:latin typeface="Consolas" pitchFamily="49" charset="0"/>
                <a:ea typeface="Calibri"/>
                <a:cs typeface="Times New Roman"/>
              </a:rPr>
              <a:t>,</a:t>
            </a:r>
          </a:p>
          <a:p>
            <a:pPr marL="91440" marR="0">
              <a:spcBef>
                <a:spcPts val="0"/>
              </a:spcBef>
              <a:spcAft>
                <a:spcPts val="0"/>
              </a:spcAft>
            </a:pPr>
            <a:r>
              <a:rPr lang="en-US" sz="1600" dirty="0" smtClean="0">
                <a:solidFill>
                  <a:srgbClr val="0000FF"/>
                </a:solidFill>
                <a:latin typeface="Consolas" pitchFamily="49" charset="0"/>
                <a:ea typeface="Calibri"/>
                <a:cs typeface="Times New Roman"/>
              </a:rPr>
              <a:t>    </a:t>
            </a:r>
            <a:r>
              <a:rPr lang="en-US" sz="1600" dirty="0" err="1" smtClean="0">
                <a:solidFill>
                  <a:srgbClr val="0000FF"/>
                </a:solidFill>
                <a:latin typeface="Consolas" pitchFamily="49" charset="0"/>
                <a:ea typeface="Calibri"/>
                <a:cs typeface="Times New Roman"/>
              </a:rPr>
              <a:t>bool</a:t>
            </a:r>
            <a:r>
              <a:rPr lang="en-US" sz="1600" dirty="0" smtClean="0">
                <a:latin typeface="Consolas" pitchFamily="49" charset="0"/>
                <a:ea typeface="Calibri"/>
                <a:cs typeface="Times New Roman"/>
              </a:rPr>
              <a:t> </a:t>
            </a:r>
            <a:r>
              <a:rPr lang="en-US" sz="1600" dirty="0" err="1" smtClean="0">
                <a:latin typeface="Consolas" pitchFamily="49" charset="0"/>
                <a:ea typeface="Calibri"/>
                <a:cs typeface="Times New Roman"/>
              </a:rPr>
              <a:t>detectEncoding</a:t>
            </a:r>
            <a:r>
              <a:rPr lang="en-US" sz="1600" dirty="0" smtClean="0">
                <a:latin typeface="Consolas" pitchFamily="49" charset="0"/>
                <a:ea typeface="Calibri"/>
                <a:cs typeface="Times New Roman"/>
              </a:rPr>
              <a:t>,</a:t>
            </a:r>
          </a:p>
          <a:p>
            <a:pPr marL="91440" marR="0">
              <a:spcBef>
                <a:spcPts val="0"/>
              </a:spcBef>
              <a:spcAft>
                <a:spcPts val="0"/>
              </a:spcAft>
            </a:pPr>
            <a:r>
              <a:rPr lang="en-US" sz="1600" dirty="0" smtClean="0">
                <a:solidFill>
                  <a:srgbClr val="0000FF"/>
                </a:solidFill>
                <a:latin typeface="Consolas" pitchFamily="49" charset="0"/>
                <a:ea typeface="Calibri"/>
                <a:cs typeface="Times New Roman"/>
              </a:rPr>
              <a:t>    </a:t>
            </a:r>
            <a:r>
              <a:rPr lang="en-US" sz="1600" dirty="0" err="1" smtClean="0">
                <a:solidFill>
                  <a:srgbClr val="0000FF"/>
                </a:solidFill>
                <a:latin typeface="Consolas" pitchFamily="49" charset="0"/>
                <a:ea typeface="Calibri"/>
                <a:cs typeface="Times New Roman"/>
              </a:rPr>
              <a:t>int</a:t>
            </a:r>
            <a:r>
              <a:rPr lang="en-US" sz="1600" dirty="0" smtClean="0">
                <a:latin typeface="Consolas" pitchFamily="49" charset="0"/>
                <a:ea typeface="Calibri"/>
                <a:cs typeface="Times New Roman"/>
              </a:rPr>
              <a:t> </a:t>
            </a:r>
            <a:r>
              <a:rPr lang="en-US" sz="1600" dirty="0" err="1" smtClean="0">
                <a:latin typeface="Consolas" pitchFamily="49" charset="0"/>
                <a:ea typeface="Calibri"/>
                <a:cs typeface="Times New Roman"/>
              </a:rPr>
              <a:t>bufferSize</a:t>
            </a:r>
            <a:r>
              <a:rPr lang="en-US" sz="1600" dirty="0" smtClean="0">
                <a:latin typeface="Consolas" pitchFamily="49" charset="0"/>
                <a:ea typeface="Calibri"/>
                <a:cs typeface="Times New Roman"/>
              </a:rPr>
              <a:t>);</a:t>
            </a:r>
            <a:endParaRPr lang="en-US" sz="1200" dirty="0">
              <a:latin typeface="Consolas" pitchFamily="49" charset="0"/>
              <a:ea typeface="Calibri"/>
              <a:cs typeface="Times New Roman"/>
            </a:endParaRPr>
          </a:p>
        </p:txBody>
      </p:sp>
      <p:sp>
        <p:nvSpPr>
          <p:cNvPr id="11" name="TextBox 10"/>
          <p:cNvSpPr txBox="1"/>
          <p:nvPr/>
        </p:nvSpPr>
        <p:spPr>
          <a:xfrm>
            <a:off x="838200" y="1524000"/>
            <a:ext cx="4648200" cy="1415772"/>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smtClean="0">
                <a:solidFill>
                  <a:srgbClr val="0000FF"/>
                </a:solidFill>
                <a:latin typeface="Consolas" pitchFamily="49" charset="0"/>
                <a:ea typeface="Calibri"/>
                <a:cs typeface="Times New Roman"/>
              </a:rPr>
              <a:t>public</a:t>
            </a:r>
            <a:r>
              <a:rPr lang="en-US" sz="1600" dirty="0" smtClean="0">
                <a:latin typeface="Consolas" pitchFamily="49" charset="0"/>
                <a:ea typeface="Calibri"/>
                <a:cs typeface="Times New Roman"/>
              </a:rPr>
              <a:t> </a:t>
            </a:r>
            <a:r>
              <a:rPr lang="en-US" sz="1600" dirty="0" err="1" smtClean="0">
                <a:solidFill>
                  <a:srgbClr val="2B91AF"/>
                </a:solidFill>
                <a:latin typeface="Consolas" pitchFamily="49" charset="0"/>
                <a:ea typeface="Calibri"/>
                <a:cs typeface="Times New Roman"/>
              </a:rPr>
              <a:t>StreamReader</a:t>
            </a:r>
            <a:r>
              <a:rPr lang="en-US" sz="1600" dirty="0" smtClean="0">
                <a:latin typeface="Consolas" pitchFamily="49" charset="0"/>
                <a:ea typeface="Calibri"/>
                <a:cs typeface="Times New Roman"/>
              </a:rPr>
              <a:t> </a:t>
            </a:r>
            <a:r>
              <a:rPr lang="en-US" sz="1600" dirty="0" err="1" smtClean="0">
                <a:latin typeface="Consolas" pitchFamily="49" charset="0"/>
                <a:ea typeface="Calibri"/>
                <a:cs typeface="Times New Roman"/>
              </a:rPr>
              <a:t>OpenTextFile</a:t>
            </a:r>
            <a:r>
              <a:rPr lang="en-US" sz="1600" dirty="0" smtClean="0">
                <a:latin typeface="Consolas" pitchFamily="49" charset="0"/>
                <a:ea typeface="Calibri"/>
                <a:cs typeface="Times New Roman"/>
              </a:rPr>
              <a:t>(</a:t>
            </a:r>
          </a:p>
          <a:p>
            <a:pPr marL="91440" marR="0">
              <a:spcBef>
                <a:spcPts val="0"/>
              </a:spcBef>
              <a:spcAft>
                <a:spcPts val="0"/>
              </a:spcAft>
            </a:pPr>
            <a:r>
              <a:rPr lang="en-US" sz="1600" dirty="0" smtClean="0">
                <a:solidFill>
                  <a:srgbClr val="0000FF"/>
                </a:solidFill>
                <a:latin typeface="Consolas" pitchFamily="49" charset="0"/>
                <a:ea typeface="Calibri"/>
                <a:cs typeface="Times New Roman"/>
              </a:rPr>
              <a:t>    string</a:t>
            </a:r>
            <a:r>
              <a:rPr lang="en-US" sz="1600" dirty="0" smtClean="0">
                <a:latin typeface="Consolas" pitchFamily="49" charset="0"/>
                <a:ea typeface="Calibri"/>
                <a:cs typeface="Times New Roman"/>
              </a:rPr>
              <a:t> path,</a:t>
            </a:r>
          </a:p>
          <a:p>
            <a:pPr marL="91440" marR="0">
              <a:spcBef>
                <a:spcPts val="0"/>
              </a:spcBef>
              <a:spcAft>
                <a:spcPts val="0"/>
              </a:spcAft>
            </a:pPr>
            <a:r>
              <a:rPr lang="en-US" sz="1600" dirty="0" smtClean="0">
                <a:solidFill>
                  <a:srgbClr val="2B91AF"/>
                </a:solidFill>
                <a:latin typeface="Consolas" pitchFamily="49" charset="0"/>
                <a:ea typeface="Calibri"/>
                <a:cs typeface="Times New Roman"/>
              </a:rPr>
              <a:t>    Encoding</a:t>
            </a:r>
            <a:r>
              <a:rPr lang="en-US" sz="1600" dirty="0" smtClean="0">
                <a:latin typeface="Consolas" pitchFamily="49" charset="0"/>
                <a:ea typeface="Calibri"/>
                <a:cs typeface="Times New Roman"/>
              </a:rPr>
              <a:t> </a:t>
            </a:r>
            <a:r>
              <a:rPr lang="en-US" sz="1600" dirty="0" err="1" smtClean="0">
                <a:latin typeface="Consolas" pitchFamily="49" charset="0"/>
                <a:ea typeface="Calibri"/>
                <a:cs typeface="Times New Roman"/>
              </a:rPr>
              <a:t>encoding</a:t>
            </a:r>
            <a:r>
              <a:rPr lang="en-US" sz="1600" dirty="0" smtClean="0">
                <a:latin typeface="Consolas" pitchFamily="49" charset="0"/>
                <a:ea typeface="Calibri"/>
                <a:cs typeface="Times New Roman"/>
              </a:rPr>
              <a:t> = </a:t>
            </a:r>
            <a:r>
              <a:rPr lang="en-US" sz="1600" dirty="0" smtClean="0">
                <a:solidFill>
                  <a:srgbClr val="0000FF"/>
                </a:solidFill>
                <a:latin typeface="Consolas" pitchFamily="49" charset="0"/>
                <a:ea typeface="Calibri"/>
                <a:cs typeface="Times New Roman"/>
              </a:rPr>
              <a:t>null</a:t>
            </a:r>
            <a:r>
              <a:rPr lang="en-US" sz="1600" dirty="0" smtClean="0">
                <a:latin typeface="Consolas" pitchFamily="49" charset="0"/>
                <a:ea typeface="Calibri"/>
                <a:cs typeface="Times New Roman"/>
              </a:rPr>
              <a:t>,</a:t>
            </a:r>
          </a:p>
          <a:p>
            <a:pPr marL="91440" marR="0">
              <a:spcBef>
                <a:spcPts val="0"/>
              </a:spcBef>
              <a:spcAft>
                <a:spcPts val="0"/>
              </a:spcAft>
            </a:pPr>
            <a:r>
              <a:rPr lang="en-US" sz="1600" dirty="0" smtClean="0">
                <a:solidFill>
                  <a:srgbClr val="0000FF"/>
                </a:solidFill>
                <a:latin typeface="Consolas" pitchFamily="49" charset="0"/>
                <a:ea typeface="Calibri"/>
                <a:cs typeface="Times New Roman"/>
              </a:rPr>
              <a:t>    </a:t>
            </a:r>
            <a:r>
              <a:rPr lang="en-US" sz="1600" dirty="0" err="1" smtClean="0">
                <a:solidFill>
                  <a:srgbClr val="0000FF"/>
                </a:solidFill>
                <a:latin typeface="Consolas" pitchFamily="49" charset="0"/>
                <a:ea typeface="Calibri"/>
                <a:cs typeface="Times New Roman"/>
              </a:rPr>
              <a:t>bool</a:t>
            </a:r>
            <a:r>
              <a:rPr lang="en-US" sz="1600" dirty="0" smtClean="0">
                <a:latin typeface="Consolas" pitchFamily="49" charset="0"/>
                <a:ea typeface="Calibri"/>
                <a:cs typeface="Times New Roman"/>
              </a:rPr>
              <a:t> </a:t>
            </a:r>
            <a:r>
              <a:rPr lang="en-US" sz="1600" dirty="0" err="1" smtClean="0">
                <a:latin typeface="Consolas" pitchFamily="49" charset="0"/>
                <a:ea typeface="Calibri"/>
                <a:cs typeface="Times New Roman"/>
              </a:rPr>
              <a:t>detectEncoding</a:t>
            </a:r>
            <a:r>
              <a:rPr lang="en-US" sz="1600" dirty="0" smtClean="0">
                <a:latin typeface="Consolas" pitchFamily="49" charset="0"/>
                <a:ea typeface="Calibri"/>
                <a:cs typeface="Times New Roman"/>
              </a:rPr>
              <a:t> = </a:t>
            </a:r>
            <a:r>
              <a:rPr lang="en-US" sz="1600" dirty="0" smtClean="0">
                <a:solidFill>
                  <a:srgbClr val="0000FF"/>
                </a:solidFill>
                <a:latin typeface="Consolas" pitchFamily="49" charset="0"/>
                <a:ea typeface="Calibri"/>
                <a:cs typeface="Times New Roman"/>
              </a:rPr>
              <a:t>true</a:t>
            </a:r>
            <a:r>
              <a:rPr lang="en-US" sz="1600" dirty="0" smtClean="0">
                <a:latin typeface="Consolas" pitchFamily="49" charset="0"/>
                <a:ea typeface="Calibri"/>
                <a:cs typeface="Times New Roman"/>
              </a:rPr>
              <a:t>,</a:t>
            </a:r>
          </a:p>
          <a:p>
            <a:pPr marL="91440" marR="0">
              <a:spcBef>
                <a:spcPts val="0"/>
              </a:spcBef>
              <a:spcAft>
                <a:spcPts val="0"/>
              </a:spcAft>
            </a:pPr>
            <a:r>
              <a:rPr lang="en-US" sz="1600" dirty="0" smtClean="0">
                <a:solidFill>
                  <a:srgbClr val="0000FF"/>
                </a:solidFill>
                <a:latin typeface="Consolas" pitchFamily="49" charset="0"/>
                <a:ea typeface="Calibri"/>
                <a:cs typeface="Times New Roman"/>
              </a:rPr>
              <a:t>    </a:t>
            </a:r>
            <a:r>
              <a:rPr lang="en-US" sz="1600" dirty="0" err="1" smtClean="0">
                <a:solidFill>
                  <a:srgbClr val="0000FF"/>
                </a:solidFill>
                <a:latin typeface="Consolas" pitchFamily="49" charset="0"/>
                <a:ea typeface="Calibri"/>
                <a:cs typeface="Times New Roman"/>
              </a:rPr>
              <a:t>int</a:t>
            </a:r>
            <a:r>
              <a:rPr lang="en-US" sz="1600" dirty="0" smtClean="0">
                <a:latin typeface="Consolas" pitchFamily="49" charset="0"/>
                <a:ea typeface="Calibri"/>
                <a:cs typeface="Times New Roman"/>
              </a:rPr>
              <a:t> </a:t>
            </a:r>
            <a:r>
              <a:rPr lang="en-US" sz="1600" dirty="0" err="1" smtClean="0">
                <a:latin typeface="Consolas" pitchFamily="49" charset="0"/>
                <a:ea typeface="Calibri"/>
                <a:cs typeface="Times New Roman"/>
              </a:rPr>
              <a:t>bufferSize</a:t>
            </a:r>
            <a:r>
              <a:rPr lang="en-US" sz="1600" dirty="0" smtClean="0">
                <a:latin typeface="Consolas" pitchFamily="49" charset="0"/>
                <a:ea typeface="Calibri"/>
                <a:cs typeface="Times New Roman"/>
              </a:rPr>
              <a:t> = 1024);</a:t>
            </a:r>
            <a:endParaRPr lang="en-US" sz="1200" dirty="0">
              <a:latin typeface="Consolas" pitchFamily="49" charset="0"/>
              <a:ea typeface="Calibri"/>
              <a:cs typeface="Times New Roman"/>
            </a:endParaRPr>
          </a:p>
        </p:txBody>
      </p:sp>
      <p:sp>
        <p:nvSpPr>
          <p:cNvPr id="12" name="Rounded Rectangular Callout 11"/>
          <p:cNvSpPr/>
          <p:nvPr/>
        </p:nvSpPr>
        <p:spPr>
          <a:xfrm>
            <a:off x="5867400" y="1447800"/>
            <a:ext cx="2362200" cy="762000"/>
          </a:xfrm>
          <a:prstGeom prst="wedgeRoundRectCallout">
            <a:avLst>
              <a:gd name="adj1" fmla="val -93459"/>
              <a:gd name="adj2" fmla="val 64916"/>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Optional parameters</a:t>
            </a:r>
            <a:endParaRPr lang="en-US" i="1" dirty="0"/>
          </a:p>
        </p:txBody>
      </p:sp>
      <p:sp>
        <p:nvSpPr>
          <p:cNvPr id="13" name="TextBox 12"/>
          <p:cNvSpPr txBox="1"/>
          <p:nvPr/>
        </p:nvSpPr>
        <p:spPr>
          <a:xfrm>
            <a:off x="838200" y="3505200"/>
            <a:ext cx="4953000" cy="430887"/>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marR="0">
              <a:spcBef>
                <a:spcPts val="0"/>
              </a:spcBef>
              <a:spcAft>
                <a:spcPts val="800"/>
              </a:spcAft>
            </a:pPr>
            <a:r>
              <a:rPr lang="en-US" sz="1600" dirty="0" err="1" smtClean="0">
                <a:latin typeface="Consolas" pitchFamily="49" charset="0"/>
                <a:ea typeface="Calibri"/>
                <a:cs typeface="Times New Roman"/>
              </a:rPr>
              <a:t>OpenTextFile</a:t>
            </a:r>
            <a:r>
              <a:rPr lang="en-US" sz="1600" dirty="0" smtClean="0">
                <a:latin typeface="Consolas" pitchFamily="49" charset="0"/>
                <a:ea typeface="Calibri"/>
                <a:cs typeface="Times New Roman"/>
              </a:rPr>
              <a:t>(</a:t>
            </a:r>
            <a:r>
              <a:rPr lang="en-US" sz="1600" dirty="0" smtClean="0">
                <a:solidFill>
                  <a:srgbClr val="A31515"/>
                </a:solidFill>
                <a:latin typeface="Consolas" pitchFamily="49" charset="0"/>
              </a:rPr>
              <a:t>"foo.txt”</a:t>
            </a:r>
            <a:r>
              <a:rPr lang="en-US" sz="1600" dirty="0" smtClean="0">
                <a:latin typeface="Consolas" pitchFamily="49" charset="0"/>
                <a:ea typeface="Calibri"/>
                <a:cs typeface="Times New Roman"/>
              </a:rPr>
              <a:t>);</a:t>
            </a:r>
          </a:p>
        </p:txBody>
      </p:sp>
      <p:sp>
        <p:nvSpPr>
          <p:cNvPr id="14" name="TextBox 13"/>
          <p:cNvSpPr txBox="1"/>
          <p:nvPr/>
        </p:nvSpPr>
        <p:spPr>
          <a:xfrm>
            <a:off x="838200" y="4522113"/>
            <a:ext cx="6858000" cy="430887"/>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a:r>
              <a:rPr lang="en-US" sz="1600" dirty="0" err="1" smtClean="0">
                <a:latin typeface="Consolas" pitchFamily="49" charset="0"/>
                <a:ea typeface="Calibri"/>
                <a:cs typeface="Times New Roman"/>
              </a:rPr>
              <a:t>OpenTextFile</a:t>
            </a:r>
            <a:r>
              <a:rPr lang="en-US" sz="1600" dirty="0" smtClean="0">
                <a:latin typeface="Consolas" pitchFamily="49" charset="0"/>
                <a:ea typeface="Calibri"/>
                <a:cs typeface="Times New Roman"/>
              </a:rPr>
              <a:t>(</a:t>
            </a:r>
            <a:r>
              <a:rPr lang="en-US" sz="1600" dirty="0" smtClean="0">
                <a:solidFill>
                  <a:srgbClr val="A31515"/>
                </a:solidFill>
                <a:latin typeface="Consolas" pitchFamily="49" charset="0"/>
              </a:rPr>
              <a:t>"foo.txt"</a:t>
            </a:r>
            <a:r>
              <a:rPr lang="en-US" sz="1600" dirty="0" smtClean="0">
                <a:latin typeface="Consolas" pitchFamily="49" charset="0"/>
                <a:ea typeface="Calibri"/>
                <a:cs typeface="Times New Roman"/>
              </a:rPr>
              <a:t>, </a:t>
            </a:r>
            <a:r>
              <a:rPr lang="en-US" sz="1600" dirty="0" smtClean="0">
                <a:solidFill>
                  <a:srgbClr val="2B91AF"/>
                </a:solidFill>
                <a:latin typeface="Consolas" pitchFamily="49" charset="0"/>
                <a:ea typeface="Calibri"/>
                <a:cs typeface="Times New Roman"/>
              </a:rPr>
              <a:t>Encoding</a:t>
            </a:r>
            <a:r>
              <a:rPr lang="en-US" sz="1600" dirty="0" smtClean="0">
                <a:latin typeface="Consolas" pitchFamily="49" charset="0"/>
                <a:ea typeface="Calibri"/>
                <a:cs typeface="Times New Roman"/>
              </a:rPr>
              <a:t>.UTF8, </a:t>
            </a:r>
            <a:r>
              <a:rPr lang="en-US" sz="1600" dirty="0" err="1" smtClean="0">
                <a:latin typeface="Consolas" pitchFamily="49" charset="0"/>
                <a:ea typeface="Calibri"/>
                <a:cs typeface="Times New Roman"/>
              </a:rPr>
              <a:t>bufferSize</a:t>
            </a:r>
            <a:r>
              <a:rPr lang="en-US" sz="1600" dirty="0" smtClean="0">
                <a:latin typeface="Consolas" pitchFamily="49" charset="0"/>
                <a:ea typeface="Calibri"/>
                <a:cs typeface="Times New Roman"/>
              </a:rPr>
              <a:t>: 4096);</a:t>
            </a:r>
          </a:p>
        </p:txBody>
      </p:sp>
      <p:sp>
        <p:nvSpPr>
          <p:cNvPr id="15" name="Rounded Rectangular Callout 14"/>
          <p:cNvSpPr/>
          <p:nvPr/>
        </p:nvSpPr>
        <p:spPr>
          <a:xfrm>
            <a:off x="6324600" y="3352800"/>
            <a:ext cx="2362200" cy="762000"/>
          </a:xfrm>
          <a:prstGeom prst="wedgeRoundRectCallout">
            <a:avLst>
              <a:gd name="adj1" fmla="val -45073"/>
              <a:gd name="adj2" fmla="val 110400"/>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Named argument</a:t>
            </a:r>
            <a:endParaRPr lang="en-US" i="1" dirty="0"/>
          </a:p>
        </p:txBody>
      </p:sp>
      <p:sp>
        <p:nvSpPr>
          <p:cNvPr id="17" name="Text Placeholder 1"/>
          <p:cNvSpPr txBox="1">
            <a:spLocks/>
          </p:cNvSpPr>
          <p:nvPr/>
        </p:nvSpPr>
        <p:spPr>
          <a:xfrm>
            <a:off x="609600" y="5943600"/>
            <a:ext cx="7748203" cy="381000"/>
          </a:xfrm>
          <a:prstGeom prst="rect">
            <a:avLst/>
          </a:prstGeom>
        </p:spPr>
        <p:txBody>
          <a:bodyPr vert="horz" anchor="b">
            <a:normAutofit lnSpcReduction="10000"/>
          </a:bodyPr>
          <a:lstStyle/>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4" name="Title 1"/>
          <p:cNvSpPr txBox="1">
            <a:spLocks/>
          </p:cNvSpPr>
          <p:nvPr/>
        </p:nvSpPr>
        <p:spPr>
          <a:xfrm>
            <a:off x="914400" y="512064"/>
            <a:ext cx="7772400" cy="914400"/>
          </a:xfrm>
          <a:prstGeom prst="rect">
            <a:avLst/>
          </a:prstGeom>
        </p:spPr>
        <p:txBody>
          <a:bodyPr vert="horz" wrap="square" lIns="0" tIns="0" rIns="0" bIns="0" rtlCol="0" anchor="t">
            <a:normAutofit fontScale="97500"/>
          </a:bodyPr>
          <a:lstStyle/>
          <a:p>
            <a:pPr lvl="0">
              <a:spcBef>
                <a:spcPct val="0"/>
              </a:spcBef>
            </a:pPr>
            <a:r>
              <a:rPr lang="en-US" sz="4000" spc="-100" dirty="0" smtClean="0">
                <a:latin typeface="+mj-lt"/>
                <a:ea typeface="+mj-ea"/>
                <a:cs typeface="+mj-cs"/>
              </a:rPr>
              <a:t>Optional and named parameters</a:t>
            </a:r>
          </a:p>
        </p:txBody>
      </p:sp>
    </p:spTree>
    <p:extLst>
      <p:ext uri="{BB962C8B-B14F-4D97-AF65-F5344CB8AC3E}">
        <p14:creationId xmlns:p14="http://schemas.microsoft.com/office/powerpoint/2010/main" val="36997858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512064"/>
            <a:ext cx="7772400" cy="914400"/>
          </a:xfrm>
          <a:prstGeom prst="rect">
            <a:avLst/>
          </a:prstGeom>
        </p:spPr>
        <p:txBody>
          <a:bodyPr vert="horz" wrap="square" lIns="0" tIns="0" rIns="0" bIns="0" rtlCol="0" anchor="t">
            <a:normAutofit fontScale="97500"/>
          </a:bodyPr>
          <a:lstStyle/>
          <a:p>
            <a:pPr lvl="0">
              <a:spcBef>
                <a:spcPct val="0"/>
              </a:spcBef>
            </a:pPr>
            <a:r>
              <a:rPr lang="en-US" sz="4000" spc="-100" dirty="0" smtClean="0">
                <a:latin typeface="+mj-lt"/>
                <a:ea typeface="+mj-ea"/>
                <a:cs typeface="+mj-cs"/>
              </a:rPr>
              <a:t>Optional “ref” modifier</a:t>
            </a:r>
          </a:p>
        </p:txBody>
      </p:sp>
      <p:sp>
        <p:nvSpPr>
          <p:cNvPr id="8" name="TextBox 7"/>
          <p:cNvSpPr txBox="1"/>
          <p:nvPr/>
        </p:nvSpPr>
        <p:spPr>
          <a:xfrm>
            <a:off x="1257300" y="1905000"/>
            <a:ext cx="6400800" cy="2400657"/>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smtClean="0">
                <a:solidFill>
                  <a:srgbClr val="0000FF"/>
                </a:solidFill>
                <a:latin typeface="Consolas" pitchFamily="49" charset="0"/>
                <a:ea typeface="Calibri"/>
                <a:cs typeface="Times New Roman"/>
              </a:rPr>
              <a:t>object</a:t>
            </a:r>
            <a:r>
              <a:rPr lang="en-US" sz="1600" dirty="0" smtClean="0">
                <a:solidFill>
                  <a:srgbClr val="080808"/>
                </a:solidFill>
                <a:latin typeface="Consolas" pitchFamily="49" charset="0"/>
                <a:ea typeface="Calibri"/>
                <a:cs typeface="Times New Roman"/>
              </a:rPr>
              <a:t> </a:t>
            </a:r>
            <a:r>
              <a:rPr lang="en-US" sz="1600" dirty="0" err="1" smtClean="0">
                <a:solidFill>
                  <a:srgbClr val="080808"/>
                </a:solidFill>
                <a:latin typeface="Consolas" pitchFamily="49" charset="0"/>
                <a:ea typeface="Calibri"/>
                <a:cs typeface="Times New Roman"/>
              </a:rPr>
              <a:t>fileName</a:t>
            </a:r>
            <a:r>
              <a:rPr lang="en-US" sz="1600" dirty="0" smtClean="0">
                <a:solidFill>
                  <a:srgbClr val="080808"/>
                </a:solidFill>
                <a:latin typeface="Consolas" pitchFamily="49" charset="0"/>
                <a:ea typeface="Calibri"/>
                <a:cs typeface="Times New Roman"/>
              </a:rPr>
              <a:t> = </a:t>
            </a:r>
            <a:r>
              <a:rPr lang="en-US" sz="1600" dirty="0" smtClean="0">
                <a:solidFill>
                  <a:srgbClr val="A31515"/>
                </a:solidFill>
                <a:latin typeface="Consolas" pitchFamily="49" charset="0"/>
              </a:rPr>
              <a:t>"Test.docx"</a:t>
            </a:r>
            <a:r>
              <a:rPr lang="en-US" sz="1600" dirty="0" smtClean="0">
                <a:solidFill>
                  <a:srgbClr val="080808"/>
                </a:solidFill>
                <a:latin typeface="Consolas" pitchFamily="49" charset="0"/>
                <a:ea typeface="Calibri"/>
                <a:cs typeface="Times New Roman"/>
              </a:rPr>
              <a:t>;</a:t>
            </a:r>
          </a:p>
          <a:p>
            <a:pPr marL="91440" marR="0">
              <a:spcBef>
                <a:spcPts val="0"/>
              </a:spcBef>
              <a:spcAft>
                <a:spcPts val="0"/>
              </a:spcAft>
            </a:pPr>
            <a:r>
              <a:rPr lang="en-US" sz="1600" dirty="0" smtClean="0">
                <a:solidFill>
                  <a:srgbClr val="0000FF"/>
                </a:solidFill>
                <a:latin typeface="Consolas" pitchFamily="49" charset="0"/>
                <a:ea typeface="Calibri"/>
                <a:cs typeface="Times New Roman"/>
              </a:rPr>
              <a:t>object</a:t>
            </a:r>
            <a:r>
              <a:rPr lang="en-US" sz="1600" dirty="0" smtClean="0">
                <a:solidFill>
                  <a:srgbClr val="080808"/>
                </a:solidFill>
                <a:latin typeface="Consolas" pitchFamily="49" charset="0"/>
                <a:ea typeface="Calibri"/>
                <a:cs typeface="Times New Roman"/>
              </a:rPr>
              <a:t> missing  = </a:t>
            </a:r>
            <a:r>
              <a:rPr lang="en-US" sz="1600" dirty="0" err="1" smtClean="0">
                <a:solidFill>
                  <a:srgbClr val="080808"/>
                </a:solidFill>
                <a:latin typeface="Consolas" pitchFamily="49" charset="0"/>
                <a:ea typeface="Calibri"/>
                <a:cs typeface="Times New Roman"/>
              </a:rPr>
              <a:t>System.Reflection.</a:t>
            </a:r>
            <a:r>
              <a:rPr lang="en-US" sz="1600" dirty="0" err="1" smtClean="0">
                <a:solidFill>
                  <a:srgbClr val="2B91AF"/>
                </a:solidFill>
                <a:latin typeface="Consolas" pitchFamily="49" charset="0"/>
                <a:ea typeface="Calibri"/>
                <a:cs typeface="Times New Roman"/>
              </a:rPr>
              <a:t>Missing</a:t>
            </a:r>
            <a:r>
              <a:rPr lang="en-US" sz="1600" dirty="0" err="1" smtClean="0">
                <a:solidFill>
                  <a:srgbClr val="080808"/>
                </a:solidFill>
                <a:latin typeface="Consolas" pitchFamily="49" charset="0"/>
                <a:ea typeface="Calibri"/>
                <a:cs typeface="Times New Roman"/>
              </a:rPr>
              <a:t>.Value</a:t>
            </a:r>
            <a:r>
              <a:rPr lang="en-US" sz="1600" dirty="0" smtClean="0">
                <a:solidFill>
                  <a:srgbClr val="080808"/>
                </a:solidFill>
                <a:latin typeface="Consolas" pitchFamily="49" charset="0"/>
                <a:ea typeface="Calibri"/>
                <a:cs typeface="Times New Roman"/>
              </a:rPr>
              <a:t>;</a:t>
            </a:r>
          </a:p>
          <a:p>
            <a:pPr marL="91440" marR="0">
              <a:spcBef>
                <a:spcPts val="0"/>
              </a:spcBef>
              <a:spcAft>
                <a:spcPts val="0"/>
              </a:spcAft>
            </a:pPr>
            <a:endParaRPr lang="en-US" sz="1600" dirty="0" smtClean="0">
              <a:solidFill>
                <a:srgbClr val="080808"/>
              </a:solidFill>
              <a:latin typeface="Consolas" pitchFamily="49" charset="0"/>
              <a:ea typeface="Calibri"/>
              <a:cs typeface="Times New Roman"/>
            </a:endParaRPr>
          </a:p>
          <a:p>
            <a:pPr marL="91440" marR="0">
              <a:spcBef>
                <a:spcPts val="0"/>
              </a:spcBef>
              <a:spcAft>
                <a:spcPts val="0"/>
              </a:spcAft>
            </a:pPr>
            <a:r>
              <a:rPr lang="en-US" sz="1600" dirty="0" err="1" smtClean="0">
                <a:solidFill>
                  <a:srgbClr val="080808"/>
                </a:solidFill>
                <a:latin typeface="Consolas" pitchFamily="49" charset="0"/>
                <a:ea typeface="Calibri"/>
                <a:cs typeface="Times New Roman"/>
              </a:rPr>
              <a:t>doc.SaveAs</a:t>
            </a:r>
            <a:r>
              <a:rPr lang="en-US" sz="1600" dirty="0" smtClean="0">
                <a:solidFill>
                  <a:srgbClr val="080808"/>
                </a:solidFill>
                <a:latin typeface="Consolas" pitchFamily="49" charset="0"/>
                <a:ea typeface="Calibri"/>
                <a:cs typeface="Times New Roman"/>
              </a:rPr>
              <a:t>(</a:t>
            </a:r>
            <a:r>
              <a:rPr lang="en-US" sz="1600" dirty="0" smtClean="0">
                <a:solidFill>
                  <a:srgbClr val="0000FF"/>
                </a:solidFill>
                <a:latin typeface="Consolas" pitchFamily="49" charset="0"/>
                <a:ea typeface="Calibri"/>
                <a:cs typeface="Times New Roman"/>
              </a:rPr>
              <a:t>ref</a:t>
            </a:r>
            <a:r>
              <a:rPr lang="en-US" sz="1600" dirty="0" smtClean="0">
                <a:solidFill>
                  <a:srgbClr val="080808"/>
                </a:solidFill>
                <a:latin typeface="Consolas" pitchFamily="49" charset="0"/>
                <a:ea typeface="Calibri"/>
                <a:cs typeface="Times New Roman"/>
              </a:rPr>
              <a:t> </a:t>
            </a:r>
            <a:r>
              <a:rPr lang="en-US" sz="1600" dirty="0" err="1" smtClean="0">
                <a:solidFill>
                  <a:srgbClr val="080808"/>
                </a:solidFill>
                <a:latin typeface="Consolas" pitchFamily="49" charset="0"/>
                <a:ea typeface="Calibri"/>
                <a:cs typeface="Times New Roman"/>
              </a:rPr>
              <a:t>fileName</a:t>
            </a:r>
            <a:r>
              <a:rPr lang="en-US" sz="1600" dirty="0" smtClean="0">
                <a:solidFill>
                  <a:srgbClr val="080808"/>
                </a:solidFill>
                <a:latin typeface="Consolas" pitchFamily="49" charset="0"/>
                <a:ea typeface="Calibri"/>
                <a:cs typeface="Times New Roman"/>
              </a:rPr>
              <a:t>,</a:t>
            </a:r>
          </a:p>
          <a:p>
            <a:pPr marL="91440" marR="0">
              <a:spcBef>
                <a:spcPts val="0"/>
              </a:spcBef>
              <a:spcAft>
                <a:spcPts val="0"/>
              </a:spcAft>
            </a:pP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ref</a:t>
            </a:r>
            <a:r>
              <a:rPr lang="en-US" sz="1600" dirty="0" smtClean="0">
                <a:solidFill>
                  <a:srgbClr val="080808"/>
                </a:solidFill>
                <a:latin typeface="Consolas" pitchFamily="49" charset="0"/>
                <a:ea typeface="Calibri"/>
                <a:cs typeface="Times New Roman"/>
              </a:rPr>
              <a:t> missing, </a:t>
            </a:r>
            <a:r>
              <a:rPr lang="en-US" sz="1600" dirty="0" smtClean="0">
                <a:solidFill>
                  <a:srgbClr val="0000FF"/>
                </a:solidFill>
                <a:latin typeface="Consolas" pitchFamily="49" charset="0"/>
                <a:ea typeface="Calibri"/>
                <a:cs typeface="Times New Roman"/>
              </a:rPr>
              <a:t>ref</a:t>
            </a:r>
            <a:r>
              <a:rPr lang="en-US" sz="1600" dirty="0" smtClean="0">
                <a:solidFill>
                  <a:srgbClr val="080808"/>
                </a:solidFill>
                <a:latin typeface="Consolas" pitchFamily="49" charset="0"/>
                <a:ea typeface="Calibri"/>
                <a:cs typeface="Times New Roman"/>
              </a:rPr>
              <a:t> missing, </a:t>
            </a:r>
            <a:r>
              <a:rPr lang="en-US" sz="1600" dirty="0" smtClean="0">
                <a:solidFill>
                  <a:srgbClr val="0000FF"/>
                </a:solidFill>
                <a:latin typeface="Consolas" pitchFamily="49" charset="0"/>
                <a:ea typeface="Calibri"/>
                <a:cs typeface="Times New Roman"/>
              </a:rPr>
              <a:t>ref</a:t>
            </a:r>
            <a:r>
              <a:rPr lang="en-US" sz="1600" dirty="0" smtClean="0">
                <a:solidFill>
                  <a:srgbClr val="080808"/>
                </a:solidFill>
                <a:latin typeface="Consolas" pitchFamily="49" charset="0"/>
                <a:ea typeface="Calibri"/>
                <a:cs typeface="Times New Roman"/>
              </a:rPr>
              <a:t> missing,</a:t>
            </a:r>
          </a:p>
          <a:p>
            <a:pPr marL="91440" marR="0">
              <a:spcBef>
                <a:spcPts val="0"/>
              </a:spcBef>
              <a:spcAft>
                <a:spcPts val="0"/>
              </a:spcAft>
            </a:pP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ref</a:t>
            </a:r>
            <a:r>
              <a:rPr lang="en-US" sz="1600" dirty="0" smtClean="0">
                <a:solidFill>
                  <a:srgbClr val="080808"/>
                </a:solidFill>
                <a:latin typeface="Consolas" pitchFamily="49" charset="0"/>
                <a:ea typeface="Calibri"/>
                <a:cs typeface="Times New Roman"/>
              </a:rPr>
              <a:t> missing, </a:t>
            </a:r>
            <a:r>
              <a:rPr lang="en-US" sz="1600" dirty="0" smtClean="0">
                <a:solidFill>
                  <a:srgbClr val="0000FF"/>
                </a:solidFill>
                <a:latin typeface="Consolas" pitchFamily="49" charset="0"/>
                <a:ea typeface="Calibri"/>
                <a:cs typeface="Times New Roman"/>
              </a:rPr>
              <a:t>ref</a:t>
            </a:r>
            <a:r>
              <a:rPr lang="en-US" sz="1600" dirty="0" smtClean="0">
                <a:solidFill>
                  <a:srgbClr val="080808"/>
                </a:solidFill>
                <a:latin typeface="Consolas" pitchFamily="49" charset="0"/>
                <a:ea typeface="Calibri"/>
                <a:cs typeface="Times New Roman"/>
              </a:rPr>
              <a:t> missing, </a:t>
            </a:r>
            <a:r>
              <a:rPr lang="en-US" sz="1600" dirty="0" smtClean="0">
                <a:solidFill>
                  <a:srgbClr val="0000FF"/>
                </a:solidFill>
                <a:latin typeface="Consolas" pitchFamily="49" charset="0"/>
                <a:ea typeface="Calibri"/>
                <a:cs typeface="Times New Roman"/>
              </a:rPr>
              <a:t>ref</a:t>
            </a:r>
            <a:r>
              <a:rPr lang="en-US" sz="1600" dirty="0" smtClean="0">
                <a:solidFill>
                  <a:srgbClr val="080808"/>
                </a:solidFill>
                <a:latin typeface="Consolas" pitchFamily="49" charset="0"/>
                <a:ea typeface="Calibri"/>
                <a:cs typeface="Times New Roman"/>
              </a:rPr>
              <a:t> missing,</a:t>
            </a:r>
          </a:p>
          <a:p>
            <a:pPr marL="91440" marR="0">
              <a:spcBef>
                <a:spcPts val="0"/>
              </a:spcBef>
              <a:spcAft>
                <a:spcPts val="0"/>
              </a:spcAft>
            </a:pP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ref</a:t>
            </a:r>
            <a:r>
              <a:rPr lang="en-US" sz="1600" dirty="0" smtClean="0">
                <a:solidFill>
                  <a:srgbClr val="080808"/>
                </a:solidFill>
                <a:latin typeface="Consolas" pitchFamily="49" charset="0"/>
                <a:ea typeface="Calibri"/>
                <a:cs typeface="Times New Roman"/>
              </a:rPr>
              <a:t> missing, </a:t>
            </a:r>
            <a:r>
              <a:rPr lang="en-US" sz="1600" dirty="0" smtClean="0">
                <a:solidFill>
                  <a:srgbClr val="0000FF"/>
                </a:solidFill>
                <a:latin typeface="Consolas" pitchFamily="49" charset="0"/>
                <a:ea typeface="Calibri"/>
                <a:cs typeface="Times New Roman"/>
              </a:rPr>
              <a:t>ref</a:t>
            </a:r>
            <a:r>
              <a:rPr lang="en-US" sz="1600" dirty="0" smtClean="0">
                <a:solidFill>
                  <a:srgbClr val="080808"/>
                </a:solidFill>
                <a:latin typeface="Consolas" pitchFamily="49" charset="0"/>
                <a:ea typeface="Calibri"/>
                <a:cs typeface="Times New Roman"/>
              </a:rPr>
              <a:t> missing, </a:t>
            </a:r>
            <a:r>
              <a:rPr lang="en-US" sz="1600" dirty="0" smtClean="0">
                <a:solidFill>
                  <a:srgbClr val="0000FF"/>
                </a:solidFill>
                <a:latin typeface="Consolas" pitchFamily="49" charset="0"/>
                <a:ea typeface="Calibri"/>
                <a:cs typeface="Times New Roman"/>
              </a:rPr>
              <a:t>ref</a:t>
            </a:r>
            <a:r>
              <a:rPr lang="en-US" sz="1600" dirty="0" smtClean="0">
                <a:solidFill>
                  <a:srgbClr val="080808"/>
                </a:solidFill>
                <a:latin typeface="Consolas" pitchFamily="49" charset="0"/>
                <a:ea typeface="Calibri"/>
                <a:cs typeface="Times New Roman"/>
              </a:rPr>
              <a:t> missing,</a:t>
            </a:r>
          </a:p>
          <a:p>
            <a:pPr marL="91440" marR="0">
              <a:spcBef>
                <a:spcPts val="0"/>
              </a:spcBef>
              <a:spcAft>
                <a:spcPts val="0"/>
              </a:spcAft>
            </a:pP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ref</a:t>
            </a:r>
            <a:r>
              <a:rPr lang="en-US" sz="1600" dirty="0" smtClean="0">
                <a:solidFill>
                  <a:srgbClr val="080808"/>
                </a:solidFill>
                <a:latin typeface="Consolas" pitchFamily="49" charset="0"/>
                <a:ea typeface="Calibri"/>
                <a:cs typeface="Times New Roman"/>
              </a:rPr>
              <a:t> missing, </a:t>
            </a:r>
            <a:r>
              <a:rPr lang="en-US" sz="1600" dirty="0" smtClean="0">
                <a:solidFill>
                  <a:srgbClr val="0000FF"/>
                </a:solidFill>
                <a:latin typeface="Consolas" pitchFamily="49" charset="0"/>
                <a:ea typeface="Calibri"/>
                <a:cs typeface="Times New Roman"/>
              </a:rPr>
              <a:t>ref</a:t>
            </a:r>
            <a:r>
              <a:rPr lang="en-US" sz="1600" dirty="0" smtClean="0">
                <a:solidFill>
                  <a:srgbClr val="080808"/>
                </a:solidFill>
                <a:latin typeface="Consolas" pitchFamily="49" charset="0"/>
                <a:ea typeface="Calibri"/>
                <a:cs typeface="Times New Roman"/>
              </a:rPr>
              <a:t> missing, </a:t>
            </a:r>
            <a:r>
              <a:rPr lang="en-US" sz="1600" dirty="0" smtClean="0">
                <a:solidFill>
                  <a:srgbClr val="0000FF"/>
                </a:solidFill>
                <a:latin typeface="Consolas" pitchFamily="49" charset="0"/>
                <a:ea typeface="Calibri"/>
                <a:cs typeface="Times New Roman"/>
              </a:rPr>
              <a:t>ref</a:t>
            </a:r>
            <a:r>
              <a:rPr lang="en-US" sz="1600" dirty="0" smtClean="0">
                <a:solidFill>
                  <a:srgbClr val="080808"/>
                </a:solidFill>
                <a:latin typeface="Consolas" pitchFamily="49" charset="0"/>
                <a:ea typeface="Calibri"/>
                <a:cs typeface="Times New Roman"/>
              </a:rPr>
              <a:t> missing,</a:t>
            </a:r>
          </a:p>
          <a:p>
            <a:pPr marL="91440" marR="0">
              <a:spcBef>
                <a:spcPts val="0"/>
              </a:spcBef>
              <a:spcAft>
                <a:spcPts val="0"/>
              </a:spcAft>
            </a:pPr>
            <a:r>
              <a:rPr lang="en-US" sz="1600" dirty="0" smtClean="0">
                <a:solidFill>
                  <a:srgbClr val="080808"/>
                </a:solidFill>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ref</a:t>
            </a:r>
            <a:r>
              <a:rPr lang="en-US" sz="1600" dirty="0" smtClean="0">
                <a:solidFill>
                  <a:srgbClr val="080808"/>
                </a:solidFill>
                <a:latin typeface="Consolas" pitchFamily="49" charset="0"/>
                <a:ea typeface="Calibri"/>
                <a:cs typeface="Times New Roman"/>
              </a:rPr>
              <a:t> missing, </a:t>
            </a:r>
            <a:r>
              <a:rPr lang="en-US" sz="1600" dirty="0" smtClean="0">
                <a:solidFill>
                  <a:srgbClr val="0000FF"/>
                </a:solidFill>
                <a:latin typeface="Consolas" pitchFamily="49" charset="0"/>
                <a:ea typeface="Calibri"/>
                <a:cs typeface="Times New Roman"/>
              </a:rPr>
              <a:t>ref</a:t>
            </a:r>
            <a:r>
              <a:rPr lang="en-US" sz="1600" dirty="0" smtClean="0">
                <a:solidFill>
                  <a:srgbClr val="080808"/>
                </a:solidFill>
                <a:latin typeface="Consolas" pitchFamily="49" charset="0"/>
                <a:ea typeface="Calibri"/>
                <a:cs typeface="Times New Roman"/>
              </a:rPr>
              <a:t> missing, </a:t>
            </a:r>
            <a:r>
              <a:rPr lang="en-US" sz="1600" dirty="0" smtClean="0">
                <a:solidFill>
                  <a:srgbClr val="0000FF"/>
                </a:solidFill>
                <a:latin typeface="Consolas" pitchFamily="49" charset="0"/>
                <a:ea typeface="Calibri"/>
                <a:cs typeface="Times New Roman"/>
              </a:rPr>
              <a:t>ref</a:t>
            </a:r>
            <a:r>
              <a:rPr lang="en-US" sz="1600" dirty="0" smtClean="0">
                <a:solidFill>
                  <a:srgbClr val="080808"/>
                </a:solidFill>
                <a:latin typeface="Consolas" pitchFamily="49" charset="0"/>
                <a:ea typeface="Calibri"/>
                <a:cs typeface="Times New Roman"/>
              </a:rPr>
              <a:t> missing);</a:t>
            </a:r>
          </a:p>
        </p:txBody>
      </p:sp>
      <p:sp>
        <p:nvSpPr>
          <p:cNvPr id="9" name="TextBox 8"/>
          <p:cNvSpPr txBox="1"/>
          <p:nvPr/>
        </p:nvSpPr>
        <p:spPr>
          <a:xfrm>
            <a:off x="2705100" y="5105400"/>
            <a:ext cx="3505200" cy="430887"/>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a:effectLst>
            <a:glow rad="228600">
              <a:schemeClr val="accent3">
                <a:satMod val="175000"/>
                <a:alpha val="40000"/>
              </a:schemeClr>
            </a:glow>
            <a:outerShdw blurRad="45000" dist="25000" dir="5400000" rotWithShape="0">
              <a:srgbClr val="000000">
                <a:alpha val="38000"/>
              </a:srgbClr>
            </a:outerShdw>
          </a:effectLst>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err="1" smtClean="0">
                <a:solidFill>
                  <a:srgbClr val="080808"/>
                </a:solidFill>
                <a:latin typeface="Consolas" pitchFamily="49" charset="0"/>
                <a:ea typeface="Calibri"/>
                <a:cs typeface="Times New Roman"/>
              </a:rPr>
              <a:t>doc.SaveAs</a:t>
            </a:r>
            <a:r>
              <a:rPr lang="en-US" sz="1600" dirty="0" smtClean="0">
                <a:solidFill>
                  <a:srgbClr val="080808"/>
                </a:solidFill>
                <a:latin typeface="Consolas" pitchFamily="49" charset="0"/>
                <a:ea typeface="Calibri"/>
                <a:cs typeface="Times New Roman"/>
              </a:rPr>
              <a:t>(</a:t>
            </a:r>
            <a:r>
              <a:rPr lang="en-US" sz="1600" dirty="0" smtClean="0">
                <a:solidFill>
                  <a:srgbClr val="A31515"/>
                </a:solidFill>
                <a:latin typeface="Consolas" pitchFamily="49" charset="0"/>
              </a:rPr>
              <a:t>"Test.docx"</a:t>
            </a:r>
            <a:r>
              <a:rPr lang="en-US" sz="1600" dirty="0" smtClean="0">
                <a:solidFill>
                  <a:srgbClr val="080808"/>
                </a:solidFill>
                <a:latin typeface="Consolas" pitchFamily="49" charset="0"/>
                <a:ea typeface="Calibri"/>
                <a:cs typeface="Times New Roman"/>
              </a:rPr>
              <a:t>);</a:t>
            </a:r>
          </a:p>
        </p:txBody>
      </p:sp>
      <p:cxnSp>
        <p:nvCxnSpPr>
          <p:cNvPr id="12" name="Straight Connector 11"/>
          <p:cNvCxnSpPr/>
          <p:nvPr/>
        </p:nvCxnSpPr>
        <p:spPr>
          <a:xfrm rot="16200000" flipH="1">
            <a:off x="3048000" y="1828800"/>
            <a:ext cx="2819400" cy="2514600"/>
          </a:xfrm>
          <a:prstGeom prst="line">
            <a:avLst/>
          </a:prstGeom>
          <a:ln w="254000" cap="sq">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3048000" y="1828800"/>
            <a:ext cx="2819400" cy="2514600"/>
          </a:xfrm>
          <a:prstGeom prst="line">
            <a:avLst/>
          </a:prstGeom>
          <a:ln w="254000" cap="sq">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02816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0"/>
                                  </p:iterate>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730044" y="1411552"/>
            <a:ext cx="7672003" cy="4989248"/>
          </a:xfrm>
        </p:spPr>
        <p:txBody>
          <a:bodyPr>
            <a:normAutofit lnSpcReduction="10000"/>
          </a:bodyPr>
          <a:lstStyle/>
          <a:p>
            <a:r>
              <a:rPr lang="en-US" dirty="0" smtClean="0"/>
              <a:t>The default value for a parameter is encoded with a </a:t>
            </a:r>
            <a:r>
              <a:rPr lang="en-US" dirty="0" err="1" smtClean="0"/>
              <a:t>DefaultParameterValue</a:t>
            </a:r>
            <a:r>
              <a:rPr lang="en-US" dirty="0" smtClean="0"/>
              <a:t> attribute</a:t>
            </a:r>
          </a:p>
          <a:p>
            <a:pPr lvl="1"/>
            <a:r>
              <a:rPr lang="en-US" dirty="0" smtClean="0"/>
              <a:t>The compiler inserts that value if a value is not specified for that parameter</a:t>
            </a:r>
          </a:p>
          <a:p>
            <a:pPr lvl="2"/>
            <a:r>
              <a:rPr lang="en-US" dirty="0" smtClean="0"/>
              <a:t>If a default value is not specified we will use default(type)</a:t>
            </a:r>
          </a:p>
          <a:p>
            <a:pPr lvl="2"/>
            <a:r>
              <a:rPr lang="en-US" dirty="0" smtClean="0"/>
              <a:t>For COM, the compiler will pass in </a:t>
            </a:r>
            <a:r>
              <a:rPr lang="en-US" dirty="0" err="1" smtClean="0"/>
              <a:t>Type.Missing</a:t>
            </a:r>
            <a:endParaRPr lang="en-US" dirty="0" smtClean="0"/>
          </a:p>
          <a:p>
            <a:endParaRPr lang="en-US" dirty="0" smtClean="0"/>
          </a:p>
          <a:p>
            <a:r>
              <a:rPr lang="en-US" dirty="0" smtClean="0"/>
              <a:t>The compiler will rearrange the specified named parameters and then apply overload resolution</a:t>
            </a:r>
          </a:p>
          <a:p>
            <a:endParaRPr lang="en-US" dirty="0" smtClean="0"/>
          </a:p>
        </p:txBody>
      </p:sp>
      <p:sp>
        <p:nvSpPr>
          <p:cNvPr id="5" name="Title 1"/>
          <p:cNvSpPr txBox="1">
            <a:spLocks/>
          </p:cNvSpPr>
          <p:nvPr/>
        </p:nvSpPr>
        <p:spPr>
          <a:xfrm>
            <a:off x="914400" y="512064"/>
            <a:ext cx="7772400" cy="615553"/>
          </a:xfrm>
          <a:prstGeom prst="rect">
            <a:avLst/>
          </a:prstGeom>
        </p:spPr>
        <p:txBody>
          <a:bodyPr vert="horz" wrap="square" lIns="0" tIns="0" rIns="0" bIns="0" rtlCol="0" anchor="t">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000" spc="-100" dirty="0" smtClean="0">
                <a:latin typeface="+mj-lt"/>
                <a:ea typeface="+mj-ea"/>
                <a:cs typeface="+mj-cs"/>
              </a:rPr>
              <a:t>Under the cover</a:t>
            </a:r>
            <a:endParaRPr kumimoji="0" lang="en-US" sz="4000" b="0" i="0" u="none" strike="noStrike" kern="1200" cap="none" spc="-100" normalizeH="0" baseline="0" noProof="0" dirty="0">
              <a:ln>
                <a:noFill/>
              </a:ln>
              <a:effectLst/>
              <a:uLnTx/>
              <a:uFillTx/>
              <a:latin typeface="+mj-lt"/>
              <a:ea typeface="+mj-ea"/>
              <a:cs typeface="+mj-cs"/>
            </a:endParaRPr>
          </a:p>
        </p:txBody>
      </p:sp>
    </p:spTree>
    <p:extLst>
      <p:ext uri="{BB962C8B-B14F-4D97-AF65-F5344CB8AC3E}">
        <p14:creationId xmlns:p14="http://schemas.microsoft.com/office/powerpoint/2010/main" val="1010480786"/>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730044" y="1411552"/>
            <a:ext cx="7672003" cy="4989248"/>
          </a:xfrm>
        </p:spPr>
        <p:txBody>
          <a:bodyPr>
            <a:normAutofit fontScale="92500" lnSpcReduction="20000"/>
          </a:bodyPr>
          <a:lstStyle/>
          <a:p>
            <a:r>
              <a:rPr lang="en-US" dirty="0" smtClean="0"/>
              <a:t>You can override methods that declare optional parameters</a:t>
            </a:r>
          </a:p>
          <a:p>
            <a:pPr lvl="1"/>
            <a:r>
              <a:rPr lang="en-US" dirty="0" smtClean="0"/>
              <a:t>The value of the parameter comes from the </a:t>
            </a:r>
            <a:r>
              <a:rPr lang="en-US" dirty="0" smtClean="0">
                <a:solidFill>
                  <a:srgbClr val="FFC000"/>
                </a:solidFill>
              </a:rPr>
              <a:t>static type </a:t>
            </a:r>
            <a:r>
              <a:rPr lang="en-US" dirty="0" smtClean="0"/>
              <a:t>you used to call the method</a:t>
            </a:r>
          </a:p>
          <a:p>
            <a:endParaRPr lang="en-US" dirty="0" smtClean="0"/>
          </a:p>
          <a:p>
            <a:r>
              <a:rPr lang="en-US" dirty="0" smtClean="0"/>
              <a:t>You can rename a parameter in an override</a:t>
            </a:r>
          </a:p>
          <a:p>
            <a:pPr lvl="1"/>
            <a:r>
              <a:rPr lang="en-US" dirty="0" smtClean="0"/>
              <a:t>The compiler will use the name found in the </a:t>
            </a:r>
            <a:r>
              <a:rPr lang="en-US" dirty="0" smtClean="0">
                <a:solidFill>
                  <a:srgbClr val="FFC000"/>
                </a:solidFill>
              </a:rPr>
              <a:t>static type </a:t>
            </a:r>
            <a:r>
              <a:rPr lang="en-US" dirty="0" smtClean="0"/>
              <a:t>you used to call the method</a:t>
            </a:r>
          </a:p>
          <a:p>
            <a:pPr lvl="1"/>
            <a:endParaRPr lang="en-US" dirty="0" smtClean="0"/>
          </a:p>
          <a:p>
            <a:r>
              <a:rPr lang="en-US" dirty="0" smtClean="0"/>
              <a:t>“omit ref” only works for COM objects</a:t>
            </a:r>
          </a:p>
          <a:p>
            <a:pPr lvl="1"/>
            <a:r>
              <a:rPr lang="en-US" dirty="0" smtClean="0"/>
              <a:t>The compiler creates a variable to store the value you specified</a:t>
            </a:r>
          </a:p>
          <a:p>
            <a:pPr lvl="2"/>
            <a:r>
              <a:rPr lang="en-US" dirty="0" smtClean="0"/>
              <a:t>And passes the created variable “by ref” to COM</a:t>
            </a:r>
          </a:p>
          <a:p>
            <a:endParaRPr lang="en-US" dirty="0" smtClean="0"/>
          </a:p>
          <a:p>
            <a:endParaRPr lang="en-US" dirty="0" smtClean="0"/>
          </a:p>
        </p:txBody>
      </p:sp>
      <p:sp>
        <p:nvSpPr>
          <p:cNvPr id="5" name="Title 1"/>
          <p:cNvSpPr txBox="1">
            <a:spLocks/>
          </p:cNvSpPr>
          <p:nvPr/>
        </p:nvSpPr>
        <p:spPr>
          <a:xfrm>
            <a:off x="914400" y="512064"/>
            <a:ext cx="7772400" cy="615553"/>
          </a:xfrm>
          <a:prstGeom prst="rect">
            <a:avLst/>
          </a:prstGeom>
        </p:spPr>
        <p:txBody>
          <a:bodyPr vert="horz" wrap="square" lIns="0" tIns="0" rIns="0" bIns="0" rtlCol="0" anchor="t">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000" spc="-100" dirty="0" smtClean="0">
                <a:latin typeface="+mj-lt"/>
                <a:ea typeface="+mj-ea"/>
                <a:cs typeface="+mj-cs"/>
              </a:rPr>
              <a:t>Under the cover</a:t>
            </a:r>
            <a:endParaRPr kumimoji="0" lang="en-US" sz="4000" b="0" i="0" u="none" strike="noStrike" kern="1200" cap="none" spc="-100" normalizeH="0" baseline="0" noProof="0" dirty="0">
              <a:ln>
                <a:noFill/>
              </a:ln>
              <a:effectLst/>
              <a:uLnTx/>
              <a:uFillTx/>
              <a:latin typeface="+mj-lt"/>
              <a:ea typeface="+mj-ea"/>
              <a:cs typeface="+mj-cs"/>
            </a:endParaRPr>
          </a:p>
        </p:txBody>
      </p:sp>
    </p:spTree>
    <p:extLst>
      <p:ext uri="{BB962C8B-B14F-4D97-AF65-F5344CB8AC3E}">
        <p14:creationId xmlns:p14="http://schemas.microsoft.com/office/powerpoint/2010/main" val="172708878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 4.0 Language </a:t>
            </a:r>
            <a:endParaRPr lang="en-US" dirty="0"/>
          </a:p>
        </p:txBody>
      </p:sp>
      <p:sp>
        <p:nvSpPr>
          <p:cNvPr id="4" name="Text Placeholder 3"/>
          <p:cNvSpPr>
            <a:spLocks noGrp="1"/>
          </p:cNvSpPr>
          <p:nvPr>
            <p:ph type="body" sz="quarter" idx="10"/>
          </p:nvPr>
        </p:nvSpPr>
        <p:spPr/>
        <p:txBody>
          <a:bodyPr/>
          <a:lstStyle/>
          <a:p>
            <a:r>
              <a:rPr lang="en-US" dirty="0" smtClean="0"/>
              <a:t>March 31</a:t>
            </a:r>
            <a:r>
              <a:rPr lang="en-US" baseline="30000" dirty="0" smtClean="0"/>
              <a:t>st</a:t>
            </a:r>
            <a:r>
              <a:rPr lang="en-US" dirty="0" smtClean="0"/>
              <a:t> 2010</a:t>
            </a:r>
            <a:endParaRPr lang="en-US" dirty="0"/>
          </a:p>
        </p:txBody>
      </p:sp>
      <p:sp>
        <p:nvSpPr>
          <p:cNvPr id="5" name="Subtitle 2"/>
          <p:cNvSpPr txBox="1">
            <a:spLocks/>
          </p:cNvSpPr>
          <p:nvPr/>
        </p:nvSpPr>
        <p:spPr>
          <a:xfrm>
            <a:off x="360264" y="5107498"/>
            <a:ext cx="7681913" cy="1218849"/>
          </a:xfrm>
          <a:prstGeom prst="rect">
            <a:avLst/>
          </a:prstGeom>
        </p:spPr>
        <p:txBody>
          <a:bodyPr vert="horz" lIns="0" tIns="0" rIns="0" bIns="0" rtlCol="0">
            <a:noAutofit/>
          </a:bodyPr>
          <a:lstStyle>
            <a:lvl1pPr marL="0" indent="0" algn="l" defTabSz="914363" rtl="0" eaLnBrk="1" latinLnBrk="0" hangingPunct="1">
              <a:lnSpc>
                <a:spcPct val="90000"/>
              </a:lnSpc>
              <a:spcBef>
                <a:spcPts val="0"/>
              </a:spcBef>
              <a:buFont typeface="Segoe UI" pitchFamily="34" charset="0"/>
              <a:buNone/>
              <a:defRPr sz="2000" kern="1200">
                <a:gradFill>
                  <a:gsLst>
                    <a:gs pos="0">
                      <a:schemeClr val="tx1"/>
                    </a:gs>
                    <a:gs pos="86000">
                      <a:schemeClr val="tx1"/>
                    </a:gs>
                  </a:gsLst>
                  <a:lin ang="5400000" scaled="0"/>
                </a:gradFill>
                <a:latin typeface="Segoe UI" pitchFamily="34" charset="0"/>
                <a:ea typeface="+mn-ea"/>
                <a:cs typeface="+mn-cs"/>
              </a:defRPr>
            </a:lvl1pPr>
            <a:lvl2pPr marL="457182" indent="0" algn="ctr" defTabSz="914363" rtl="0" eaLnBrk="1" latinLnBrk="0" hangingPunct="1">
              <a:lnSpc>
                <a:spcPct val="90000"/>
              </a:lnSpc>
              <a:spcBef>
                <a:spcPct val="20000"/>
              </a:spcBef>
              <a:buFont typeface="Segoe UI" pitchFamily="34" charset="0"/>
              <a:buNone/>
              <a:defRPr sz="2800" kern="1200">
                <a:solidFill>
                  <a:schemeClr val="tx1">
                    <a:tint val="75000"/>
                  </a:schemeClr>
                </a:solidFill>
                <a:latin typeface="Segoe UI" pitchFamily="34" charset="0"/>
                <a:ea typeface="+mn-ea"/>
                <a:cs typeface="+mn-cs"/>
              </a:defRPr>
            </a:lvl2pPr>
            <a:lvl3pPr marL="914363" indent="0" algn="ctr" defTabSz="914363" rtl="0" eaLnBrk="1" latinLnBrk="0" hangingPunct="1">
              <a:lnSpc>
                <a:spcPct val="90000"/>
              </a:lnSpc>
              <a:spcBef>
                <a:spcPct val="20000"/>
              </a:spcBef>
              <a:buFont typeface="Segoe UI" pitchFamily="34" charset="0"/>
              <a:buNone/>
              <a:defRPr sz="2400" kern="1200">
                <a:solidFill>
                  <a:schemeClr val="tx1">
                    <a:tint val="75000"/>
                  </a:schemeClr>
                </a:solidFill>
                <a:latin typeface="Segoe UI" pitchFamily="34" charset="0"/>
                <a:ea typeface="+mn-ea"/>
                <a:cs typeface="+mn-cs"/>
              </a:defRPr>
            </a:lvl3pPr>
            <a:lvl4pPr marL="1371545" indent="0" algn="ctr" defTabSz="914363" rtl="0" eaLnBrk="1" latinLnBrk="0" hangingPunct="1">
              <a:lnSpc>
                <a:spcPct val="90000"/>
              </a:lnSpc>
              <a:spcBef>
                <a:spcPct val="20000"/>
              </a:spcBef>
              <a:buFont typeface="Segoe UI" pitchFamily="34" charset="0"/>
              <a:buNone/>
              <a:defRPr sz="2000" kern="1200">
                <a:solidFill>
                  <a:schemeClr val="tx1">
                    <a:tint val="75000"/>
                  </a:schemeClr>
                </a:solidFill>
                <a:latin typeface="Segoe UI" pitchFamily="34" charset="0"/>
                <a:ea typeface="+mn-ea"/>
                <a:cs typeface="+mn-cs"/>
              </a:defRPr>
            </a:lvl4pPr>
            <a:lvl5pPr marL="1828727" indent="0" algn="ctr" defTabSz="914363" rtl="0" eaLnBrk="1" latinLnBrk="0" hangingPunct="1">
              <a:lnSpc>
                <a:spcPct val="90000"/>
              </a:lnSpc>
              <a:spcBef>
                <a:spcPct val="20000"/>
              </a:spcBef>
              <a:buFont typeface="Segoe UI" pitchFamily="34" charset="0"/>
              <a:buNone/>
              <a:defRPr sz="2000" kern="1200">
                <a:solidFill>
                  <a:schemeClr val="tx1">
                    <a:tint val="75000"/>
                  </a:schemeClr>
                </a:solidFill>
                <a:latin typeface="Segoe UI" pitchFamily="34" charset="0"/>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Alexandru Ghiondea</a:t>
            </a:r>
          </a:p>
          <a:p>
            <a:r>
              <a:rPr lang="en-US" dirty="0" smtClean="0"/>
              <a:t>Software Developer Engineer in Test</a:t>
            </a:r>
          </a:p>
          <a:p>
            <a:r>
              <a:rPr lang="en-US" dirty="0" smtClean="0"/>
              <a:t>C# Compiler</a:t>
            </a:r>
          </a:p>
          <a:p>
            <a:r>
              <a:rPr lang="en-US" dirty="0" smtClean="0"/>
              <a:t>Ghiondea.Alexandru@microsoft.com</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Co- and Contra-variance</a:t>
            </a:r>
            <a:endParaRPr lang="en-US" dirty="0"/>
          </a:p>
        </p:txBody>
      </p:sp>
      <p:sp>
        <p:nvSpPr>
          <p:cNvPr id="6" name="TextBox 5"/>
          <p:cNvSpPr txBox="1"/>
          <p:nvPr/>
        </p:nvSpPr>
        <p:spPr>
          <a:xfrm>
            <a:off x="533400" y="2438400"/>
            <a:ext cx="5715000" cy="430887"/>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smtClean="0">
                <a:solidFill>
                  <a:srgbClr val="0000FF"/>
                </a:solidFill>
                <a:latin typeface="Consolas" pitchFamily="49" charset="0"/>
                <a:ea typeface="Calibri"/>
                <a:cs typeface="Times New Roman"/>
              </a:rPr>
              <a:t>void</a:t>
            </a:r>
            <a:r>
              <a:rPr lang="en-US" sz="1600" dirty="0" smtClean="0">
                <a:latin typeface="Consolas" pitchFamily="49" charset="0"/>
                <a:ea typeface="Calibri"/>
                <a:cs typeface="Times New Roman"/>
              </a:rPr>
              <a:t> Process(</a:t>
            </a:r>
            <a:r>
              <a:rPr lang="en-US" sz="1600" dirty="0" smtClean="0">
                <a:solidFill>
                  <a:srgbClr val="0000FF"/>
                </a:solidFill>
                <a:latin typeface="Consolas" pitchFamily="49" charset="0"/>
                <a:ea typeface="Calibri"/>
                <a:cs typeface="Times New Roman"/>
              </a:rPr>
              <a:t>object</a:t>
            </a:r>
            <a:r>
              <a:rPr lang="en-US" sz="1600" dirty="0" smtClean="0">
                <a:latin typeface="Consolas" pitchFamily="49" charset="0"/>
                <a:ea typeface="Calibri"/>
                <a:cs typeface="Times New Roman"/>
              </a:rPr>
              <a:t>[] objects) { … }</a:t>
            </a:r>
            <a:endParaRPr lang="en-US" sz="1600" dirty="0">
              <a:latin typeface="Consolas" pitchFamily="49" charset="0"/>
              <a:ea typeface="Calibri"/>
              <a:cs typeface="Times New Roman"/>
            </a:endParaRPr>
          </a:p>
        </p:txBody>
      </p:sp>
      <p:sp>
        <p:nvSpPr>
          <p:cNvPr id="14" name="TextBox 13"/>
          <p:cNvSpPr txBox="1"/>
          <p:nvPr/>
        </p:nvSpPr>
        <p:spPr>
          <a:xfrm>
            <a:off x="533400" y="1676400"/>
            <a:ext cx="5715000" cy="677108"/>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smtClean="0">
                <a:solidFill>
                  <a:srgbClr val="0000FF"/>
                </a:solidFill>
                <a:latin typeface="Consolas" pitchFamily="49" charset="0"/>
                <a:ea typeface="Calibri"/>
                <a:cs typeface="Times New Roman"/>
              </a:rPr>
              <a:t>string</a:t>
            </a:r>
            <a:r>
              <a:rPr lang="en-US" sz="1600" dirty="0" smtClean="0">
                <a:latin typeface="Consolas" pitchFamily="49" charset="0"/>
                <a:ea typeface="Calibri"/>
                <a:cs typeface="Times New Roman"/>
              </a:rPr>
              <a:t>[] strings = </a:t>
            </a:r>
            <a:r>
              <a:rPr lang="en-US" sz="1600" dirty="0" err="1" smtClean="0">
                <a:latin typeface="Consolas" pitchFamily="49" charset="0"/>
                <a:ea typeface="Calibri"/>
                <a:cs typeface="Times New Roman"/>
              </a:rPr>
              <a:t>GetStringArray</a:t>
            </a:r>
            <a:r>
              <a:rPr lang="en-US" sz="1600" dirty="0" smtClean="0">
                <a:latin typeface="Consolas" pitchFamily="49" charset="0"/>
                <a:ea typeface="Calibri"/>
                <a:cs typeface="Times New Roman"/>
              </a:rPr>
              <a:t>();</a:t>
            </a:r>
          </a:p>
          <a:p>
            <a:pPr marL="91440" marR="0">
              <a:spcBef>
                <a:spcPts val="0"/>
              </a:spcBef>
              <a:spcAft>
                <a:spcPts val="0"/>
              </a:spcAft>
            </a:pPr>
            <a:r>
              <a:rPr lang="en-US" sz="1600" dirty="0" smtClean="0">
                <a:latin typeface="Consolas" pitchFamily="49" charset="0"/>
                <a:ea typeface="Calibri"/>
                <a:cs typeface="Times New Roman"/>
              </a:rPr>
              <a:t>Process(strings);</a:t>
            </a:r>
            <a:endParaRPr lang="en-US" sz="1600" dirty="0">
              <a:latin typeface="Consolas" pitchFamily="49" charset="0"/>
              <a:ea typeface="Calibri"/>
              <a:cs typeface="Times New Roman"/>
            </a:endParaRPr>
          </a:p>
        </p:txBody>
      </p:sp>
      <p:sp>
        <p:nvSpPr>
          <p:cNvPr id="15" name="TextBox 14"/>
          <p:cNvSpPr txBox="1"/>
          <p:nvPr/>
        </p:nvSpPr>
        <p:spPr>
          <a:xfrm>
            <a:off x="533400" y="2438400"/>
            <a:ext cx="5715000" cy="1169551"/>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smtClean="0">
                <a:solidFill>
                  <a:srgbClr val="0000FF"/>
                </a:solidFill>
                <a:latin typeface="Consolas" pitchFamily="49" charset="0"/>
                <a:ea typeface="Calibri"/>
                <a:cs typeface="Times New Roman"/>
              </a:rPr>
              <a:t>void</a:t>
            </a:r>
            <a:r>
              <a:rPr lang="en-US" sz="1600" dirty="0" smtClean="0">
                <a:latin typeface="Consolas" pitchFamily="49" charset="0"/>
                <a:ea typeface="Calibri"/>
                <a:cs typeface="Times New Roman"/>
              </a:rPr>
              <a:t> Process(</a:t>
            </a:r>
            <a:r>
              <a:rPr lang="en-US" sz="1600" dirty="0" smtClean="0">
                <a:solidFill>
                  <a:srgbClr val="0000FF"/>
                </a:solidFill>
                <a:latin typeface="Consolas" pitchFamily="49" charset="0"/>
                <a:ea typeface="Calibri"/>
                <a:cs typeface="Times New Roman"/>
              </a:rPr>
              <a:t>object</a:t>
            </a:r>
            <a:r>
              <a:rPr lang="en-US" sz="1600" dirty="0" smtClean="0">
                <a:latin typeface="Consolas" pitchFamily="49" charset="0"/>
                <a:ea typeface="Calibri"/>
                <a:cs typeface="Times New Roman"/>
              </a:rPr>
              <a:t>[] objects) {</a:t>
            </a:r>
          </a:p>
          <a:p>
            <a:pPr marL="91440" marR="0">
              <a:spcBef>
                <a:spcPts val="0"/>
              </a:spcBef>
              <a:spcAft>
                <a:spcPts val="0"/>
              </a:spcAft>
            </a:pPr>
            <a:r>
              <a:rPr lang="en-US" sz="1600" dirty="0" smtClean="0">
                <a:latin typeface="Consolas" pitchFamily="49" charset="0"/>
                <a:ea typeface="Calibri"/>
                <a:cs typeface="Times New Roman"/>
              </a:rPr>
              <a:t>   objects[0] = </a:t>
            </a:r>
            <a:r>
              <a:rPr lang="en-US" sz="1600" dirty="0" smtClean="0">
                <a:solidFill>
                  <a:srgbClr val="A31515"/>
                </a:solidFill>
                <a:latin typeface="Consolas" pitchFamily="49" charset="0"/>
              </a:rPr>
              <a:t>"Hello"</a:t>
            </a:r>
            <a:r>
              <a:rPr lang="en-US" sz="1600" dirty="0" smtClean="0">
                <a:latin typeface="Consolas" pitchFamily="49" charset="0"/>
                <a:ea typeface="Calibri"/>
                <a:cs typeface="Times New Roman"/>
              </a:rPr>
              <a:t>;       </a:t>
            </a:r>
            <a:r>
              <a:rPr lang="en-US" sz="1600" dirty="0" smtClean="0">
                <a:solidFill>
                  <a:srgbClr val="008000"/>
                </a:solidFill>
                <a:latin typeface="Consolas"/>
                <a:ea typeface="Calibri"/>
                <a:cs typeface="Times New Roman"/>
              </a:rPr>
              <a:t>// Ok</a:t>
            </a:r>
            <a:endParaRPr lang="en-US" sz="1600" dirty="0" smtClean="0">
              <a:latin typeface="Consolas" pitchFamily="49" charset="0"/>
              <a:ea typeface="Calibri"/>
              <a:cs typeface="Times New Roman"/>
            </a:endParaRPr>
          </a:p>
          <a:p>
            <a:pPr marL="91440" marR="0">
              <a:spcBef>
                <a:spcPts val="0"/>
              </a:spcBef>
              <a:spcAft>
                <a:spcPts val="0"/>
              </a:spcAft>
            </a:pPr>
            <a:r>
              <a:rPr lang="en-US" sz="1600" dirty="0" smtClean="0">
                <a:latin typeface="Consolas" pitchFamily="49" charset="0"/>
                <a:ea typeface="Calibri"/>
                <a:cs typeface="Times New Roman"/>
              </a:rPr>
              <a:t>   objects[1] = </a:t>
            </a:r>
            <a:r>
              <a:rPr lang="en-US" sz="1600" dirty="0" smtClean="0">
                <a:solidFill>
                  <a:srgbClr val="0000FF"/>
                </a:solidFill>
                <a:latin typeface="Consolas" pitchFamily="49" charset="0"/>
                <a:ea typeface="Calibri"/>
                <a:cs typeface="Times New Roman"/>
              </a:rPr>
              <a:t>new</a:t>
            </a:r>
            <a:r>
              <a:rPr lang="en-US" sz="1600" dirty="0" smtClean="0">
                <a:latin typeface="Consolas" pitchFamily="49" charset="0"/>
                <a:ea typeface="Calibri"/>
                <a:cs typeface="Times New Roman"/>
              </a:rPr>
              <a:t> </a:t>
            </a:r>
            <a:r>
              <a:rPr lang="en-US" sz="1600" dirty="0" smtClean="0">
                <a:solidFill>
                  <a:srgbClr val="2B91AF"/>
                </a:solidFill>
                <a:latin typeface="Consolas" pitchFamily="49" charset="0"/>
                <a:ea typeface="Calibri"/>
                <a:cs typeface="Times New Roman"/>
              </a:rPr>
              <a:t>Button</a:t>
            </a:r>
            <a:r>
              <a:rPr lang="en-US" sz="1600" dirty="0" smtClean="0">
                <a:latin typeface="Consolas" pitchFamily="49" charset="0"/>
                <a:ea typeface="Calibri"/>
                <a:cs typeface="Times New Roman"/>
              </a:rPr>
              <a:t>();  </a:t>
            </a:r>
            <a:r>
              <a:rPr lang="en-US" sz="1600" dirty="0" smtClean="0">
                <a:solidFill>
                  <a:srgbClr val="008000"/>
                </a:solidFill>
                <a:latin typeface="Consolas"/>
                <a:ea typeface="Calibri"/>
                <a:cs typeface="Times New Roman"/>
              </a:rPr>
              <a:t>// Exception!</a:t>
            </a:r>
            <a:endParaRPr lang="en-US" sz="1100" dirty="0" smtClean="0">
              <a:ea typeface="Calibri"/>
              <a:cs typeface="Times New Roman"/>
            </a:endParaRPr>
          </a:p>
          <a:p>
            <a:pPr marL="91440" marR="0">
              <a:spcBef>
                <a:spcPts val="0"/>
              </a:spcBef>
              <a:spcAft>
                <a:spcPts val="0"/>
              </a:spcAft>
            </a:pPr>
            <a:r>
              <a:rPr lang="en-US" sz="1600" dirty="0" smtClean="0">
                <a:latin typeface="Consolas" pitchFamily="49" charset="0"/>
                <a:ea typeface="Calibri"/>
                <a:cs typeface="Times New Roman"/>
              </a:rPr>
              <a:t>}</a:t>
            </a:r>
            <a:endParaRPr lang="en-US" sz="1600" dirty="0">
              <a:latin typeface="Consolas" pitchFamily="49" charset="0"/>
              <a:ea typeface="Calibri"/>
              <a:cs typeface="Times New Roman"/>
            </a:endParaRPr>
          </a:p>
        </p:txBody>
      </p:sp>
      <p:sp>
        <p:nvSpPr>
          <p:cNvPr id="16" name="TextBox 15"/>
          <p:cNvSpPr txBox="1"/>
          <p:nvPr/>
        </p:nvSpPr>
        <p:spPr>
          <a:xfrm>
            <a:off x="533400" y="3886200"/>
            <a:ext cx="5715000" cy="677108"/>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smtClean="0">
                <a:solidFill>
                  <a:srgbClr val="2B91AF"/>
                </a:solidFill>
                <a:latin typeface="Consolas" pitchFamily="49" charset="0"/>
                <a:ea typeface="Calibri"/>
                <a:cs typeface="Times New Roman"/>
              </a:rPr>
              <a:t>List</a:t>
            </a:r>
            <a:r>
              <a:rPr lang="en-US" sz="1600" dirty="0" smtClean="0">
                <a:latin typeface="Consolas" pitchFamily="49" charset="0"/>
                <a:ea typeface="Calibri"/>
                <a:cs typeface="Times New Roman"/>
              </a:rPr>
              <a:t>&lt;</a:t>
            </a:r>
            <a:r>
              <a:rPr lang="en-US" sz="1600" dirty="0" smtClean="0">
                <a:solidFill>
                  <a:srgbClr val="0000FF"/>
                </a:solidFill>
                <a:latin typeface="Consolas" pitchFamily="49" charset="0"/>
                <a:ea typeface="Calibri"/>
                <a:cs typeface="Times New Roman"/>
              </a:rPr>
              <a:t>string</a:t>
            </a:r>
            <a:r>
              <a:rPr lang="en-US" sz="1600" dirty="0" smtClean="0">
                <a:latin typeface="Consolas" pitchFamily="49" charset="0"/>
                <a:ea typeface="Calibri"/>
                <a:cs typeface="Times New Roman"/>
              </a:rPr>
              <a:t>&gt; strings = </a:t>
            </a:r>
            <a:r>
              <a:rPr lang="en-US" sz="1600" dirty="0" err="1" smtClean="0">
                <a:latin typeface="Consolas" pitchFamily="49" charset="0"/>
                <a:ea typeface="Calibri"/>
                <a:cs typeface="Times New Roman"/>
              </a:rPr>
              <a:t>GetStringList</a:t>
            </a:r>
            <a:r>
              <a:rPr lang="en-US" sz="1600" dirty="0" smtClean="0">
                <a:latin typeface="Consolas" pitchFamily="49" charset="0"/>
                <a:ea typeface="Calibri"/>
                <a:cs typeface="Times New Roman"/>
              </a:rPr>
              <a:t>();</a:t>
            </a:r>
          </a:p>
          <a:p>
            <a:pPr marL="91440" marR="0">
              <a:spcBef>
                <a:spcPts val="0"/>
              </a:spcBef>
              <a:spcAft>
                <a:spcPts val="0"/>
              </a:spcAft>
            </a:pPr>
            <a:r>
              <a:rPr lang="en-US" sz="1600" dirty="0" smtClean="0">
                <a:latin typeface="Consolas" pitchFamily="49" charset="0"/>
                <a:ea typeface="Calibri"/>
                <a:cs typeface="Times New Roman"/>
              </a:rPr>
              <a:t>Process(strings);</a:t>
            </a:r>
            <a:endParaRPr lang="en-US" sz="1600" dirty="0">
              <a:solidFill>
                <a:srgbClr val="008000"/>
              </a:solidFill>
              <a:latin typeface="Consolas"/>
              <a:ea typeface="Calibri"/>
              <a:cs typeface="Times New Roman"/>
            </a:endParaRPr>
          </a:p>
        </p:txBody>
      </p:sp>
      <p:sp>
        <p:nvSpPr>
          <p:cNvPr id="18" name="TextBox 17"/>
          <p:cNvSpPr txBox="1"/>
          <p:nvPr/>
        </p:nvSpPr>
        <p:spPr>
          <a:xfrm>
            <a:off x="533400" y="4648200"/>
            <a:ext cx="5715000" cy="430887"/>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smtClean="0">
                <a:solidFill>
                  <a:srgbClr val="0000FF"/>
                </a:solidFill>
                <a:latin typeface="Consolas" pitchFamily="49" charset="0"/>
                <a:ea typeface="Calibri"/>
                <a:cs typeface="Times New Roman"/>
              </a:rPr>
              <a:t>void</a:t>
            </a:r>
            <a:r>
              <a:rPr lang="en-US" sz="1600" dirty="0" smtClean="0">
                <a:latin typeface="Consolas" pitchFamily="49" charset="0"/>
                <a:ea typeface="Calibri"/>
                <a:cs typeface="Times New Roman"/>
              </a:rPr>
              <a:t> Process(</a:t>
            </a:r>
            <a:r>
              <a:rPr lang="en-US" sz="1600" dirty="0" err="1" smtClean="0">
                <a:solidFill>
                  <a:srgbClr val="2B91AF"/>
                </a:solidFill>
                <a:latin typeface="Consolas" pitchFamily="49" charset="0"/>
                <a:ea typeface="Calibri"/>
                <a:cs typeface="Times New Roman"/>
              </a:rPr>
              <a:t>IEnumerable</a:t>
            </a:r>
            <a:r>
              <a:rPr lang="en-US" sz="1600" dirty="0" smtClean="0">
                <a:latin typeface="Consolas" pitchFamily="49" charset="0"/>
                <a:ea typeface="Calibri"/>
                <a:cs typeface="Times New Roman"/>
              </a:rPr>
              <a:t>&lt;</a:t>
            </a:r>
            <a:r>
              <a:rPr lang="en-US" sz="1600" dirty="0" smtClean="0">
                <a:solidFill>
                  <a:srgbClr val="0000FF"/>
                </a:solidFill>
                <a:latin typeface="Consolas" pitchFamily="49" charset="0"/>
                <a:ea typeface="Calibri"/>
                <a:cs typeface="Times New Roman"/>
              </a:rPr>
              <a:t>object</a:t>
            </a:r>
            <a:r>
              <a:rPr lang="en-US" sz="1600" dirty="0" smtClean="0">
                <a:latin typeface="Consolas" pitchFamily="49" charset="0"/>
                <a:ea typeface="Calibri"/>
                <a:cs typeface="Times New Roman"/>
              </a:rPr>
              <a:t>&gt; objects) { … }</a:t>
            </a:r>
            <a:endParaRPr lang="en-US" sz="1600" dirty="0">
              <a:latin typeface="Consolas" pitchFamily="49" charset="0"/>
              <a:ea typeface="Calibri"/>
              <a:cs typeface="Times New Roman"/>
            </a:endParaRPr>
          </a:p>
        </p:txBody>
      </p:sp>
      <p:sp>
        <p:nvSpPr>
          <p:cNvPr id="8" name="Rounded Rectangular Callout 7"/>
          <p:cNvSpPr/>
          <p:nvPr/>
        </p:nvSpPr>
        <p:spPr>
          <a:xfrm>
            <a:off x="6477000" y="1447800"/>
            <a:ext cx="1981200" cy="762000"/>
          </a:xfrm>
          <a:prstGeom prst="wedgeRoundRectCallout">
            <a:avLst>
              <a:gd name="adj1" fmla="val -73227"/>
              <a:gd name="adj2" fmla="val 46082"/>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.NET arrays are co-variant</a:t>
            </a:r>
            <a:endParaRPr lang="en-US" i="1" dirty="0"/>
          </a:p>
        </p:txBody>
      </p:sp>
      <p:sp>
        <p:nvSpPr>
          <p:cNvPr id="10" name="Rounded Rectangular Callout 9"/>
          <p:cNvSpPr/>
          <p:nvPr/>
        </p:nvSpPr>
        <p:spPr>
          <a:xfrm>
            <a:off x="6477000" y="2362200"/>
            <a:ext cx="1981200" cy="762000"/>
          </a:xfrm>
          <a:prstGeom prst="wedgeRoundRectCallout">
            <a:avLst>
              <a:gd name="adj1" fmla="val -72111"/>
              <a:gd name="adj2" fmla="val 38340"/>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…but </a:t>
            </a:r>
            <a:r>
              <a:rPr lang="en-US" b="1" i="1" dirty="0" smtClean="0"/>
              <a:t>not safely</a:t>
            </a:r>
            <a:r>
              <a:rPr lang="en-US" dirty="0" smtClean="0"/>
              <a:t/>
            </a:r>
            <a:br>
              <a:rPr lang="en-US" dirty="0" smtClean="0"/>
            </a:br>
            <a:r>
              <a:rPr lang="en-US" dirty="0" smtClean="0"/>
              <a:t>co-variant</a:t>
            </a:r>
            <a:endParaRPr lang="en-US" i="1" dirty="0"/>
          </a:p>
        </p:txBody>
      </p:sp>
      <p:sp>
        <p:nvSpPr>
          <p:cNvPr id="11" name="Rounded Rectangular Callout 10"/>
          <p:cNvSpPr/>
          <p:nvPr/>
        </p:nvSpPr>
        <p:spPr>
          <a:xfrm>
            <a:off x="6477000" y="3276600"/>
            <a:ext cx="1981200" cy="990600"/>
          </a:xfrm>
          <a:prstGeom prst="wedgeRoundRectCallout">
            <a:avLst>
              <a:gd name="adj1" fmla="val -69507"/>
              <a:gd name="adj2" fmla="val 42136"/>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Until now, C# generics have been </a:t>
            </a:r>
            <a:r>
              <a:rPr lang="en-US" b="1" i="1" dirty="0" smtClean="0"/>
              <a:t>invariant</a:t>
            </a:r>
            <a:endParaRPr lang="en-US" b="1" i="1" dirty="0"/>
          </a:p>
        </p:txBody>
      </p:sp>
      <p:sp>
        <p:nvSpPr>
          <p:cNvPr id="19" name="TextBox 18"/>
          <p:cNvSpPr txBox="1"/>
          <p:nvPr/>
        </p:nvSpPr>
        <p:spPr>
          <a:xfrm>
            <a:off x="533400" y="4648200"/>
            <a:ext cx="5715000" cy="1169551"/>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smtClean="0">
                <a:solidFill>
                  <a:srgbClr val="0000FF"/>
                </a:solidFill>
                <a:latin typeface="Consolas" pitchFamily="49" charset="0"/>
                <a:ea typeface="Calibri"/>
                <a:cs typeface="Times New Roman"/>
              </a:rPr>
              <a:t>void</a:t>
            </a:r>
            <a:r>
              <a:rPr lang="en-US" sz="1600" dirty="0" smtClean="0">
                <a:latin typeface="Consolas" pitchFamily="49" charset="0"/>
                <a:ea typeface="Calibri"/>
                <a:cs typeface="Times New Roman"/>
              </a:rPr>
              <a:t> Process(</a:t>
            </a:r>
            <a:r>
              <a:rPr lang="en-US" sz="1600" dirty="0" err="1" smtClean="0">
                <a:solidFill>
                  <a:srgbClr val="2B91AF"/>
                </a:solidFill>
                <a:latin typeface="Consolas" pitchFamily="49" charset="0"/>
                <a:ea typeface="Calibri"/>
                <a:cs typeface="Times New Roman"/>
              </a:rPr>
              <a:t>IEnumerable</a:t>
            </a:r>
            <a:r>
              <a:rPr lang="en-US" sz="1600" dirty="0" smtClean="0">
                <a:latin typeface="Consolas" pitchFamily="49" charset="0"/>
                <a:ea typeface="Calibri"/>
                <a:cs typeface="Times New Roman"/>
              </a:rPr>
              <a:t>&lt;</a:t>
            </a:r>
            <a:r>
              <a:rPr lang="en-US" sz="1600" dirty="0" smtClean="0">
                <a:solidFill>
                  <a:srgbClr val="0000FF"/>
                </a:solidFill>
                <a:latin typeface="Consolas" pitchFamily="49" charset="0"/>
                <a:ea typeface="Calibri"/>
                <a:cs typeface="Times New Roman"/>
              </a:rPr>
              <a:t>object</a:t>
            </a:r>
            <a:r>
              <a:rPr lang="en-US" sz="1600" dirty="0" smtClean="0">
                <a:latin typeface="Consolas" pitchFamily="49" charset="0"/>
                <a:ea typeface="Calibri"/>
                <a:cs typeface="Times New Roman"/>
              </a:rPr>
              <a:t>&gt; objects) {</a:t>
            </a:r>
          </a:p>
          <a:p>
            <a:pPr marL="91440" marR="0">
              <a:spcBef>
                <a:spcPts val="0"/>
              </a:spcBef>
              <a:spcAft>
                <a:spcPts val="0"/>
              </a:spcAft>
            </a:pPr>
            <a:r>
              <a:rPr lang="en-US" sz="1600" dirty="0" smtClean="0">
                <a:latin typeface="Consolas" pitchFamily="49" charset="0"/>
                <a:ea typeface="Calibri"/>
                <a:cs typeface="Times New Roman"/>
              </a:rPr>
              <a:t>   </a:t>
            </a:r>
            <a:r>
              <a:rPr lang="en-US" sz="1600" dirty="0" smtClean="0">
                <a:solidFill>
                  <a:srgbClr val="008000"/>
                </a:solidFill>
                <a:latin typeface="Consolas"/>
                <a:ea typeface="Calibri"/>
                <a:cs typeface="Times New Roman"/>
              </a:rPr>
              <a:t>// </a:t>
            </a:r>
            <a:r>
              <a:rPr lang="en-US" sz="1600" dirty="0" err="1" smtClean="0">
                <a:solidFill>
                  <a:srgbClr val="008000"/>
                </a:solidFill>
                <a:latin typeface="Consolas"/>
                <a:ea typeface="Calibri"/>
                <a:cs typeface="Times New Roman"/>
              </a:rPr>
              <a:t>IEnumerable</a:t>
            </a:r>
            <a:r>
              <a:rPr lang="en-US" sz="1600" dirty="0" smtClean="0">
                <a:solidFill>
                  <a:srgbClr val="008000"/>
                </a:solidFill>
                <a:latin typeface="Consolas"/>
                <a:ea typeface="Calibri"/>
                <a:cs typeface="Times New Roman"/>
              </a:rPr>
              <a:t>&lt;T&gt; is read-only and</a:t>
            </a:r>
          </a:p>
          <a:p>
            <a:pPr marL="91440" marR="0">
              <a:spcBef>
                <a:spcPts val="0"/>
              </a:spcBef>
              <a:spcAft>
                <a:spcPts val="0"/>
              </a:spcAft>
            </a:pPr>
            <a:r>
              <a:rPr lang="en-US" sz="1600" dirty="0" smtClean="0">
                <a:latin typeface="Consolas" pitchFamily="49" charset="0"/>
                <a:ea typeface="Calibri"/>
                <a:cs typeface="Times New Roman"/>
              </a:rPr>
              <a:t>   </a:t>
            </a:r>
            <a:r>
              <a:rPr lang="en-US" sz="1600" dirty="0" smtClean="0">
                <a:solidFill>
                  <a:srgbClr val="008000"/>
                </a:solidFill>
                <a:latin typeface="Consolas"/>
                <a:ea typeface="Calibri"/>
                <a:cs typeface="Times New Roman"/>
              </a:rPr>
              <a:t>// therefore safely co-variant</a:t>
            </a:r>
          </a:p>
          <a:p>
            <a:pPr marL="91440" marR="0">
              <a:spcBef>
                <a:spcPts val="0"/>
              </a:spcBef>
              <a:spcAft>
                <a:spcPts val="0"/>
              </a:spcAft>
            </a:pPr>
            <a:r>
              <a:rPr lang="en-US" sz="1600" dirty="0" smtClean="0">
                <a:latin typeface="Consolas" pitchFamily="49" charset="0"/>
                <a:ea typeface="Calibri"/>
                <a:cs typeface="Times New Roman"/>
              </a:rPr>
              <a:t>}</a:t>
            </a:r>
            <a:endParaRPr lang="en-US" sz="1600" dirty="0">
              <a:latin typeface="Consolas" pitchFamily="49" charset="0"/>
              <a:ea typeface="Calibri"/>
              <a:cs typeface="Times New Roman"/>
            </a:endParaRPr>
          </a:p>
        </p:txBody>
      </p:sp>
      <p:sp>
        <p:nvSpPr>
          <p:cNvPr id="31" name="Freeform 30"/>
          <p:cNvSpPr/>
          <p:nvPr/>
        </p:nvSpPr>
        <p:spPr>
          <a:xfrm>
            <a:off x="1688691" y="4454013"/>
            <a:ext cx="781664" cy="14749"/>
          </a:xfrm>
          <a:custGeom>
            <a:avLst/>
            <a:gdLst>
              <a:gd name="connsiteX0" fmla="*/ 0 w 781664"/>
              <a:gd name="connsiteY0" fmla="*/ 14749 h 14749"/>
              <a:gd name="connsiteX1" fmla="*/ 648929 w 781664"/>
              <a:gd name="connsiteY1" fmla="*/ 0 h 14749"/>
              <a:gd name="connsiteX2" fmla="*/ 781664 w 781664"/>
              <a:gd name="connsiteY2" fmla="*/ 7375 h 14749"/>
            </a:gdLst>
            <a:ahLst/>
            <a:cxnLst>
              <a:cxn ang="0">
                <a:pos x="connsiteX0" y="connsiteY0"/>
              </a:cxn>
              <a:cxn ang="0">
                <a:pos x="connsiteX1" y="connsiteY1"/>
              </a:cxn>
              <a:cxn ang="0">
                <a:pos x="connsiteX2" y="connsiteY2"/>
              </a:cxn>
            </a:cxnLst>
            <a:rect l="l" t="t" r="r" b="b"/>
            <a:pathLst>
              <a:path w="781664" h="14749">
                <a:moveTo>
                  <a:pt x="0" y="14749"/>
                </a:moveTo>
                <a:cubicBezTo>
                  <a:pt x="212971" y="8094"/>
                  <a:pt x="438264" y="0"/>
                  <a:pt x="648929" y="0"/>
                </a:cubicBezTo>
                <a:cubicBezTo>
                  <a:pt x="693242" y="0"/>
                  <a:pt x="781664" y="7375"/>
                  <a:pt x="781664" y="7375"/>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ounded Rectangular Callout 11"/>
          <p:cNvSpPr/>
          <p:nvPr/>
        </p:nvSpPr>
        <p:spPr>
          <a:xfrm>
            <a:off x="6477000" y="4419600"/>
            <a:ext cx="1981200" cy="990600"/>
          </a:xfrm>
          <a:prstGeom prst="wedgeRoundRectCallout">
            <a:avLst>
              <a:gd name="adj1" fmla="val -68763"/>
              <a:gd name="adj2" fmla="val -51957"/>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C# 4.0 supports </a:t>
            </a:r>
            <a:r>
              <a:rPr lang="en-US" b="1" i="1" dirty="0" smtClean="0"/>
              <a:t>safe</a:t>
            </a:r>
            <a:r>
              <a:rPr lang="en-US" dirty="0" smtClean="0"/>
              <a:t> co- and contra-variance</a:t>
            </a:r>
            <a:endParaRPr lang="en-US" i="1" dirty="0"/>
          </a:p>
        </p:txBody>
      </p:sp>
    </p:spTree>
    <p:extLst>
      <p:ext uri="{BB962C8B-B14F-4D97-AF65-F5344CB8AC3E}">
        <p14:creationId xmlns:p14="http://schemas.microsoft.com/office/powerpoint/2010/main" val="36967064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wipe(left)">
                                      <p:cBhvr>
                                        <p:cTn id="28" dur="250"/>
                                        <p:tgtEl>
                                          <p:spTgt spid="3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31"/>
                                        </p:tgtEl>
                                      </p:cBhvr>
                                    </p:animEffect>
                                    <p:set>
                                      <p:cBhvr>
                                        <p:cTn id="43" dur="1" fill="hold">
                                          <p:stCondLst>
                                            <p:cond delay="499"/>
                                          </p:stCondLst>
                                        </p:cTn>
                                        <p:tgtEl>
                                          <p:spTgt spid="31"/>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8" grpId="0" animBg="1"/>
      <p:bldP spid="8" grpId="0" animBg="1"/>
      <p:bldP spid="10" grpId="0" animBg="1"/>
      <p:bldP spid="11" grpId="0" animBg="1"/>
      <p:bldP spid="19" grpId="0" animBg="1"/>
      <p:bldP spid="31" grpId="0" animBg="1"/>
      <p:bldP spid="31" grpId="1" animBg="1"/>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Safe Co- and Contra-variance</a:t>
            </a:r>
            <a:endParaRPr lang="en-US" dirty="0"/>
          </a:p>
        </p:txBody>
      </p:sp>
      <p:sp>
        <p:nvSpPr>
          <p:cNvPr id="6" name="TextBox 5"/>
          <p:cNvSpPr txBox="1"/>
          <p:nvPr/>
        </p:nvSpPr>
        <p:spPr>
          <a:xfrm>
            <a:off x="457200" y="1447800"/>
            <a:ext cx="4648200" cy="1169551"/>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smtClean="0">
                <a:solidFill>
                  <a:srgbClr val="0000FF"/>
                </a:solidFill>
                <a:latin typeface="Consolas" pitchFamily="49" charset="0"/>
                <a:ea typeface="Calibri"/>
                <a:cs typeface="Times New Roman"/>
              </a:rPr>
              <a:t>public</a:t>
            </a:r>
            <a:r>
              <a:rPr lang="en-US" sz="1600" dirty="0" smtClean="0">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interface</a:t>
            </a:r>
            <a:r>
              <a:rPr lang="en-US" sz="1600" dirty="0" smtClean="0">
                <a:latin typeface="Consolas" pitchFamily="49" charset="0"/>
                <a:ea typeface="Calibri"/>
                <a:cs typeface="Times New Roman"/>
              </a:rPr>
              <a:t> </a:t>
            </a:r>
            <a:r>
              <a:rPr lang="en-US" sz="1600" dirty="0" err="1" smtClean="0">
                <a:solidFill>
                  <a:srgbClr val="2B91AF"/>
                </a:solidFill>
                <a:latin typeface="Consolas" pitchFamily="49" charset="0"/>
                <a:ea typeface="Calibri"/>
                <a:cs typeface="Times New Roman"/>
              </a:rPr>
              <a:t>IEnumerable</a:t>
            </a:r>
            <a:r>
              <a:rPr lang="en-US" sz="1600" dirty="0" smtClean="0">
                <a:latin typeface="Consolas" pitchFamily="49" charset="0"/>
                <a:ea typeface="Calibri"/>
                <a:cs typeface="Times New Roman"/>
              </a:rPr>
              <a:t>&lt;T&gt;</a:t>
            </a:r>
          </a:p>
          <a:p>
            <a:pPr marL="91440" marR="0">
              <a:spcBef>
                <a:spcPts val="0"/>
              </a:spcBef>
              <a:spcAft>
                <a:spcPts val="0"/>
              </a:spcAft>
            </a:pPr>
            <a:r>
              <a:rPr lang="en-US" sz="1600" dirty="0" smtClean="0">
                <a:latin typeface="Consolas" pitchFamily="49" charset="0"/>
                <a:ea typeface="Calibri"/>
                <a:cs typeface="Times New Roman"/>
              </a:rPr>
              <a:t>{</a:t>
            </a:r>
          </a:p>
          <a:p>
            <a:pPr marL="91440" marR="0">
              <a:spcBef>
                <a:spcPts val="0"/>
              </a:spcBef>
              <a:spcAft>
                <a:spcPts val="0"/>
              </a:spcAft>
            </a:pPr>
            <a:r>
              <a:rPr lang="en-US" sz="1600" dirty="0" smtClean="0">
                <a:latin typeface="Consolas" pitchFamily="49" charset="0"/>
                <a:ea typeface="Calibri"/>
                <a:cs typeface="Times New Roman"/>
              </a:rPr>
              <a:t>   </a:t>
            </a:r>
            <a:r>
              <a:rPr lang="en-US" sz="1600" dirty="0" err="1" smtClean="0">
                <a:solidFill>
                  <a:srgbClr val="2B91AF"/>
                </a:solidFill>
                <a:latin typeface="Consolas" pitchFamily="49" charset="0"/>
                <a:ea typeface="Calibri"/>
                <a:cs typeface="Times New Roman"/>
              </a:rPr>
              <a:t>IEnumerator</a:t>
            </a:r>
            <a:r>
              <a:rPr lang="en-US" sz="1600" dirty="0" smtClean="0">
                <a:latin typeface="Consolas" pitchFamily="49" charset="0"/>
                <a:ea typeface="Calibri"/>
                <a:cs typeface="Times New Roman"/>
              </a:rPr>
              <a:t>&lt;T&gt; </a:t>
            </a:r>
            <a:r>
              <a:rPr lang="en-US" sz="1600" dirty="0" err="1" smtClean="0">
                <a:latin typeface="Consolas" pitchFamily="49" charset="0"/>
                <a:ea typeface="Calibri"/>
                <a:cs typeface="Times New Roman"/>
              </a:rPr>
              <a:t>GetEnumerator</a:t>
            </a:r>
            <a:r>
              <a:rPr lang="en-US" sz="1600" dirty="0" smtClean="0">
                <a:latin typeface="Consolas" pitchFamily="49" charset="0"/>
                <a:ea typeface="Calibri"/>
                <a:cs typeface="Times New Roman"/>
              </a:rPr>
              <a:t>();</a:t>
            </a:r>
          </a:p>
          <a:p>
            <a:pPr marL="91440" marR="0">
              <a:spcBef>
                <a:spcPts val="0"/>
              </a:spcBef>
              <a:spcAft>
                <a:spcPts val="0"/>
              </a:spcAft>
            </a:pPr>
            <a:r>
              <a:rPr lang="en-US" sz="1600" dirty="0" smtClean="0">
                <a:latin typeface="Consolas" pitchFamily="49" charset="0"/>
                <a:ea typeface="Calibri"/>
                <a:cs typeface="Times New Roman"/>
              </a:rPr>
              <a:t>}</a:t>
            </a:r>
            <a:endParaRPr lang="en-US" sz="1600" dirty="0">
              <a:latin typeface="Consolas" pitchFamily="49" charset="0"/>
              <a:ea typeface="Calibri"/>
              <a:cs typeface="Times New Roman"/>
            </a:endParaRPr>
          </a:p>
        </p:txBody>
      </p:sp>
      <p:sp>
        <p:nvSpPr>
          <p:cNvPr id="14" name="TextBox 13"/>
          <p:cNvSpPr txBox="1"/>
          <p:nvPr/>
        </p:nvSpPr>
        <p:spPr>
          <a:xfrm>
            <a:off x="457200" y="2743200"/>
            <a:ext cx="4648200" cy="1415772"/>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smtClean="0">
                <a:solidFill>
                  <a:srgbClr val="0000FF"/>
                </a:solidFill>
                <a:latin typeface="Consolas" pitchFamily="49" charset="0"/>
                <a:ea typeface="Calibri"/>
                <a:cs typeface="Times New Roman"/>
              </a:rPr>
              <a:t>public</a:t>
            </a:r>
            <a:r>
              <a:rPr lang="en-US" sz="1600" dirty="0" smtClean="0">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interface</a:t>
            </a:r>
            <a:r>
              <a:rPr lang="en-US" sz="1600" dirty="0" smtClean="0">
                <a:latin typeface="Consolas" pitchFamily="49" charset="0"/>
                <a:ea typeface="Calibri"/>
                <a:cs typeface="Times New Roman"/>
              </a:rPr>
              <a:t> </a:t>
            </a:r>
            <a:r>
              <a:rPr lang="en-US" sz="1600" dirty="0" err="1" smtClean="0">
                <a:solidFill>
                  <a:srgbClr val="2B91AF"/>
                </a:solidFill>
                <a:latin typeface="Consolas" pitchFamily="49" charset="0"/>
                <a:ea typeface="Calibri"/>
                <a:cs typeface="Times New Roman"/>
              </a:rPr>
              <a:t>IEnumerator</a:t>
            </a:r>
            <a:r>
              <a:rPr lang="en-US" sz="1600" dirty="0" smtClean="0">
                <a:latin typeface="Consolas" pitchFamily="49" charset="0"/>
                <a:ea typeface="Calibri"/>
                <a:cs typeface="Times New Roman"/>
              </a:rPr>
              <a:t>&lt;T&gt;</a:t>
            </a:r>
          </a:p>
          <a:p>
            <a:pPr marL="91440" marR="0">
              <a:spcBef>
                <a:spcPts val="0"/>
              </a:spcBef>
              <a:spcAft>
                <a:spcPts val="0"/>
              </a:spcAft>
            </a:pPr>
            <a:r>
              <a:rPr lang="en-US" sz="1600" dirty="0" smtClean="0">
                <a:latin typeface="Consolas" pitchFamily="49" charset="0"/>
                <a:ea typeface="Calibri"/>
                <a:cs typeface="Times New Roman"/>
              </a:rPr>
              <a:t>{</a:t>
            </a:r>
          </a:p>
          <a:p>
            <a:pPr marL="91440" marR="0">
              <a:spcBef>
                <a:spcPts val="0"/>
              </a:spcBef>
              <a:spcAft>
                <a:spcPts val="0"/>
              </a:spcAft>
            </a:pPr>
            <a:r>
              <a:rPr lang="en-US" sz="1600" dirty="0" smtClean="0">
                <a:latin typeface="Consolas" pitchFamily="49" charset="0"/>
                <a:ea typeface="Calibri"/>
                <a:cs typeface="Times New Roman"/>
              </a:rPr>
              <a:t>   T Current { </a:t>
            </a:r>
            <a:r>
              <a:rPr lang="en-US" sz="1600" dirty="0" smtClean="0">
                <a:solidFill>
                  <a:srgbClr val="0000FF"/>
                </a:solidFill>
                <a:latin typeface="Consolas" pitchFamily="49" charset="0"/>
                <a:ea typeface="Calibri"/>
                <a:cs typeface="Times New Roman"/>
              </a:rPr>
              <a:t>get</a:t>
            </a:r>
            <a:r>
              <a:rPr lang="en-US" sz="1600" dirty="0" smtClean="0">
                <a:latin typeface="Consolas" pitchFamily="49" charset="0"/>
                <a:ea typeface="Calibri"/>
                <a:cs typeface="Times New Roman"/>
              </a:rPr>
              <a:t>; }</a:t>
            </a:r>
          </a:p>
          <a:p>
            <a:pPr marL="91440" marR="0">
              <a:spcBef>
                <a:spcPts val="0"/>
              </a:spcBef>
              <a:spcAft>
                <a:spcPts val="0"/>
              </a:spcAft>
            </a:pPr>
            <a:r>
              <a:rPr lang="en-US" sz="1600" dirty="0" smtClean="0">
                <a:latin typeface="Consolas" pitchFamily="49" charset="0"/>
                <a:ea typeface="Calibri"/>
                <a:cs typeface="Times New Roman"/>
              </a:rPr>
              <a:t>   </a:t>
            </a:r>
            <a:r>
              <a:rPr lang="en-US" sz="1600" dirty="0" err="1" smtClean="0">
                <a:solidFill>
                  <a:srgbClr val="0000FF"/>
                </a:solidFill>
                <a:latin typeface="Consolas" pitchFamily="49" charset="0"/>
                <a:ea typeface="Calibri"/>
                <a:cs typeface="Times New Roman"/>
              </a:rPr>
              <a:t>bool</a:t>
            </a:r>
            <a:r>
              <a:rPr lang="en-US" sz="1600" dirty="0" smtClean="0">
                <a:latin typeface="Consolas" pitchFamily="49" charset="0"/>
                <a:ea typeface="Calibri"/>
                <a:cs typeface="Times New Roman"/>
              </a:rPr>
              <a:t> </a:t>
            </a:r>
            <a:r>
              <a:rPr lang="en-US" sz="1600" dirty="0" err="1" smtClean="0">
                <a:latin typeface="Consolas" pitchFamily="49" charset="0"/>
                <a:ea typeface="Calibri"/>
                <a:cs typeface="Times New Roman"/>
              </a:rPr>
              <a:t>MoveNext</a:t>
            </a:r>
            <a:r>
              <a:rPr lang="en-US" sz="1600" dirty="0" smtClean="0">
                <a:latin typeface="Consolas" pitchFamily="49" charset="0"/>
                <a:ea typeface="Calibri"/>
                <a:cs typeface="Times New Roman"/>
              </a:rPr>
              <a:t>();</a:t>
            </a:r>
          </a:p>
          <a:p>
            <a:pPr marL="91440" marR="0">
              <a:spcBef>
                <a:spcPts val="0"/>
              </a:spcBef>
              <a:spcAft>
                <a:spcPts val="0"/>
              </a:spcAft>
            </a:pPr>
            <a:r>
              <a:rPr lang="en-US" sz="1600" dirty="0" smtClean="0">
                <a:latin typeface="Consolas" pitchFamily="49" charset="0"/>
                <a:ea typeface="Calibri"/>
                <a:cs typeface="Times New Roman"/>
              </a:rPr>
              <a:t>}</a:t>
            </a:r>
            <a:endParaRPr lang="en-US" sz="1600" dirty="0">
              <a:latin typeface="Consolas" pitchFamily="49" charset="0"/>
              <a:ea typeface="Calibri"/>
              <a:cs typeface="Times New Roman"/>
            </a:endParaRPr>
          </a:p>
        </p:txBody>
      </p:sp>
      <p:sp>
        <p:nvSpPr>
          <p:cNvPr id="21" name="TextBox 20"/>
          <p:cNvSpPr txBox="1"/>
          <p:nvPr/>
        </p:nvSpPr>
        <p:spPr>
          <a:xfrm>
            <a:off x="457200" y="1447800"/>
            <a:ext cx="4648200" cy="1169551"/>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smtClean="0">
                <a:solidFill>
                  <a:srgbClr val="0000FF"/>
                </a:solidFill>
                <a:latin typeface="Consolas" pitchFamily="49" charset="0"/>
                <a:ea typeface="Calibri"/>
                <a:cs typeface="Times New Roman"/>
              </a:rPr>
              <a:t>public</a:t>
            </a:r>
            <a:r>
              <a:rPr lang="en-US" sz="1600" dirty="0" smtClean="0">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interface</a:t>
            </a:r>
            <a:r>
              <a:rPr lang="en-US" sz="1600" dirty="0" smtClean="0">
                <a:latin typeface="Consolas" pitchFamily="49" charset="0"/>
                <a:ea typeface="Calibri"/>
                <a:cs typeface="Times New Roman"/>
              </a:rPr>
              <a:t> </a:t>
            </a:r>
            <a:r>
              <a:rPr lang="en-US" sz="1600" dirty="0" err="1" smtClean="0">
                <a:solidFill>
                  <a:srgbClr val="2B91AF"/>
                </a:solidFill>
                <a:latin typeface="Consolas" pitchFamily="49" charset="0"/>
                <a:ea typeface="Calibri"/>
                <a:cs typeface="Times New Roman"/>
              </a:rPr>
              <a:t>IEnumerable</a:t>
            </a:r>
            <a:r>
              <a:rPr lang="en-US" sz="1600" dirty="0" smtClean="0">
                <a:latin typeface="Consolas" pitchFamily="49" charset="0"/>
                <a:ea typeface="Calibri"/>
                <a:cs typeface="Times New Roman"/>
              </a:rPr>
              <a:t>&lt;</a:t>
            </a:r>
            <a:r>
              <a:rPr lang="en-US" sz="1600" dirty="0" smtClean="0">
                <a:solidFill>
                  <a:srgbClr val="0000FF"/>
                </a:solidFill>
                <a:latin typeface="Consolas" pitchFamily="49" charset="0"/>
                <a:ea typeface="Calibri"/>
                <a:cs typeface="Times New Roman"/>
              </a:rPr>
              <a:t>out</a:t>
            </a:r>
            <a:r>
              <a:rPr lang="en-US" sz="1600" dirty="0" smtClean="0">
                <a:latin typeface="Consolas" pitchFamily="49" charset="0"/>
                <a:ea typeface="Calibri"/>
                <a:cs typeface="Times New Roman"/>
              </a:rPr>
              <a:t> T&gt;</a:t>
            </a:r>
          </a:p>
          <a:p>
            <a:pPr marL="91440" marR="0">
              <a:spcBef>
                <a:spcPts val="0"/>
              </a:spcBef>
              <a:spcAft>
                <a:spcPts val="0"/>
              </a:spcAft>
            </a:pPr>
            <a:r>
              <a:rPr lang="en-US" sz="1600" dirty="0" smtClean="0">
                <a:latin typeface="Consolas" pitchFamily="49" charset="0"/>
                <a:ea typeface="Calibri"/>
                <a:cs typeface="Times New Roman"/>
              </a:rPr>
              <a:t>{</a:t>
            </a:r>
          </a:p>
          <a:p>
            <a:pPr marL="91440" marR="0">
              <a:spcBef>
                <a:spcPts val="0"/>
              </a:spcBef>
              <a:spcAft>
                <a:spcPts val="0"/>
              </a:spcAft>
            </a:pPr>
            <a:r>
              <a:rPr lang="en-US" sz="1600" dirty="0" smtClean="0">
                <a:latin typeface="Consolas" pitchFamily="49" charset="0"/>
                <a:ea typeface="Calibri"/>
                <a:cs typeface="Times New Roman"/>
              </a:rPr>
              <a:t>   </a:t>
            </a:r>
            <a:r>
              <a:rPr lang="en-US" sz="1600" dirty="0" err="1" smtClean="0">
                <a:solidFill>
                  <a:srgbClr val="2B91AF"/>
                </a:solidFill>
                <a:latin typeface="Consolas" pitchFamily="49" charset="0"/>
                <a:ea typeface="Calibri"/>
                <a:cs typeface="Times New Roman"/>
              </a:rPr>
              <a:t>IEnumerator</a:t>
            </a:r>
            <a:r>
              <a:rPr lang="en-US" sz="1600" dirty="0" smtClean="0">
                <a:latin typeface="Consolas" pitchFamily="49" charset="0"/>
                <a:ea typeface="Calibri"/>
                <a:cs typeface="Times New Roman"/>
              </a:rPr>
              <a:t>&lt;T&gt; </a:t>
            </a:r>
            <a:r>
              <a:rPr lang="en-US" sz="1600" dirty="0" err="1" smtClean="0">
                <a:latin typeface="Consolas" pitchFamily="49" charset="0"/>
                <a:ea typeface="Calibri"/>
                <a:cs typeface="Times New Roman"/>
              </a:rPr>
              <a:t>GetEnumerator</a:t>
            </a:r>
            <a:r>
              <a:rPr lang="en-US" sz="1600" dirty="0" smtClean="0">
                <a:latin typeface="Consolas" pitchFamily="49" charset="0"/>
                <a:ea typeface="Calibri"/>
                <a:cs typeface="Times New Roman"/>
              </a:rPr>
              <a:t>();</a:t>
            </a:r>
          </a:p>
          <a:p>
            <a:pPr marL="91440" marR="0">
              <a:spcBef>
                <a:spcPts val="0"/>
              </a:spcBef>
              <a:spcAft>
                <a:spcPts val="0"/>
              </a:spcAft>
            </a:pPr>
            <a:r>
              <a:rPr lang="en-US" sz="1600" dirty="0" smtClean="0">
                <a:latin typeface="Consolas" pitchFamily="49" charset="0"/>
                <a:ea typeface="Calibri"/>
                <a:cs typeface="Times New Roman"/>
              </a:rPr>
              <a:t>}</a:t>
            </a:r>
            <a:endParaRPr lang="en-US" sz="1600" dirty="0">
              <a:latin typeface="Consolas" pitchFamily="49" charset="0"/>
              <a:ea typeface="Calibri"/>
              <a:cs typeface="Times New Roman"/>
            </a:endParaRPr>
          </a:p>
        </p:txBody>
      </p:sp>
      <p:sp>
        <p:nvSpPr>
          <p:cNvPr id="22" name="TextBox 21"/>
          <p:cNvSpPr txBox="1"/>
          <p:nvPr/>
        </p:nvSpPr>
        <p:spPr>
          <a:xfrm>
            <a:off x="457200" y="2743200"/>
            <a:ext cx="4648200" cy="1415772"/>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smtClean="0">
                <a:solidFill>
                  <a:srgbClr val="0000FF"/>
                </a:solidFill>
                <a:latin typeface="Consolas" pitchFamily="49" charset="0"/>
                <a:ea typeface="Calibri"/>
                <a:cs typeface="Times New Roman"/>
              </a:rPr>
              <a:t>public</a:t>
            </a:r>
            <a:r>
              <a:rPr lang="en-US" sz="1600" dirty="0" smtClean="0">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interface</a:t>
            </a:r>
            <a:r>
              <a:rPr lang="en-US" sz="1600" dirty="0" smtClean="0">
                <a:latin typeface="Consolas" pitchFamily="49" charset="0"/>
                <a:ea typeface="Calibri"/>
                <a:cs typeface="Times New Roman"/>
              </a:rPr>
              <a:t> </a:t>
            </a:r>
            <a:r>
              <a:rPr lang="en-US" sz="1600" dirty="0" err="1" smtClean="0">
                <a:solidFill>
                  <a:srgbClr val="2B91AF"/>
                </a:solidFill>
                <a:latin typeface="Consolas" pitchFamily="49" charset="0"/>
                <a:ea typeface="Calibri"/>
                <a:cs typeface="Times New Roman"/>
              </a:rPr>
              <a:t>IEnumerator</a:t>
            </a:r>
            <a:r>
              <a:rPr lang="en-US" sz="1600" dirty="0" smtClean="0">
                <a:latin typeface="Consolas" pitchFamily="49" charset="0"/>
                <a:ea typeface="Calibri"/>
                <a:cs typeface="Times New Roman"/>
              </a:rPr>
              <a:t>&lt;</a:t>
            </a:r>
            <a:r>
              <a:rPr lang="en-US" sz="1600" dirty="0" smtClean="0">
                <a:solidFill>
                  <a:srgbClr val="0000FF"/>
                </a:solidFill>
                <a:latin typeface="Consolas" pitchFamily="49" charset="0"/>
                <a:ea typeface="Calibri"/>
                <a:cs typeface="Times New Roman"/>
              </a:rPr>
              <a:t>out</a:t>
            </a:r>
            <a:r>
              <a:rPr lang="en-US" sz="1600" dirty="0" smtClean="0">
                <a:latin typeface="Consolas" pitchFamily="49" charset="0"/>
                <a:ea typeface="Calibri"/>
                <a:cs typeface="Times New Roman"/>
              </a:rPr>
              <a:t> T&gt;</a:t>
            </a:r>
          </a:p>
          <a:p>
            <a:pPr marL="91440" marR="0">
              <a:spcBef>
                <a:spcPts val="0"/>
              </a:spcBef>
              <a:spcAft>
                <a:spcPts val="0"/>
              </a:spcAft>
            </a:pPr>
            <a:r>
              <a:rPr lang="en-US" sz="1600" dirty="0" smtClean="0">
                <a:latin typeface="Consolas" pitchFamily="49" charset="0"/>
                <a:ea typeface="Calibri"/>
                <a:cs typeface="Times New Roman"/>
              </a:rPr>
              <a:t>{</a:t>
            </a:r>
          </a:p>
          <a:p>
            <a:pPr marL="91440" marR="0">
              <a:spcBef>
                <a:spcPts val="0"/>
              </a:spcBef>
              <a:spcAft>
                <a:spcPts val="0"/>
              </a:spcAft>
            </a:pPr>
            <a:r>
              <a:rPr lang="en-US" sz="1600" dirty="0" smtClean="0">
                <a:latin typeface="Consolas" pitchFamily="49" charset="0"/>
                <a:ea typeface="Calibri"/>
                <a:cs typeface="Times New Roman"/>
              </a:rPr>
              <a:t>   T Current { </a:t>
            </a:r>
            <a:r>
              <a:rPr lang="en-US" sz="1600" dirty="0" smtClean="0">
                <a:solidFill>
                  <a:srgbClr val="0000FF"/>
                </a:solidFill>
                <a:latin typeface="Consolas" pitchFamily="49" charset="0"/>
                <a:ea typeface="Calibri"/>
                <a:cs typeface="Times New Roman"/>
              </a:rPr>
              <a:t>get</a:t>
            </a:r>
            <a:r>
              <a:rPr lang="en-US" sz="1600" dirty="0" smtClean="0">
                <a:latin typeface="Consolas" pitchFamily="49" charset="0"/>
                <a:ea typeface="Calibri"/>
                <a:cs typeface="Times New Roman"/>
              </a:rPr>
              <a:t>; }</a:t>
            </a:r>
          </a:p>
          <a:p>
            <a:pPr marL="91440" marR="0">
              <a:spcBef>
                <a:spcPts val="0"/>
              </a:spcBef>
              <a:spcAft>
                <a:spcPts val="0"/>
              </a:spcAft>
            </a:pPr>
            <a:r>
              <a:rPr lang="en-US" sz="1600" dirty="0" smtClean="0">
                <a:latin typeface="Consolas" pitchFamily="49" charset="0"/>
                <a:ea typeface="Calibri"/>
                <a:cs typeface="Times New Roman"/>
              </a:rPr>
              <a:t>   </a:t>
            </a:r>
            <a:r>
              <a:rPr lang="en-US" sz="1600" dirty="0" err="1" smtClean="0">
                <a:solidFill>
                  <a:srgbClr val="0000FF"/>
                </a:solidFill>
                <a:latin typeface="Consolas" pitchFamily="49" charset="0"/>
                <a:ea typeface="Calibri"/>
                <a:cs typeface="Times New Roman"/>
              </a:rPr>
              <a:t>bool</a:t>
            </a:r>
            <a:r>
              <a:rPr lang="en-US" sz="1600" dirty="0" smtClean="0">
                <a:latin typeface="Consolas" pitchFamily="49" charset="0"/>
                <a:ea typeface="Calibri"/>
                <a:cs typeface="Times New Roman"/>
              </a:rPr>
              <a:t> </a:t>
            </a:r>
            <a:r>
              <a:rPr lang="en-US" sz="1600" dirty="0" err="1" smtClean="0">
                <a:latin typeface="Consolas" pitchFamily="49" charset="0"/>
                <a:ea typeface="Calibri"/>
                <a:cs typeface="Times New Roman"/>
              </a:rPr>
              <a:t>MoveNext</a:t>
            </a:r>
            <a:r>
              <a:rPr lang="en-US" sz="1600" dirty="0" smtClean="0">
                <a:latin typeface="Consolas" pitchFamily="49" charset="0"/>
                <a:ea typeface="Calibri"/>
                <a:cs typeface="Times New Roman"/>
              </a:rPr>
              <a:t>();</a:t>
            </a:r>
          </a:p>
          <a:p>
            <a:pPr marL="91440" marR="0">
              <a:spcBef>
                <a:spcPts val="0"/>
              </a:spcBef>
              <a:spcAft>
                <a:spcPts val="0"/>
              </a:spcAft>
            </a:pPr>
            <a:r>
              <a:rPr lang="en-US" sz="1600" dirty="0" smtClean="0">
                <a:latin typeface="Consolas" pitchFamily="49" charset="0"/>
                <a:ea typeface="Calibri"/>
                <a:cs typeface="Times New Roman"/>
              </a:rPr>
              <a:t>}</a:t>
            </a:r>
            <a:endParaRPr lang="en-US" sz="1600" dirty="0">
              <a:latin typeface="Consolas" pitchFamily="49" charset="0"/>
              <a:ea typeface="Calibri"/>
              <a:cs typeface="Times New Roman"/>
            </a:endParaRPr>
          </a:p>
        </p:txBody>
      </p:sp>
      <p:sp>
        <p:nvSpPr>
          <p:cNvPr id="25" name="Rounded Rectangular Callout 24"/>
          <p:cNvSpPr/>
          <p:nvPr/>
        </p:nvSpPr>
        <p:spPr>
          <a:xfrm>
            <a:off x="5334000" y="1524000"/>
            <a:ext cx="2286000" cy="685800"/>
          </a:xfrm>
          <a:prstGeom prst="wedgeRoundRectCallout">
            <a:avLst>
              <a:gd name="adj1" fmla="val -73315"/>
              <a:gd name="adj2" fmla="val -28097"/>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b="1" i="1" dirty="0" smtClean="0"/>
              <a:t>out</a:t>
            </a:r>
            <a:r>
              <a:rPr lang="en-US" dirty="0" smtClean="0"/>
              <a:t> </a:t>
            </a:r>
            <a:r>
              <a:rPr lang="en-US" dirty="0" smtClean="0">
                <a:sym typeface="Wingdings" pitchFamily="2" charset="2"/>
              </a:rPr>
              <a:t>= </a:t>
            </a:r>
            <a:r>
              <a:rPr lang="en-US" sz="1600" dirty="0" smtClean="0"/>
              <a:t>Co-variant</a:t>
            </a:r>
            <a:br>
              <a:rPr lang="en-US" sz="1600" dirty="0" smtClean="0"/>
            </a:br>
            <a:r>
              <a:rPr lang="en-US" sz="1600" dirty="0" smtClean="0">
                <a:sym typeface="Wingdings" pitchFamily="2" charset="2"/>
              </a:rPr>
              <a:t>Output positions only</a:t>
            </a:r>
            <a:endParaRPr lang="en-US" sz="1600" dirty="0"/>
          </a:p>
        </p:txBody>
      </p:sp>
      <p:sp>
        <p:nvSpPr>
          <p:cNvPr id="39" name="Freeform 38"/>
          <p:cNvSpPr/>
          <p:nvPr/>
        </p:nvSpPr>
        <p:spPr>
          <a:xfrm>
            <a:off x="990600" y="2249129"/>
            <a:ext cx="1592826" cy="35659"/>
          </a:xfrm>
          <a:custGeom>
            <a:avLst/>
            <a:gdLst>
              <a:gd name="connsiteX0" fmla="*/ 0 w 1592826"/>
              <a:gd name="connsiteY0" fmla="*/ 7374 h 35659"/>
              <a:gd name="connsiteX1" fmla="*/ 501445 w 1592826"/>
              <a:gd name="connsiteY1" fmla="*/ 7374 h 35659"/>
              <a:gd name="connsiteX2" fmla="*/ 700549 w 1592826"/>
              <a:gd name="connsiteY2" fmla="*/ 0 h 35659"/>
              <a:gd name="connsiteX3" fmla="*/ 1260987 w 1592826"/>
              <a:gd name="connsiteY3" fmla="*/ 7374 h 35659"/>
              <a:gd name="connsiteX4" fmla="*/ 1319981 w 1592826"/>
              <a:gd name="connsiteY4" fmla="*/ 14748 h 35659"/>
              <a:gd name="connsiteX5" fmla="*/ 1386349 w 1592826"/>
              <a:gd name="connsiteY5" fmla="*/ 22122 h 35659"/>
              <a:gd name="connsiteX6" fmla="*/ 1592826 w 1592826"/>
              <a:gd name="connsiteY6" fmla="*/ 22122 h 3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2826" h="35659">
                <a:moveTo>
                  <a:pt x="0" y="7374"/>
                </a:moveTo>
                <a:cubicBezTo>
                  <a:pt x="198003" y="35659"/>
                  <a:pt x="52112" y="17586"/>
                  <a:pt x="501445" y="7374"/>
                </a:cubicBezTo>
                <a:cubicBezTo>
                  <a:pt x="567841" y="5865"/>
                  <a:pt x="634181" y="2458"/>
                  <a:pt x="700549" y="0"/>
                </a:cubicBezTo>
                <a:lnTo>
                  <a:pt x="1260987" y="7374"/>
                </a:lnTo>
                <a:cubicBezTo>
                  <a:pt x="1280799" y="7846"/>
                  <a:pt x="1300299" y="12433"/>
                  <a:pt x="1319981" y="14748"/>
                </a:cubicBezTo>
                <a:cubicBezTo>
                  <a:pt x="1342087" y="17349"/>
                  <a:pt x="1364098" y="21521"/>
                  <a:pt x="1386349" y="22122"/>
                </a:cubicBezTo>
                <a:cubicBezTo>
                  <a:pt x="1455150" y="23981"/>
                  <a:pt x="1524000" y="22122"/>
                  <a:pt x="1592826" y="22122"/>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Freeform 41"/>
          <p:cNvSpPr/>
          <p:nvPr/>
        </p:nvSpPr>
        <p:spPr>
          <a:xfrm>
            <a:off x="985684" y="3537254"/>
            <a:ext cx="258097" cy="17107"/>
          </a:xfrm>
          <a:custGeom>
            <a:avLst/>
            <a:gdLst>
              <a:gd name="connsiteX0" fmla="*/ 0 w 258097"/>
              <a:gd name="connsiteY0" fmla="*/ 17107 h 17107"/>
              <a:gd name="connsiteX1" fmla="*/ 258097 w 258097"/>
              <a:gd name="connsiteY1" fmla="*/ 9733 h 17107"/>
            </a:gdLst>
            <a:ahLst/>
            <a:cxnLst>
              <a:cxn ang="0">
                <a:pos x="connsiteX0" y="connsiteY0"/>
              </a:cxn>
              <a:cxn ang="0">
                <a:pos x="connsiteX1" y="connsiteY1"/>
              </a:cxn>
            </a:cxnLst>
            <a:rect l="l" t="t" r="r" b="b"/>
            <a:pathLst>
              <a:path w="258097" h="17107">
                <a:moveTo>
                  <a:pt x="0" y="17107"/>
                </a:moveTo>
                <a:cubicBezTo>
                  <a:pt x="119753" y="0"/>
                  <a:pt x="34238" y="9733"/>
                  <a:pt x="258097" y="9733"/>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a:off x="3200400" y="3200400"/>
            <a:ext cx="5257800" cy="677108"/>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err="1" smtClean="0">
                <a:solidFill>
                  <a:srgbClr val="2B91AF"/>
                </a:solidFill>
                <a:latin typeface="Consolas" pitchFamily="49" charset="0"/>
                <a:ea typeface="Calibri"/>
                <a:cs typeface="Times New Roman"/>
              </a:rPr>
              <a:t>IEnumerable</a:t>
            </a:r>
            <a:r>
              <a:rPr lang="en-US" sz="1600" dirty="0" smtClean="0">
                <a:latin typeface="Consolas" pitchFamily="49" charset="0"/>
                <a:ea typeface="Calibri"/>
                <a:cs typeface="Times New Roman"/>
              </a:rPr>
              <a:t>&lt;</a:t>
            </a:r>
            <a:r>
              <a:rPr lang="en-US" sz="1600" dirty="0" smtClean="0">
                <a:solidFill>
                  <a:srgbClr val="2B91AF"/>
                </a:solidFill>
                <a:latin typeface="Consolas" pitchFamily="49" charset="0"/>
                <a:ea typeface="Calibri"/>
                <a:cs typeface="Times New Roman"/>
              </a:rPr>
              <a:t>string</a:t>
            </a:r>
            <a:r>
              <a:rPr lang="en-US" sz="1600" dirty="0" smtClean="0">
                <a:latin typeface="Consolas" pitchFamily="49" charset="0"/>
                <a:ea typeface="Calibri"/>
                <a:cs typeface="Times New Roman"/>
              </a:rPr>
              <a:t>&gt; strings = </a:t>
            </a:r>
            <a:r>
              <a:rPr lang="en-US" sz="1600" dirty="0" err="1" smtClean="0">
                <a:latin typeface="Consolas" pitchFamily="49" charset="0"/>
                <a:ea typeface="Calibri"/>
                <a:cs typeface="Times New Roman"/>
              </a:rPr>
              <a:t>GetStrings</a:t>
            </a:r>
            <a:r>
              <a:rPr lang="en-US" sz="1600" dirty="0" smtClean="0">
                <a:latin typeface="Consolas" pitchFamily="49" charset="0"/>
                <a:ea typeface="Calibri"/>
                <a:cs typeface="Times New Roman"/>
              </a:rPr>
              <a:t>();</a:t>
            </a:r>
          </a:p>
          <a:p>
            <a:pPr marL="91440" marR="0">
              <a:spcBef>
                <a:spcPts val="0"/>
              </a:spcBef>
              <a:spcAft>
                <a:spcPts val="0"/>
              </a:spcAft>
            </a:pPr>
            <a:r>
              <a:rPr lang="en-US" sz="1600" dirty="0" err="1" smtClean="0">
                <a:solidFill>
                  <a:srgbClr val="2B91AF"/>
                </a:solidFill>
                <a:latin typeface="Consolas" pitchFamily="49" charset="0"/>
                <a:ea typeface="Calibri"/>
                <a:cs typeface="Times New Roman"/>
              </a:rPr>
              <a:t>IEnumerable</a:t>
            </a:r>
            <a:r>
              <a:rPr lang="en-US" sz="1600" dirty="0" smtClean="0">
                <a:latin typeface="Consolas" pitchFamily="49" charset="0"/>
                <a:ea typeface="Calibri"/>
                <a:cs typeface="Times New Roman"/>
              </a:rPr>
              <a:t>&lt;</a:t>
            </a:r>
            <a:r>
              <a:rPr lang="en-US" sz="1600" dirty="0" smtClean="0">
                <a:solidFill>
                  <a:srgbClr val="2B91AF"/>
                </a:solidFill>
                <a:latin typeface="Consolas" pitchFamily="49" charset="0"/>
                <a:ea typeface="Calibri"/>
                <a:cs typeface="Times New Roman"/>
              </a:rPr>
              <a:t>object</a:t>
            </a:r>
            <a:r>
              <a:rPr lang="en-US" sz="1600" dirty="0" smtClean="0">
                <a:latin typeface="Consolas" pitchFamily="49" charset="0"/>
                <a:ea typeface="Calibri"/>
                <a:cs typeface="Times New Roman"/>
              </a:rPr>
              <a:t>&gt; objects = strings;</a:t>
            </a:r>
            <a:endParaRPr lang="en-US" sz="1600" dirty="0">
              <a:latin typeface="Consolas" pitchFamily="49" charset="0"/>
              <a:ea typeface="Calibri"/>
              <a:cs typeface="Times New Roman"/>
            </a:endParaRPr>
          </a:p>
        </p:txBody>
      </p:sp>
      <p:sp>
        <p:nvSpPr>
          <p:cNvPr id="43" name="Rounded Rectangular Callout 42"/>
          <p:cNvSpPr/>
          <p:nvPr/>
        </p:nvSpPr>
        <p:spPr>
          <a:xfrm>
            <a:off x="5334000" y="2362200"/>
            <a:ext cx="2286000" cy="685800"/>
          </a:xfrm>
          <a:prstGeom prst="wedgeRoundRectCallout">
            <a:avLst>
              <a:gd name="adj1" fmla="val -42077"/>
              <a:gd name="adj2" fmla="val 87781"/>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sym typeface="Wingdings" pitchFamily="2" charset="2"/>
              </a:rPr>
              <a:t>Can be treated as</a:t>
            </a:r>
            <a:br>
              <a:rPr lang="en-US" dirty="0" smtClean="0">
                <a:sym typeface="Wingdings" pitchFamily="2" charset="2"/>
              </a:rPr>
            </a:br>
            <a:r>
              <a:rPr lang="en-US" dirty="0" smtClean="0">
                <a:sym typeface="Wingdings" pitchFamily="2" charset="2"/>
              </a:rPr>
              <a:t>less derived</a:t>
            </a:r>
            <a:endParaRPr lang="en-US" dirty="0"/>
          </a:p>
        </p:txBody>
      </p:sp>
      <p:sp>
        <p:nvSpPr>
          <p:cNvPr id="13" name="TextBox 12"/>
          <p:cNvSpPr txBox="1"/>
          <p:nvPr/>
        </p:nvSpPr>
        <p:spPr>
          <a:xfrm>
            <a:off x="457200" y="4648200"/>
            <a:ext cx="4648200" cy="1169551"/>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smtClean="0">
                <a:solidFill>
                  <a:srgbClr val="0000FF"/>
                </a:solidFill>
                <a:latin typeface="Consolas" pitchFamily="49" charset="0"/>
                <a:ea typeface="Calibri"/>
                <a:cs typeface="Times New Roman"/>
              </a:rPr>
              <a:t>public</a:t>
            </a:r>
            <a:r>
              <a:rPr lang="en-US" sz="1600" dirty="0" smtClean="0">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interface</a:t>
            </a:r>
            <a:r>
              <a:rPr lang="en-US" sz="1600" dirty="0" smtClean="0">
                <a:latin typeface="Consolas" pitchFamily="49" charset="0"/>
                <a:ea typeface="Calibri"/>
                <a:cs typeface="Times New Roman"/>
              </a:rPr>
              <a:t> </a:t>
            </a:r>
            <a:r>
              <a:rPr lang="en-US" sz="1600" dirty="0" err="1" smtClean="0">
                <a:solidFill>
                  <a:srgbClr val="2B91AF"/>
                </a:solidFill>
                <a:latin typeface="Consolas" pitchFamily="49" charset="0"/>
                <a:ea typeface="Calibri"/>
                <a:cs typeface="Times New Roman"/>
              </a:rPr>
              <a:t>IComparer</a:t>
            </a:r>
            <a:r>
              <a:rPr lang="en-US" sz="1600" dirty="0" smtClean="0">
                <a:latin typeface="Consolas" pitchFamily="49" charset="0"/>
                <a:ea typeface="Calibri"/>
                <a:cs typeface="Times New Roman"/>
              </a:rPr>
              <a:t>&lt;T&gt;</a:t>
            </a:r>
          </a:p>
          <a:p>
            <a:pPr marL="91440" marR="0">
              <a:spcBef>
                <a:spcPts val="0"/>
              </a:spcBef>
              <a:spcAft>
                <a:spcPts val="0"/>
              </a:spcAft>
            </a:pPr>
            <a:r>
              <a:rPr lang="en-US" sz="1600" dirty="0" smtClean="0">
                <a:latin typeface="Consolas" pitchFamily="49" charset="0"/>
                <a:ea typeface="Calibri"/>
                <a:cs typeface="Times New Roman"/>
              </a:rPr>
              <a:t>{</a:t>
            </a:r>
          </a:p>
          <a:p>
            <a:pPr marL="91440" marR="0">
              <a:spcBef>
                <a:spcPts val="0"/>
              </a:spcBef>
              <a:spcAft>
                <a:spcPts val="0"/>
              </a:spcAft>
            </a:pPr>
            <a:r>
              <a:rPr lang="en-US" sz="1600" dirty="0" smtClean="0">
                <a:latin typeface="Consolas" pitchFamily="49" charset="0"/>
                <a:ea typeface="Calibri"/>
                <a:cs typeface="Times New Roman"/>
              </a:rPr>
              <a:t>   </a:t>
            </a:r>
            <a:r>
              <a:rPr lang="en-US" sz="1600" dirty="0" err="1" smtClean="0">
                <a:solidFill>
                  <a:srgbClr val="0000FF"/>
                </a:solidFill>
                <a:latin typeface="Consolas" pitchFamily="49" charset="0"/>
                <a:ea typeface="Calibri"/>
                <a:cs typeface="Times New Roman"/>
              </a:rPr>
              <a:t>int</a:t>
            </a:r>
            <a:r>
              <a:rPr lang="en-US" sz="1600" dirty="0" smtClean="0">
                <a:latin typeface="Consolas" pitchFamily="49" charset="0"/>
                <a:ea typeface="Calibri"/>
                <a:cs typeface="Times New Roman"/>
              </a:rPr>
              <a:t> Compare(T x, T y);</a:t>
            </a:r>
          </a:p>
          <a:p>
            <a:pPr marL="91440" marR="0">
              <a:spcBef>
                <a:spcPts val="0"/>
              </a:spcBef>
              <a:spcAft>
                <a:spcPts val="0"/>
              </a:spcAft>
            </a:pPr>
            <a:r>
              <a:rPr lang="en-US" sz="1600" dirty="0" smtClean="0">
                <a:latin typeface="Consolas" pitchFamily="49" charset="0"/>
                <a:ea typeface="Calibri"/>
                <a:cs typeface="Times New Roman"/>
              </a:rPr>
              <a:t>}</a:t>
            </a:r>
            <a:endParaRPr lang="en-US" sz="1600" dirty="0">
              <a:latin typeface="Consolas" pitchFamily="49" charset="0"/>
              <a:ea typeface="Calibri"/>
              <a:cs typeface="Times New Roman"/>
            </a:endParaRPr>
          </a:p>
        </p:txBody>
      </p:sp>
      <p:sp>
        <p:nvSpPr>
          <p:cNvPr id="15" name="TextBox 14"/>
          <p:cNvSpPr txBox="1"/>
          <p:nvPr/>
        </p:nvSpPr>
        <p:spPr>
          <a:xfrm>
            <a:off x="457200" y="4648200"/>
            <a:ext cx="4648200" cy="1169551"/>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smtClean="0">
                <a:solidFill>
                  <a:srgbClr val="0000FF"/>
                </a:solidFill>
                <a:latin typeface="Consolas" pitchFamily="49" charset="0"/>
                <a:ea typeface="Calibri"/>
                <a:cs typeface="Times New Roman"/>
              </a:rPr>
              <a:t>public</a:t>
            </a:r>
            <a:r>
              <a:rPr lang="en-US" sz="1600" dirty="0" smtClean="0">
                <a:latin typeface="Consolas" pitchFamily="49" charset="0"/>
                <a:ea typeface="Calibri"/>
                <a:cs typeface="Times New Roman"/>
              </a:rPr>
              <a:t> </a:t>
            </a:r>
            <a:r>
              <a:rPr lang="en-US" sz="1600" dirty="0" smtClean="0">
                <a:solidFill>
                  <a:srgbClr val="0000FF"/>
                </a:solidFill>
                <a:latin typeface="Consolas" pitchFamily="49" charset="0"/>
                <a:ea typeface="Calibri"/>
                <a:cs typeface="Times New Roman"/>
              </a:rPr>
              <a:t>interface</a:t>
            </a:r>
            <a:r>
              <a:rPr lang="en-US" sz="1600" dirty="0" smtClean="0">
                <a:latin typeface="Consolas" pitchFamily="49" charset="0"/>
                <a:ea typeface="Calibri"/>
                <a:cs typeface="Times New Roman"/>
              </a:rPr>
              <a:t> </a:t>
            </a:r>
            <a:r>
              <a:rPr lang="en-US" sz="1600" dirty="0" err="1" smtClean="0">
                <a:solidFill>
                  <a:srgbClr val="2B91AF"/>
                </a:solidFill>
                <a:latin typeface="Consolas" pitchFamily="49" charset="0"/>
                <a:ea typeface="Calibri"/>
                <a:cs typeface="Times New Roman"/>
              </a:rPr>
              <a:t>IComparer</a:t>
            </a:r>
            <a:r>
              <a:rPr lang="en-US" sz="1600" dirty="0" smtClean="0">
                <a:latin typeface="Consolas" pitchFamily="49" charset="0"/>
                <a:ea typeface="Calibri"/>
                <a:cs typeface="Times New Roman"/>
              </a:rPr>
              <a:t>&lt;</a:t>
            </a:r>
            <a:r>
              <a:rPr lang="en-US" sz="1600" dirty="0" smtClean="0">
                <a:solidFill>
                  <a:srgbClr val="0000FF"/>
                </a:solidFill>
                <a:latin typeface="Consolas" pitchFamily="49" charset="0"/>
                <a:ea typeface="Calibri"/>
                <a:cs typeface="Times New Roman"/>
              </a:rPr>
              <a:t>in</a:t>
            </a:r>
            <a:r>
              <a:rPr lang="en-US" sz="1600" dirty="0" smtClean="0">
                <a:latin typeface="Consolas" pitchFamily="49" charset="0"/>
                <a:ea typeface="Calibri"/>
                <a:cs typeface="Times New Roman"/>
              </a:rPr>
              <a:t> T&gt;</a:t>
            </a:r>
          </a:p>
          <a:p>
            <a:pPr marL="91440" marR="0">
              <a:spcBef>
                <a:spcPts val="0"/>
              </a:spcBef>
              <a:spcAft>
                <a:spcPts val="0"/>
              </a:spcAft>
            </a:pPr>
            <a:r>
              <a:rPr lang="en-US" sz="1600" dirty="0" smtClean="0">
                <a:latin typeface="Consolas" pitchFamily="49" charset="0"/>
                <a:ea typeface="Calibri"/>
                <a:cs typeface="Times New Roman"/>
              </a:rPr>
              <a:t>{</a:t>
            </a:r>
          </a:p>
          <a:p>
            <a:pPr marL="91440" marR="0">
              <a:spcBef>
                <a:spcPts val="0"/>
              </a:spcBef>
              <a:spcAft>
                <a:spcPts val="0"/>
              </a:spcAft>
            </a:pPr>
            <a:r>
              <a:rPr lang="en-US" sz="1600" dirty="0" smtClean="0">
                <a:latin typeface="Consolas" pitchFamily="49" charset="0"/>
                <a:ea typeface="Calibri"/>
                <a:cs typeface="Times New Roman"/>
              </a:rPr>
              <a:t>   </a:t>
            </a:r>
            <a:r>
              <a:rPr lang="en-US" sz="1600" dirty="0" err="1" smtClean="0">
                <a:solidFill>
                  <a:srgbClr val="0000FF"/>
                </a:solidFill>
                <a:latin typeface="Consolas" pitchFamily="49" charset="0"/>
                <a:ea typeface="Calibri"/>
                <a:cs typeface="Times New Roman"/>
              </a:rPr>
              <a:t>int</a:t>
            </a:r>
            <a:r>
              <a:rPr lang="en-US" sz="1600" dirty="0" smtClean="0">
                <a:latin typeface="Consolas" pitchFamily="49" charset="0"/>
                <a:ea typeface="Calibri"/>
                <a:cs typeface="Times New Roman"/>
              </a:rPr>
              <a:t> Compare(T x, T y);</a:t>
            </a:r>
          </a:p>
          <a:p>
            <a:pPr marL="91440" marR="0">
              <a:spcBef>
                <a:spcPts val="0"/>
              </a:spcBef>
              <a:spcAft>
                <a:spcPts val="0"/>
              </a:spcAft>
            </a:pPr>
            <a:r>
              <a:rPr lang="en-US" sz="1600" dirty="0" smtClean="0">
                <a:latin typeface="Consolas" pitchFamily="49" charset="0"/>
                <a:ea typeface="Calibri"/>
                <a:cs typeface="Times New Roman"/>
              </a:rPr>
              <a:t>}</a:t>
            </a:r>
            <a:endParaRPr lang="en-US" sz="1600" dirty="0">
              <a:latin typeface="Consolas" pitchFamily="49" charset="0"/>
              <a:ea typeface="Calibri"/>
              <a:cs typeface="Times New Roman"/>
            </a:endParaRPr>
          </a:p>
        </p:txBody>
      </p:sp>
      <p:sp>
        <p:nvSpPr>
          <p:cNvPr id="16" name="Freeform 15"/>
          <p:cNvSpPr/>
          <p:nvPr/>
        </p:nvSpPr>
        <p:spPr>
          <a:xfrm>
            <a:off x="2300749" y="5481583"/>
            <a:ext cx="258097" cy="17107"/>
          </a:xfrm>
          <a:custGeom>
            <a:avLst/>
            <a:gdLst>
              <a:gd name="connsiteX0" fmla="*/ 0 w 258097"/>
              <a:gd name="connsiteY0" fmla="*/ 17107 h 17107"/>
              <a:gd name="connsiteX1" fmla="*/ 258097 w 258097"/>
              <a:gd name="connsiteY1" fmla="*/ 9733 h 17107"/>
            </a:gdLst>
            <a:ahLst/>
            <a:cxnLst>
              <a:cxn ang="0">
                <a:pos x="connsiteX0" y="connsiteY0"/>
              </a:cxn>
              <a:cxn ang="0">
                <a:pos x="connsiteX1" y="connsiteY1"/>
              </a:cxn>
            </a:cxnLst>
            <a:rect l="l" t="t" r="r" b="b"/>
            <a:pathLst>
              <a:path w="258097" h="17107">
                <a:moveTo>
                  <a:pt x="0" y="17107"/>
                </a:moveTo>
                <a:cubicBezTo>
                  <a:pt x="119753" y="0"/>
                  <a:pt x="34238" y="9733"/>
                  <a:pt x="258097" y="9733"/>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Freeform 16"/>
          <p:cNvSpPr/>
          <p:nvPr/>
        </p:nvSpPr>
        <p:spPr>
          <a:xfrm>
            <a:off x="2858729" y="5484041"/>
            <a:ext cx="258097" cy="17107"/>
          </a:xfrm>
          <a:custGeom>
            <a:avLst/>
            <a:gdLst>
              <a:gd name="connsiteX0" fmla="*/ 0 w 258097"/>
              <a:gd name="connsiteY0" fmla="*/ 17107 h 17107"/>
              <a:gd name="connsiteX1" fmla="*/ 258097 w 258097"/>
              <a:gd name="connsiteY1" fmla="*/ 9733 h 17107"/>
            </a:gdLst>
            <a:ahLst/>
            <a:cxnLst>
              <a:cxn ang="0">
                <a:pos x="connsiteX0" y="connsiteY0"/>
              </a:cxn>
              <a:cxn ang="0">
                <a:pos x="connsiteX1" y="connsiteY1"/>
              </a:cxn>
            </a:cxnLst>
            <a:rect l="l" t="t" r="r" b="b"/>
            <a:pathLst>
              <a:path w="258097" h="17107">
                <a:moveTo>
                  <a:pt x="0" y="17107"/>
                </a:moveTo>
                <a:cubicBezTo>
                  <a:pt x="119753" y="0"/>
                  <a:pt x="34238" y="9733"/>
                  <a:pt x="258097" y="9733"/>
                </a:cubicBez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3200400" y="5715000"/>
            <a:ext cx="5257800" cy="677108"/>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err="1" smtClean="0">
                <a:solidFill>
                  <a:srgbClr val="2B91AF"/>
                </a:solidFill>
                <a:latin typeface="Consolas" pitchFamily="49" charset="0"/>
                <a:ea typeface="Calibri"/>
                <a:cs typeface="Times New Roman"/>
              </a:rPr>
              <a:t>IComparer</a:t>
            </a:r>
            <a:r>
              <a:rPr lang="en-US" sz="1600" dirty="0" smtClean="0">
                <a:latin typeface="Consolas" pitchFamily="49" charset="0"/>
                <a:ea typeface="Calibri"/>
                <a:cs typeface="Times New Roman"/>
              </a:rPr>
              <a:t>&lt;</a:t>
            </a:r>
            <a:r>
              <a:rPr lang="en-US" sz="1600" dirty="0" smtClean="0">
                <a:solidFill>
                  <a:srgbClr val="2B91AF"/>
                </a:solidFill>
                <a:latin typeface="Consolas" pitchFamily="49" charset="0"/>
                <a:ea typeface="Calibri"/>
                <a:cs typeface="Times New Roman"/>
              </a:rPr>
              <a:t>object</a:t>
            </a:r>
            <a:r>
              <a:rPr lang="en-US" sz="1600" dirty="0" smtClean="0">
                <a:latin typeface="Consolas" pitchFamily="49" charset="0"/>
                <a:ea typeface="Calibri"/>
                <a:cs typeface="Times New Roman"/>
              </a:rPr>
              <a:t>&gt; </a:t>
            </a:r>
            <a:r>
              <a:rPr lang="en-US" sz="1600" dirty="0" err="1" smtClean="0">
                <a:latin typeface="Consolas" pitchFamily="49" charset="0"/>
                <a:ea typeface="Calibri"/>
                <a:cs typeface="Times New Roman"/>
              </a:rPr>
              <a:t>objComp</a:t>
            </a:r>
            <a:r>
              <a:rPr lang="en-US" sz="1600" dirty="0" smtClean="0">
                <a:latin typeface="Consolas" pitchFamily="49" charset="0"/>
                <a:ea typeface="Calibri"/>
                <a:cs typeface="Times New Roman"/>
              </a:rPr>
              <a:t> = </a:t>
            </a:r>
            <a:r>
              <a:rPr lang="en-US" sz="1600" dirty="0" err="1" smtClean="0">
                <a:latin typeface="Consolas" pitchFamily="49" charset="0"/>
                <a:ea typeface="Calibri"/>
                <a:cs typeface="Times New Roman"/>
              </a:rPr>
              <a:t>GetComparer</a:t>
            </a:r>
            <a:r>
              <a:rPr lang="en-US" sz="1600" dirty="0" smtClean="0">
                <a:latin typeface="Consolas" pitchFamily="49" charset="0"/>
                <a:ea typeface="Calibri"/>
                <a:cs typeface="Times New Roman"/>
              </a:rPr>
              <a:t>();</a:t>
            </a:r>
          </a:p>
          <a:p>
            <a:pPr marL="91440" marR="0">
              <a:spcBef>
                <a:spcPts val="0"/>
              </a:spcBef>
              <a:spcAft>
                <a:spcPts val="0"/>
              </a:spcAft>
            </a:pPr>
            <a:r>
              <a:rPr lang="en-US" sz="1600" dirty="0" err="1" smtClean="0">
                <a:solidFill>
                  <a:srgbClr val="2B91AF"/>
                </a:solidFill>
                <a:latin typeface="Consolas" pitchFamily="49" charset="0"/>
                <a:ea typeface="Calibri"/>
                <a:cs typeface="Times New Roman"/>
              </a:rPr>
              <a:t>IComparer</a:t>
            </a:r>
            <a:r>
              <a:rPr lang="en-US" sz="1600" dirty="0" smtClean="0">
                <a:latin typeface="Consolas" pitchFamily="49" charset="0"/>
                <a:ea typeface="Calibri"/>
                <a:cs typeface="Times New Roman"/>
              </a:rPr>
              <a:t>&lt;</a:t>
            </a:r>
            <a:r>
              <a:rPr lang="en-US" sz="1600" dirty="0" smtClean="0">
                <a:solidFill>
                  <a:srgbClr val="2B91AF"/>
                </a:solidFill>
                <a:latin typeface="Consolas" pitchFamily="49" charset="0"/>
                <a:ea typeface="Calibri"/>
                <a:cs typeface="Times New Roman"/>
              </a:rPr>
              <a:t>string</a:t>
            </a:r>
            <a:r>
              <a:rPr lang="en-US" sz="1600" dirty="0" smtClean="0">
                <a:latin typeface="Consolas" pitchFamily="49" charset="0"/>
                <a:ea typeface="Calibri"/>
                <a:cs typeface="Times New Roman"/>
              </a:rPr>
              <a:t>&gt; </a:t>
            </a:r>
            <a:r>
              <a:rPr lang="en-US" sz="1600" dirty="0" err="1" smtClean="0">
                <a:latin typeface="Consolas" pitchFamily="49" charset="0"/>
                <a:ea typeface="Calibri"/>
                <a:cs typeface="Times New Roman"/>
              </a:rPr>
              <a:t>strComp</a:t>
            </a:r>
            <a:r>
              <a:rPr lang="en-US" sz="1600" dirty="0" smtClean="0">
                <a:latin typeface="Consolas" pitchFamily="49" charset="0"/>
                <a:ea typeface="Calibri"/>
                <a:cs typeface="Times New Roman"/>
              </a:rPr>
              <a:t> = </a:t>
            </a:r>
            <a:r>
              <a:rPr lang="en-US" sz="1600" dirty="0" err="1" smtClean="0">
                <a:latin typeface="Consolas" pitchFamily="49" charset="0"/>
                <a:ea typeface="Calibri"/>
                <a:cs typeface="Times New Roman"/>
              </a:rPr>
              <a:t>objComp</a:t>
            </a:r>
            <a:r>
              <a:rPr lang="en-US" sz="1600" dirty="0" smtClean="0">
                <a:latin typeface="Consolas" pitchFamily="49" charset="0"/>
                <a:ea typeface="Calibri"/>
                <a:cs typeface="Times New Roman"/>
              </a:rPr>
              <a:t>;</a:t>
            </a:r>
            <a:endParaRPr lang="en-US" sz="1600" dirty="0">
              <a:latin typeface="Consolas" pitchFamily="49" charset="0"/>
              <a:ea typeface="Calibri"/>
              <a:cs typeface="Times New Roman"/>
            </a:endParaRPr>
          </a:p>
        </p:txBody>
      </p:sp>
      <p:sp>
        <p:nvSpPr>
          <p:cNvPr id="24" name="Rounded Rectangular Callout 23"/>
          <p:cNvSpPr/>
          <p:nvPr/>
        </p:nvSpPr>
        <p:spPr>
          <a:xfrm>
            <a:off x="5334000" y="4038600"/>
            <a:ext cx="2286000" cy="685800"/>
          </a:xfrm>
          <a:prstGeom prst="wedgeRoundRectCallout">
            <a:avLst>
              <a:gd name="adj1" fmla="val -88271"/>
              <a:gd name="adj2" fmla="val 63301"/>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b="1" i="1" dirty="0" smtClean="0"/>
              <a:t>in</a:t>
            </a:r>
            <a:r>
              <a:rPr lang="en-US" dirty="0" smtClean="0"/>
              <a:t> </a:t>
            </a:r>
            <a:r>
              <a:rPr lang="en-US" dirty="0" smtClean="0">
                <a:sym typeface="Wingdings" pitchFamily="2" charset="2"/>
              </a:rPr>
              <a:t>= </a:t>
            </a:r>
            <a:r>
              <a:rPr lang="en-US" dirty="0" smtClean="0"/>
              <a:t>Contra-variant</a:t>
            </a:r>
            <a:r>
              <a:rPr lang="en-US" dirty="0" smtClean="0">
                <a:sym typeface="Wingdings" pitchFamily="2" charset="2"/>
              </a:rPr>
              <a:t/>
            </a:r>
            <a:br>
              <a:rPr lang="en-US" dirty="0" smtClean="0">
                <a:sym typeface="Wingdings" pitchFamily="2" charset="2"/>
              </a:rPr>
            </a:br>
            <a:r>
              <a:rPr lang="en-US" dirty="0" smtClean="0">
                <a:sym typeface="Wingdings" pitchFamily="2" charset="2"/>
              </a:rPr>
              <a:t>Input positions only</a:t>
            </a:r>
            <a:endParaRPr lang="en-US" dirty="0"/>
          </a:p>
        </p:txBody>
      </p:sp>
      <p:sp>
        <p:nvSpPr>
          <p:cNvPr id="26" name="Rounded Rectangular Callout 25"/>
          <p:cNvSpPr/>
          <p:nvPr/>
        </p:nvSpPr>
        <p:spPr>
          <a:xfrm>
            <a:off x="5334000" y="4876800"/>
            <a:ext cx="2286000" cy="685800"/>
          </a:xfrm>
          <a:prstGeom prst="wedgeRoundRectCallout">
            <a:avLst>
              <a:gd name="adj1" fmla="val -49372"/>
              <a:gd name="adj2" fmla="val 88856"/>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sym typeface="Wingdings" pitchFamily="2" charset="2"/>
              </a:rPr>
              <a:t>Can be treated as</a:t>
            </a:r>
            <a:br>
              <a:rPr lang="en-US" dirty="0" smtClean="0">
                <a:sym typeface="Wingdings" pitchFamily="2" charset="2"/>
              </a:rPr>
            </a:br>
            <a:r>
              <a:rPr lang="en-US" dirty="0" smtClean="0">
                <a:sym typeface="Wingdings" pitchFamily="2" charset="2"/>
              </a:rPr>
              <a:t>more derived</a:t>
            </a:r>
            <a:endParaRPr lang="en-US" dirty="0"/>
          </a:p>
        </p:txBody>
      </p:sp>
    </p:spTree>
    <p:extLst>
      <p:ext uri="{BB962C8B-B14F-4D97-AF65-F5344CB8AC3E}">
        <p14:creationId xmlns:p14="http://schemas.microsoft.com/office/powerpoint/2010/main" val="13863288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left)">
                                      <p:cBhvr>
                                        <p:cTn id="20" dur="500"/>
                                        <p:tgtEl>
                                          <p:spTgt spid="39"/>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wipe(left)">
                                      <p:cBhvr>
                                        <p:cTn id="24" dur="200"/>
                                        <p:tgtEl>
                                          <p:spTgt spid="4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500"/>
                                        <p:tgtEl>
                                          <p:spTgt spid="4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left)">
                                      <p:cBhvr>
                                        <p:cTn id="54" dur="200"/>
                                        <p:tgtEl>
                                          <p:spTgt spid="16"/>
                                        </p:tgtEl>
                                      </p:cBhvr>
                                    </p:animEffect>
                                  </p:childTnLst>
                                </p:cTn>
                              </p:par>
                            </p:childTnLst>
                          </p:cTn>
                        </p:par>
                        <p:par>
                          <p:cTn id="55" fill="hold">
                            <p:stCondLst>
                              <p:cond delay="200"/>
                            </p:stCondLst>
                            <p:childTnLst>
                              <p:par>
                                <p:cTn id="56" presetID="22" presetClass="entr" presetSubtype="8"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wipe(left)">
                                      <p:cBhvr>
                                        <p:cTn id="58" dur="200"/>
                                        <p:tgtEl>
                                          <p:spTgt spid="1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fade">
                                      <p:cBhvr>
                                        <p:cTn id="6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5" grpId="0" animBg="1"/>
      <p:bldP spid="39" grpId="0" animBg="1"/>
      <p:bldP spid="42" grpId="0" animBg="1"/>
      <p:bldP spid="20" grpId="0" animBg="1"/>
      <p:bldP spid="43" grpId="0" animBg="1"/>
      <p:bldP spid="13" grpId="0" animBg="1"/>
      <p:bldP spid="15" grpId="0" animBg="1"/>
      <p:bldP spid="16" grpId="0" animBg="1"/>
      <p:bldP spid="17" grpId="0" animBg="1"/>
      <p:bldP spid="18" grpId="0" animBg="1"/>
      <p:bldP spid="24" grpId="0" animBg="1"/>
      <p:bldP spid="2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730044" y="1411552"/>
            <a:ext cx="7880556" cy="4495762"/>
          </a:xfrm>
        </p:spPr>
        <p:txBody>
          <a:bodyPr>
            <a:normAutofit lnSpcReduction="10000"/>
          </a:bodyPr>
          <a:lstStyle/>
          <a:p>
            <a:r>
              <a:rPr lang="en-US" dirty="0" smtClean="0"/>
              <a:t>Supported for interface and delegate types</a:t>
            </a:r>
          </a:p>
          <a:p>
            <a:r>
              <a:rPr lang="en-US" dirty="0" smtClean="0"/>
              <a:t>“Statically checked definition-site variance”</a:t>
            </a:r>
          </a:p>
          <a:p>
            <a:r>
              <a:rPr lang="en-US" dirty="0" smtClean="0"/>
              <a:t>Value types are always invariant</a:t>
            </a:r>
          </a:p>
          <a:p>
            <a:pPr lvl="1"/>
            <a:r>
              <a:rPr lang="en-US" dirty="0" err="1" smtClean="0"/>
              <a:t>IEnumerable</a:t>
            </a:r>
            <a:r>
              <a:rPr lang="en-US" dirty="0" smtClean="0"/>
              <a:t>&lt;</a:t>
            </a:r>
            <a:r>
              <a:rPr lang="en-US" dirty="0" err="1" smtClean="0"/>
              <a:t>int</a:t>
            </a:r>
            <a:r>
              <a:rPr lang="en-US" dirty="0" smtClean="0"/>
              <a:t>&gt; </a:t>
            </a:r>
            <a:r>
              <a:rPr lang="en-US" i="1" dirty="0" smtClean="0"/>
              <a:t>is not</a:t>
            </a:r>
            <a:r>
              <a:rPr lang="en-US" dirty="0" smtClean="0"/>
              <a:t> </a:t>
            </a:r>
            <a:r>
              <a:rPr lang="en-US" dirty="0" err="1" smtClean="0"/>
              <a:t>IEnumerable</a:t>
            </a:r>
            <a:r>
              <a:rPr lang="en-US" dirty="0" smtClean="0"/>
              <a:t>&lt;object&gt;</a:t>
            </a:r>
          </a:p>
          <a:p>
            <a:pPr lvl="1"/>
            <a:r>
              <a:rPr lang="en-US" dirty="0" smtClean="0"/>
              <a:t>Similar to existing rules for arrays</a:t>
            </a:r>
          </a:p>
          <a:p>
            <a:r>
              <a:rPr lang="en-US" dirty="0" smtClean="0"/>
              <a:t>ref and out parameters need invariant type</a:t>
            </a:r>
          </a:p>
        </p:txBody>
      </p:sp>
      <p:sp>
        <p:nvSpPr>
          <p:cNvPr id="5" name="Title 1"/>
          <p:cNvSpPr txBox="1">
            <a:spLocks/>
          </p:cNvSpPr>
          <p:nvPr/>
        </p:nvSpPr>
        <p:spPr>
          <a:xfrm>
            <a:off x="914400" y="512064"/>
            <a:ext cx="7772400" cy="615553"/>
          </a:xfrm>
          <a:prstGeom prst="rect">
            <a:avLst/>
          </a:prstGeom>
        </p:spPr>
        <p:txBody>
          <a:bodyPr vert="horz" wrap="square" lIns="0" tIns="0" rIns="0" bIns="0" rtlCol="0" anchor="t">
            <a:spAutoFit/>
          </a:bodyPr>
          <a:lstStyle/>
          <a:p>
            <a:pPr lvl="0">
              <a:spcBef>
                <a:spcPct val="0"/>
              </a:spcBef>
            </a:pPr>
            <a:r>
              <a:rPr lang="en-US" sz="4000" spc="-100" dirty="0">
                <a:latin typeface="+mj-lt"/>
                <a:ea typeface="+mj-ea"/>
                <a:cs typeface="+mj-cs"/>
              </a:rPr>
              <a:t>Variance in C# 4.0</a:t>
            </a:r>
            <a:endParaRPr kumimoji="0" lang="en-US" sz="4000" b="0" i="0" u="none" strike="noStrike" kern="1200" cap="none" spc="-100" normalizeH="0" baseline="0" noProof="0" dirty="0">
              <a:ln>
                <a:noFill/>
              </a:ln>
              <a:effectLst/>
              <a:uLnTx/>
              <a:uFillTx/>
              <a:latin typeface="+mj-lt"/>
              <a:ea typeface="+mj-ea"/>
              <a:cs typeface="+mj-cs"/>
            </a:endParaRPr>
          </a:p>
        </p:txBody>
      </p:sp>
    </p:spTree>
    <p:extLst>
      <p:ext uri="{BB962C8B-B14F-4D97-AF65-F5344CB8AC3E}">
        <p14:creationId xmlns:p14="http://schemas.microsoft.com/office/powerpoint/2010/main" val="427356775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sz="quarter" idx="10"/>
          </p:nvPr>
        </p:nvSpPr>
        <p:spPr>
          <a:xfrm>
            <a:off x="381000" y="1447800"/>
            <a:ext cx="8382000" cy="3151632"/>
          </a:xfrm>
        </p:spPr>
        <p:txBody>
          <a:bodyPr/>
          <a:lstStyle/>
          <a:p>
            <a:r>
              <a:rPr lang="en-US" dirty="0" smtClean="0"/>
              <a:t>Dynamic</a:t>
            </a:r>
          </a:p>
          <a:p>
            <a:r>
              <a:rPr lang="en-US" dirty="0" smtClean="0"/>
              <a:t>Named and Optional</a:t>
            </a:r>
          </a:p>
          <a:p>
            <a:r>
              <a:rPr lang="en-US" dirty="0" smtClean="0"/>
              <a:t>Omit Ref</a:t>
            </a:r>
          </a:p>
          <a:p>
            <a:r>
              <a:rPr lang="en-US" dirty="0" smtClean="0"/>
              <a:t>No PIA</a:t>
            </a:r>
          </a:p>
          <a:p>
            <a:r>
              <a:rPr lang="en-US" dirty="0" smtClean="0"/>
              <a:t>Indexed properties</a:t>
            </a:r>
          </a:p>
          <a:p>
            <a:r>
              <a:rPr lang="en-US" dirty="0" smtClean="0"/>
              <a:t>Co/Contra variance</a:t>
            </a:r>
            <a:endParaRPr lang="en-US" dirty="0"/>
          </a:p>
        </p:txBody>
      </p:sp>
    </p:spTree>
    <p:extLst>
      <p:ext uri="{BB962C8B-B14F-4D97-AF65-F5344CB8AC3E}">
        <p14:creationId xmlns:p14="http://schemas.microsoft.com/office/powerpoint/2010/main" val="434875529"/>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Additional Resources</a:t>
            </a:r>
            <a:endParaRPr lang="en-US" dirty="0"/>
          </a:p>
        </p:txBody>
      </p:sp>
      <p:sp>
        <p:nvSpPr>
          <p:cNvPr id="3" name="Text Placeholder 2"/>
          <p:cNvSpPr>
            <a:spLocks noGrp="1"/>
          </p:cNvSpPr>
          <p:nvPr>
            <p:ph type="body" sz="quarter" idx="10"/>
          </p:nvPr>
        </p:nvSpPr>
        <p:spPr>
          <a:xfrm>
            <a:off x="730044" y="1411552"/>
            <a:ext cx="7672003" cy="4552593"/>
          </a:xfrm>
        </p:spPr>
        <p:txBody>
          <a:bodyPr>
            <a:normAutofit fontScale="92500" lnSpcReduction="20000"/>
          </a:bodyPr>
          <a:lstStyle/>
          <a:p>
            <a:r>
              <a:rPr lang="en-US" dirty="0" smtClean="0"/>
              <a:t>C# 4.0 Samples and Whitepaper</a:t>
            </a:r>
          </a:p>
          <a:p>
            <a:pPr lvl="1"/>
            <a:r>
              <a:rPr lang="en-US" sz="2400" dirty="0" smtClean="0">
                <a:solidFill>
                  <a:srgbClr val="FFC000"/>
                </a:solidFill>
              </a:rPr>
              <a:t>http://code.msdn.microsoft.com/csharpfuture</a:t>
            </a:r>
          </a:p>
          <a:p>
            <a:pPr lvl="1"/>
            <a:endParaRPr lang="en-US" sz="1000" dirty="0" smtClean="0"/>
          </a:p>
          <a:p>
            <a:r>
              <a:rPr lang="en-US" dirty="0" smtClean="0"/>
              <a:t>Visual C# Developer Center</a:t>
            </a:r>
          </a:p>
          <a:p>
            <a:pPr lvl="1"/>
            <a:r>
              <a:rPr lang="en-US" sz="2400" dirty="0" smtClean="0">
                <a:solidFill>
                  <a:srgbClr val="FFC000"/>
                </a:solidFill>
              </a:rPr>
              <a:t>http://csharp.net</a:t>
            </a:r>
          </a:p>
          <a:p>
            <a:r>
              <a:rPr lang="en-US" sz="2800" dirty="0" smtClean="0"/>
              <a:t>C# team member’s blogs</a:t>
            </a:r>
          </a:p>
          <a:p>
            <a:pPr lvl="1"/>
            <a:r>
              <a:rPr lang="en-US" sz="2400" dirty="0" smtClean="0">
                <a:solidFill>
                  <a:srgbClr val="FFC000"/>
                </a:solidFill>
              </a:rPr>
              <a:t>http://blogs.msdn.com/ericlippert/</a:t>
            </a:r>
          </a:p>
          <a:p>
            <a:pPr lvl="1"/>
            <a:r>
              <a:rPr lang="en-US" sz="2400" dirty="0" smtClean="0">
                <a:solidFill>
                  <a:srgbClr val="FFC000"/>
                </a:solidFill>
              </a:rPr>
              <a:t>http://blogs.msdn.com/cburrows/</a:t>
            </a:r>
          </a:p>
          <a:p>
            <a:pPr lvl="1"/>
            <a:r>
              <a:rPr lang="en-US" sz="2400" dirty="0" smtClean="0">
                <a:solidFill>
                  <a:srgbClr val="FFC000"/>
                </a:solidFill>
              </a:rPr>
              <a:t>http://blogs.msdn.com/samng/</a:t>
            </a:r>
          </a:p>
          <a:p>
            <a:pPr lvl="1"/>
            <a:r>
              <a:rPr lang="en-US" sz="2400" dirty="0" smtClean="0">
                <a:solidFill>
                  <a:srgbClr val="FFC000"/>
                </a:solidFill>
              </a:rPr>
              <a:t>http://blogs.msdn.com/sreekarc/ </a:t>
            </a:r>
          </a:p>
          <a:p>
            <a:pPr lvl="1"/>
            <a:r>
              <a:rPr lang="en-US" sz="2400" dirty="0" smtClean="0">
                <a:solidFill>
                  <a:srgbClr val="FFC000"/>
                </a:solidFill>
              </a:rPr>
              <a:t>http://blogs.msdn.com/mattwar/</a:t>
            </a:r>
          </a:p>
          <a:p>
            <a:pPr lvl="1"/>
            <a:r>
              <a:rPr lang="en-US" sz="2400" dirty="0" smtClean="0">
                <a:solidFill>
                  <a:srgbClr val="FFC000"/>
                </a:solidFill>
              </a:rPr>
              <a:t>http://blogs.msdn.com/ed_maurer/</a:t>
            </a:r>
          </a:p>
          <a:p>
            <a:pPr lvl="1"/>
            <a:r>
              <a:rPr lang="en-US" sz="2400" dirty="0" smtClean="0">
                <a:solidFill>
                  <a:srgbClr val="FFC000"/>
                </a:solidFill>
              </a:rPr>
              <a:t>http://blogs.msdn.com/davsterl/ </a:t>
            </a:r>
          </a:p>
          <a:p>
            <a:pPr lvl="1"/>
            <a:r>
              <a:rPr lang="en-US" sz="2400" dirty="0" smtClean="0">
                <a:solidFill>
                  <a:srgbClr val="FFC000"/>
                </a:solidFill>
              </a:rPr>
              <a:t>http://blogs.msdn.com/alexghi </a:t>
            </a:r>
          </a:p>
        </p:txBody>
      </p:sp>
    </p:spTree>
    <p:extLst>
      <p:ext uri="{BB962C8B-B14F-4D97-AF65-F5344CB8AC3E}">
        <p14:creationId xmlns:p14="http://schemas.microsoft.com/office/powerpoint/2010/main" val="254521447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 quiz! </a:t>
            </a:r>
            <a:r>
              <a:rPr lang="en-US" dirty="0" smtClean="0">
                <a:sym typeface="Wingdings" pitchFamily="2" charset="2"/>
              </a:rPr>
              <a:t></a:t>
            </a:r>
            <a:endParaRPr lang="en-US" dirty="0"/>
          </a:p>
        </p:txBody>
      </p:sp>
      <p:sp>
        <p:nvSpPr>
          <p:cNvPr id="9" name="TextBox 8"/>
          <p:cNvSpPr txBox="1"/>
          <p:nvPr/>
        </p:nvSpPr>
        <p:spPr>
          <a:xfrm>
            <a:off x="457200" y="1170260"/>
            <a:ext cx="8243888" cy="4616648"/>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r>
              <a:rPr lang="en-US" sz="1600" dirty="0">
                <a:solidFill>
                  <a:srgbClr val="0000FF"/>
                </a:solidFill>
                <a:latin typeface="Consolas"/>
                <a:ea typeface="Calibri"/>
              </a:rPr>
              <a:t>class</a:t>
            </a:r>
            <a:r>
              <a:rPr lang="en-US" sz="1600" dirty="0">
                <a:latin typeface="Consolas"/>
                <a:ea typeface="Calibri"/>
              </a:rPr>
              <a:t> </a:t>
            </a:r>
            <a:r>
              <a:rPr lang="en-US" sz="1600" dirty="0" smtClean="0">
                <a:solidFill>
                  <a:srgbClr val="2B91AF"/>
                </a:solidFill>
                <a:latin typeface="Consolas"/>
                <a:ea typeface="Calibri"/>
              </a:rPr>
              <a:t>Base </a:t>
            </a:r>
            <a:r>
              <a:rPr lang="en-US" sz="1600" dirty="0" smtClean="0">
                <a:latin typeface="Consolas"/>
                <a:ea typeface="Calibri"/>
              </a:rPr>
              <a:t>{</a:t>
            </a:r>
            <a:endParaRPr lang="en-US" sz="2000" dirty="0">
              <a:latin typeface="Calibri"/>
              <a:ea typeface="Calibri"/>
            </a:endParaRPr>
          </a:p>
          <a:p>
            <a:r>
              <a:rPr lang="en-US" sz="1600" dirty="0">
                <a:latin typeface="Consolas"/>
                <a:ea typeface="Calibri"/>
              </a:rPr>
              <a:t>    </a:t>
            </a:r>
            <a:r>
              <a:rPr lang="en-US" sz="1600" dirty="0">
                <a:solidFill>
                  <a:srgbClr val="0000FF"/>
                </a:solidFill>
                <a:latin typeface="Consolas"/>
                <a:ea typeface="Calibri"/>
              </a:rPr>
              <a:t>public</a:t>
            </a:r>
            <a:r>
              <a:rPr lang="en-US" sz="1600" dirty="0">
                <a:latin typeface="Consolas"/>
                <a:ea typeface="Calibri"/>
              </a:rPr>
              <a:t> </a:t>
            </a:r>
            <a:r>
              <a:rPr lang="en-US" sz="1600" dirty="0">
                <a:solidFill>
                  <a:srgbClr val="0000FF"/>
                </a:solidFill>
                <a:latin typeface="Consolas"/>
                <a:ea typeface="Calibri"/>
              </a:rPr>
              <a:t>virtual</a:t>
            </a:r>
            <a:r>
              <a:rPr lang="en-US" sz="1600" dirty="0">
                <a:latin typeface="Consolas"/>
                <a:ea typeface="Calibri"/>
              </a:rPr>
              <a:t> </a:t>
            </a:r>
            <a:r>
              <a:rPr lang="en-US" sz="1600" dirty="0">
                <a:solidFill>
                  <a:srgbClr val="0000FF"/>
                </a:solidFill>
                <a:latin typeface="Consolas"/>
                <a:ea typeface="Calibri"/>
              </a:rPr>
              <a:t>void</a:t>
            </a:r>
            <a:r>
              <a:rPr lang="en-US" sz="1600" dirty="0">
                <a:latin typeface="Consolas"/>
                <a:ea typeface="Calibri"/>
              </a:rPr>
              <a:t> Foo(</a:t>
            </a:r>
            <a:r>
              <a:rPr lang="en-US" sz="1600" dirty="0" err="1">
                <a:solidFill>
                  <a:srgbClr val="0000FF"/>
                </a:solidFill>
                <a:latin typeface="Consolas"/>
                <a:ea typeface="Calibri"/>
              </a:rPr>
              <a:t>int</a:t>
            </a:r>
            <a:r>
              <a:rPr lang="en-US" sz="1600" dirty="0">
                <a:latin typeface="Consolas"/>
                <a:ea typeface="Calibri"/>
              </a:rPr>
              <a:t> x = 4, </a:t>
            </a:r>
            <a:r>
              <a:rPr lang="en-US" sz="1600" dirty="0" err="1">
                <a:solidFill>
                  <a:srgbClr val="0000FF"/>
                </a:solidFill>
                <a:latin typeface="Consolas"/>
                <a:ea typeface="Calibri"/>
              </a:rPr>
              <a:t>int</a:t>
            </a:r>
            <a:r>
              <a:rPr lang="en-US" sz="1600" dirty="0">
                <a:latin typeface="Consolas"/>
                <a:ea typeface="Calibri"/>
              </a:rPr>
              <a:t> y = 5</a:t>
            </a:r>
            <a:r>
              <a:rPr lang="en-US" sz="1600" dirty="0" smtClean="0">
                <a:latin typeface="Consolas"/>
                <a:ea typeface="Calibri"/>
              </a:rPr>
              <a:t>) {</a:t>
            </a:r>
            <a:endParaRPr lang="en-US" sz="2000" dirty="0">
              <a:latin typeface="Calibri"/>
              <a:ea typeface="Calibri"/>
            </a:endParaRPr>
          </a:p>
          <a:p>
            <a:r>
              <a:rPr lang="en-US" sz="1600" dirty="0">
                <a:latin typeface="Consolas"/>
                <a:ea typeface="Calibri"/>
              </a:rPr>
              <a:t>        </a:t>
            </a:r>
            <a:r>
              <a:rPr lang="en-US" sz="1600" dirty="0" err="1">
                <a:solidFill>
                  <a:srgbClr val="2B91AF"/>
                </a:solidFill>
                <a:latin typeface="Consolas"/>
                <a:ea typeface="Calibri"/>
              </a:rPr>
              <a:t>Console</a:t>
            </a:r>
            <a:r>
              <a:rPr lang="en-US" sz="1600" dirty="0" err="1">
                <a:latin typeface="Consolas"/>
                <a:ea typeface="Calibri"/>
              </a:rPr>
              <a:t>.WriteLine</a:t>
            </a:r>
            <a:r>
              <a:rPr lang="en-US" sz="1600" dirty="0">
                <a:latin typeface="Consolas"/>
                <a:ea typeface="Calibri"/>
              </a:rPr>
              <a:t>(</a:t>
            </a:r>
            <a:r>
              <a:rPr lang="en-US" sz="1600" dirty="0">
                <a:solidFill>
                  <a:srgbClr val="A31515"/>
                </a:solidFill>
                <a:latin typeface="Consolas"/>
                <a:ea typeface="Calibri"/>
              </a:rPr>
              <a:t>"x:{0}, y:{1}"</a:t>
            </a:r>
            <a:r>
              <a:rPr lang="en-US" sz="1600" dirty="0">
                <a:latin typeface="Consolas"/>
                <a:ea typeface="Calibri"/>
              </a:rPr>
              <a:t>, x, y);</a:t>
            </a:r>
            <a:endParaRPr lang="en-US" sz="2000" dirty="0">
              <a:latin typeface="Calibri"/>
              <a:ea typeface="Calibri"/>
            </a:endParaRPr>
          </a:p>
          <a:p>
            <a:r>
              <a:rPr lang="en-US" sz="1600" dirty="0">
                <a:latin typeface="Consolas"/>
                <a:ea typeface="Calibri"/>
              </a:rPr>
              <a:t>    }</a:t>
            </a:r>
            <a:endParaRPr lang="en-US" sz="2000" dirty="0">
              <a:latin typeface="Calibri"/>
              <a:ea typeface="Calibri"/>
            </a:endParaRPr>
          </a:p>
          <a:p>
            <a:r>
              <a:rPr lang="en-US" sz="1600" dirty="0" smtClean="0">
                <a:latin typeface="Consolas"/>
                <a:ea typeface="Calibri"/>
                <a:cs typeface="Calibri"/>
              </a:rPr>
              <a:t>}</a:t>
            </a:r>
          </a:p>
          <a:p>
            <a:endParaRPr lang="en-US" sz="1600" dirty="0">
              <a:latin typeface="Consolas"/>
              <a:ea typeface="Calibri"/>
              <a:cs typeface="Calibri"/>
            </a:endParaRPr>
          </a:p>
          <a:p>
            <a:r>
              <a:rPr lang="en-US" sz="1600" dirty="0">
                <a:solidFill>
                  <a:srgbClr val="0000FF"/>
                </a:solidFill>
                <a:latin typeface="Consolas"/>
                <a:ea typeface="Calibri"/>
              </a:rPr>
              <a:t>class</a:t>
            </a:r>
            <a:r>
              <a:rPr lang="en-US" sz="1600" dirty="0">
                <a:latin typeface="Consolas"/>
                <a:ea typeface="Calibri"/>
              </a:rPr>
              <a:t> </a:t>
            </a:r>
            <a:r>
              <a:rPr lang="en-US" sz="1600" dirty="0">
                <a:solidFill>
                  <a:srgbClr val="2B91AF"/>
                </a:solidFill>
                <a:latin typeface="Consolas"/>
                <a:ea typeface="Calibri"/>
              </a:rPr>
              <a:t>Derived</a:t>
            </a:r>
            <a:r>
              <a:rPr lang="en-US" sz="1600" dirty="0">
                <a:latin typeface="Consolas"/>
                <a:ea typeface="Calibri"/>
              </a:rPr>
              <a:t> : </a:t>
            </a:r>
            <a:r>
              <a:rPr lang="en-US" sz="1600" dirty="0" smtClean="0">
                <a:solidFill>
                  <a:srgbClr val="2B91AF"/>
                </a:solidFill>
                <a:latin typeface="Consolas"/>
                <a:ea typeface="Calibri"/>
              </a:rPr>
              <a:t>Base </a:t>
            </a:r>
            <a:r>
              <a:rPr lang="en-US" sz="1600" dirty="0" smtClean="0">
                <a:latin typeface="Consolas"/>
                <a:ea typeface="Calibri"/>
              </a:rPr>
              <a:t>{</a:t>
            </a:r>
            <a:endParaRPr lang="en-US" sz="2000" dirty="0">
              <a:latin typeface="Calibri"/>
              <a:ea typeface="Calibri"/>
            </a:endParaRPr>
          </a:p>
          <a:p>
            <a:r>
              <a:rPr lang="en-US" sz="1600" dirty="0">
                <a:latin typeface="Consolas"/>
                <a:ea typeface="Calibri"/>
              </a:rPr>
              <a:t>    </a:t>
            </a:r>
            <a:r>
              <a:rPr lang="en-US" sz="1600" dirty="0">
                <a:solidFill>
                  <a:srgbClr val="0000FF"/>
                </a:solidFill>
                <a:latin typeface="Consolas"/>
                <a:ea typeface="Calibri"/>
              </a:rPr>
              <a:t>public</a:t>
            </a:r>
            <a:r>
              <a:rPr lang="en-US" sz="1600" dirty="0">
                <a:latin typeface="Consolas"/>
                <a:ea typeface="Calibri"/>
              </a:rPr>
              <a:t> </a:t>
            </a:r>
            <a:r>
              <a:rPr lang="en-US" sz="1600" dirty="0">
                <a:solidFill>
                  <a:srgbClr val="0000FF"/>
                </a:solidFill>
                <a:latin typeface="Consolas"/>
                <a:ea typeface="Calibri"/>
              </a:rPr>
              <a:t>override</a:t>
            </a:r>
            <a:r>
              <a:rPr lang="en-US" sz="1600" dirty="0">
                <a:latin typeface="Consolas"/>
                <a:ea typeface="Calibri"/>
              </a:rPr>
              <a:t> </a:t>
            </a:r>
            <a:r>
              <a:rPr lang="en-US" sz="1600" dirty="0">
                <a:solidFill>
                  <a:srgbClr val="0000FF"/>
                </a:solidFill>
                <a:latin typeface="Consolas"/>
                <a:ea typeface="Calibri"/>
              </a:rPr>
              <a:t>void</a:t>
            </a:r>
            <a:r>
              <a:rPr lang="en-US" sz="1600" dirty="0">
                <a:latin typeface="Consolas"/>
                <a:ea typeface="Calibri"/>
              </a:rPr>
              <a:t> Foo(</a:t>
            </a:r>
            <a:r>
              <a:rPr lang="en-US" sz="1600" dirty="0" err="1">
                <a:solidFill>
                  <a:srgbClr val="0000FF"/>
                </a:solidFill>
                <a:latin typeface="Consolas"/>
                <a:ea typeface="Calibri"/>
              </a:rPr>
              <a:t>int</a:t>
            </a:r>
            <a:r>
              <a:rPr lang="en-US" sz="1600" dirty="0">
                <a:latin typeface="Consolas"/>
                <a:ea typeface="Calibri"/>
              </a:rPr>
              <a:t> y = 4, </a:t>
            </a:r>
            <a:r>
              <a:rPr lang="en-US" sz="1600" dirty="0" err="1">
                <a:solidFill>
                  <a:srgbClr val="0000FF"/>
                </a:solidFill>
                <a:latin typeface="Consolas"/>
                <a:ea typeface="Calibri"/>
              </a:rPr>
              <a:t>int</a:t>
            </a:r>
            <a:r>
              <a:rPr lang="en-US" sz="1600" dirty="0">
                <a:latin typeface="Consolas"/>
                <a:ea typeface="Calibri"/>
              </a:rPr>
              <a:t> x = 5</a:t>
            </a:r>
            <a:r>
              <a:rPr lang="en-US" sz="1600" dirty="0" smtClean="0">
                <a:latin typeface="Consolas"/>
                <a:ea typeface="Calibri"/>
              </a:rPr>
              <a:t>) {</a:t>
            </a:r>
            <a:endParaRPr lang="en-US" sz="2000" dirty="0">
              <a:latin typeface="Calibri"/>
              <a:ea typeface="Calibri"/>
            </a:endParaRPr>
          </a:p>
          <a:p>
            <a:r>
              <a:rPr lang="en-US" sz="1600" dirty="0">
                <a:latin typeface="Consolas"/>
                <a:ea typeface="Calibri"/>
              </a:rPr>
              <a:t>        </a:t>
            </a:r>
            <a:r>
              <a:rPr lang="en-US" sz="1600" dirty="0" err="1">
                <a:solidFill>
                  <a:srgbClr val="2B91AF"/>
                </a:solidFill>
                <a:latin typeface="Consolas"/>
                <a:ea typeface="Calibri"/>
              </a:rPr>
              <a:t>Console</a:t>
            </a:r>
            <a:r>
              <a:rPr lang="en-US" sz="1600" dirty="0" err="1">
                <a:latin typeface="Consolas"/>
                <a:ea typeface="Calibri"/>
              </a:rPr>
              <a:t>.WriteLine</a:t>
            </a:r>
            <a:r>
              <a:rPr lang="en-US" sz="1600" dirty="0">
                <a:latin typeface="Consolas"/>
                <a:ea typeface="Calibri"/>
              </a:rPr>
              <a:t>(</a:t>
            </a:r>
            <a:r>
              <a:rPr lang="en-US" sz="1600" dirty="0">
                <a:solidFill>
                  <a:srgbClr val="A31515"/>
                </a:solidFill>
                <a:latin typeface="Consolas"/>
                <a:ea typeface="Calibri"/>
              </a:rPr>
              <a:t>"x:{0}, y:{1}"</a:t>
            </a:r>
            <a:r>
              <a:rPr lang="en-US" sz="1600" dirty="0">
                <a:latin typeface="Consolas"/>
                <a:ea typeface="Calibri"/>
              </a:rPr>
              <a:t>, x, y);</a:t>
            </a:r>
            <a:endParaRPr lang="en-US" sz="2000" dirty="0">
              <a:latin typeface="Calibri"/>
              <a:ea typeface="Calibri"/>
            </a:endParaRPr>
          </a:p>
          <a:p>
            <a:r>
              <a:rPr lang="en-US" sz="1600" dirty="0">
                <a:latin typeface="Consolas"/>
                <a:ea typeface="Calibri"/>
              </a:rPr>
              <a:t>    }</a:t>
            </a:r>
            <a:endParaRPr lang="en-US" sz="2000" dirty="0">
              <a:latin typeface="Calibri"/>
              <a:ea typeface="Calibri"/>
            </a:endParaRPr>
          </a:p>
          <a:p>
            <a:r>
              <a:rPr lang="en-US" sz="1600" dirty="0">
                <a:latin typeface="Consolas"/>
                <a:ea typeface="Calibri"/>
              </a:rPr>
              <a:t>}</a:t>
            </a:r>
            <a:endParaRPr lang="en-US" sz="2000" dirty="0">
              <a:latin typeface="Calibri"/>
              <a:ea typeface="Calibri"/>
            </a:endParaRPr>
          </a:p>
          <a:p>
            <a:endParaRPr lang="en-US" sz="1600" dirty="0" smtClean="0">
              <a:latin typeface="Consolas" pitchFamily="49" charset="0"/>
              <a:ea typeface="Calibri"/>
              <a:cs typeface="Times New Roman"/>
            </a:endParaRPr>
          </a:p>
          <a:p>
            <a:r>
              <a:rPr lang="en-US" sz="1600" dirty="0">
                <a:solidFill>
                  <a:srgbClr val="0000FF"/>
                </a:solidFill>
                <a:latin typeface="Consolas"/>
                <a:ea typeface="Calibri"/>
              </a:rPr>
              <a:t>class</a:t>
            </a:r>
            <a:r>
              <a:rPr lang="en-US" sz="1600" dirty="0">
                <a:latin typeface="Consolas"/>
                <a:ea typeface="Calibri"/>
              </a:rPr>
              <a:t> </a:t>
            </a:r>
            <a:r>
              <a:rPr lang="en-US" sz="1600" dirty="0" smtClean="0">
                <a:solidFill>
                  <a:srgbClr val="2B91AF"/>
                </a:solidFill>
                <a:latin typeface="Consolas"/>
                <a:ea typeface="Calibri"/>
              </a:rPr>
              <a:t>Program </a:t>
            </a:r>
            <a:r>
              <a:rPr lang="en-US" sz="1600" dirty="0" smtClean="0">
                <a:latin typeface="Consolas"/>
                <a:ea typeface="Calibri"/>
              </a:rPr>
              <a:t>{</a:t>
            </a:r>
            <a:endParaRPr lang="en-US" sz="2000" dirty="0">
              <a:latin typeface="Calibri"/>
              <a:ea typeface="Calibri"/>
            </a:endParaRPr>
          </a:p>
          <a:p>
            <a:r>
              <a:rPr lang="en-US" sz="1600" dirty="0">
                <a:latin typeface="Consolas"/>
                <a:ea typeface="Calibri"/>
              </a:rPr>
              <a:t>    </a:t>
            </a:r>
            <a:r>
              <a:rPr lang="en-US" sz="1600" dirty="0">
                <a:solidFill>
                  <a:srgbClr val="0000FF"/>
                </a:solidFill>
                <a:latin typeface="Consolas"/>
                <a:ea typeface="Calibri"/>
              </a:rPr>
              <a:t>static</a:t>
            </a:r>
            <a:r>
              <a:rPr lang="en-US" sz="1600" dirty="0">
                <a:latin typeface="Consolas"/>
                <a:ea typeface="Calibri"/>
              </a:rPr>
              <a:t> </a:t>
            </a:r>
            <a:r>
              <a:rPr lang="en-US" sz="1600" dirty="0">
                <a:solidFill>
                  <a:srgbClr val="0000FF"/>
                </a:solidFill>
                <a:latin typeface="Consolas"/>
                <a:ea typeface="Calibri"/>
              </a:rPr>
              <a:t>void</a:t>
            </a:r>
            <a:r>
              <a:rPr lang="en-US" sz="1600" dirty="0">
                <a:latin typeface="Consolas"/>
                <a:ea typeface="Calibri"/>
              </a:rPr>
              <a:t> Main(</a:t>
            </a:r>
            <a:r>
              <a:rPr lang="en-US" sz="1600" dirty="0">
                <a:solidFill>
                  <a:srgbClr val="0000FF"/>
                </a:solidFill>
                <a:latin typeface="Consolas"/>
                <a:ea typeface="Calibri"/>
              </a:rPr>
              <a:t>string</a:t>
            </a:r>
            <a:r>
              <a:rPr lang="en-US" sz="1600" dirty="0">
                <a:latin typeface="Consolas"/>
                <a:ea typeface="Calibri"/>
              </a:rPr>
              <a:t>[] </a:t>
            </a:r>
            <a:r>
              <a:rPr lang="en-US" sz="1600" dirty="0" err="1">
                <a:latin typeface="Consolas"/>
                <a:ea typeface="Calibri"/>
              </a:rPr>
              <a:t>args</a:t>
            </a:r>
            <a:r>
              <a:rPr lang="en-US" sz="1600" dirty="0" smtClean="0">
                <a:latin typeface="Consolas"/>
                <a:ea typeface="Calibri"/>
              </a:rPr>
              <a:t>) </a:t>
            </a:r>
            <a:r>
              <a:rPr lang="en-US" sz="1600" dirty="0">
                <a:latin typeface="Consolas"/>
                <a:ea typeface="Calibri"/>
              </a:rPr>
              <a:t>{</a:t>
            </a:r>
            <a:endParaRPr lang="en-US" sz="2000" dirty="0">
              <a:latin typeface="Calibri"/>
              <a:ea typeface="Calibri"/>
            </a:endParaRPr>
          </a:p>
          <a:p>
            <a:r>
              <a:rPr lang="en-US" sz="1600" dirty="0">
                <a:latin typeface="Consolas"/>
                <a:ea typeface="Calibri"/>
              </a:rPr>
              <a:t>        </a:t>
            </a:r>
            <a:r>
              <a:rPr lang="en-US" sz="1600" dirty="0">
                <a:solidFill>
                  <a:srgbClr val="2B91AF"/>
                </a:solidFill>
                <a:latin typeface="Consolas"/>
                <a:ea typeface="Calibri"/>
              </a:rPr>
              <a:t>Base</a:t>
            </a:r>
            <a:r>
              <a:rPr lang="en-US" sz="1600" dirty="0">
                <a:latin typeface="Consolas"/>
                <a:ea typeface="Calibri"/>
              </a:rPr>
              <a:t> b = </a:t>
            </a:r>
            <a:r>
              <a:rPr lang="en-US" sz="1600" dirty="0">
                <a:solidFill>
                  <a:srgbClr val="0000FF"/>
                </a:solidFill>
                <a:latin typeface="Consolas"/>
                <a:ea typeface="Calibri"/>
              </a:rPr>
              <a:t>new</a:t>
            </a:r>
            <a:r>
              <a:rPr lang="en-US" sz="1600" dirty="0">
                <a:latin typeface="Consolas"/>
                <a:ea typeface="Calibri"/>
              </a:rPr>
              <a:t> </a:t>
            </a:r>
            <a:r>
              <a:rPr lang="en-US" sz="1600" dirty="0">
                <a:solidFill>
                  <a:srgbClr val="2B91AF"/>
                </a:solidFill>
                <a:latin typeface="Consolas"/>
                <a:ea typeface="Calibri"/>
              </a:rPr>
              <a:t>Derived</a:t>
            </a:r>
            <a:r>
              <a:rPr lang="en-US" sz="1600" dirty="0">
                <a:latin typeface="Consolas"/>
                <a:ea typeface="Calibri"/>
              </a:rPr>
              <a:t>();</a:t>
            </a:r>
            <a:endParaRPr lang="en-US" sz="2000" dirty="0">
              <a:latin typeface="Calibri"/>
              <a:ea typeface="Calibri"/>
            </a:endParaRPr>
          </a:p>
          <a:p>
            <a:r>
              <a:rPr lang="en-US" sz="1600" dirty="0">
                <a:latin typeface="Consolas"/>
                <a:ea typeface="Calibri"/>
              </a:rPr>
              <a:t>        </a:t>
            </a:r>
            <a:r>
              <a:rPr lang="en-US" sz="1600" dirty="0" err="1">
                <a:latin typeface="Consolas"/>
                <a:ea typeface="Calibri"/>
              </a:rPr>
              <a:t>b.Foo</a:t>
            </a:r>
            <a:r>
              <a:rPr lang="en-US" sz="1600" dirty="0">
                <a:latin typeface="Consolas"/>
                <a:ea typeface="Calibri"/>
              </a:rPr>
              <a:t>(x: 4, y: 5);</a:t>
            </a:r>
            <a:endParaRPr lang="en-US" sz="2000" dirty="0">
              <a:latin typeface="Calibri"/>
              <a:ea typeface="Calibri"/>
            </a:endParaRPr>
          </a:p>
          <a:p>
            <a:r>
              <a:rPr lang="en-US" sz="1600" dirty="0">
                <a:latin typeface="Consolas"/>
                <a:ea typeface="Calibri"/>
              </a:rPr>
              <a:t>    }</a:t>
            </a:r>
            <a:endParaRPr lang="en-US" sz="2000" dirty="0">
              <a:latin typeface="Calibri"/>
              <a:ea typeface="Calibri"/>
            </a:endParaRPr>
          </a:p>
          <a:p>
            <a:r>
              <a:rPr lang="en-US" sz="1600" dirty="0" smtClean="0">
                <a:latin typeface="Consolas"/>
                <a:ea typeface="Calibri"/>
              </a:rPr>
              <a:t>}</a:t>
            </a:r>
            <a:endParaRPr lang="en-US" sz="2000" dirty="0">
              <a:latin typeface="Calibri"/>
              <a:ea typeface="Calibri"/>
            </a:endParaRPr>
          </a:p>
        </p:txBody>
      </p:sp>
      <p:sp>
        <p:nvSpPr>
          <p:cNvPr id="13" name="TextBox 12"/>
          <p:cNvSpPr txBox="1"/>
          <p:nvPr/>
        </p:nvSpPr>
        <p:spPr>
          <a:xfrm>
            <a:off x="5324470" y="3933825"/>
            <a:ext cx="3143250" cy="1661993"/>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smtClean="0">
                <a:latin typeface="Consolas" pitchFamily="49" charset="0"/>
                <a:ea typeface="Calibri"/>
                <a:cs typeface="Times New Roman"/>
              </a:rPr>
              <a:t>Output:</a:t>
            </a:r>
          </a:p>
          <a:p>
            <a:pPr marL="434340" marR="0" indent="-342900">
              <a:spcBef>
                <a:spcPts val="0"/>
              </a:spcBef>
              <a:spcAft>
                <a:spcPts val="0"/>
              </a:spcAft>
              <a:buAutoNum type="alphaLcParenR"/>
            </a:pPr>
            <a:r>
              <a:rPr lang="en-US" sz="1600" dirty="0" smtClean="0">
                <a:latin typeface="Consolas" pitchFamily="49" charset="0"/>
                <a:ea typeface="Calibri"/>
                <a:cs typeface="Times New Roman"/>
              </a:rPr>
              <a:t>x:4, y:5</a:t>
            </a:r>
          </a:p>
          <a:p>
            <a:pPr marL="434340" marR="0" indent="-342900">
              <a:spcBef>
                <a:spcPts val="0"/>
              </a:spcBef>
              <a:spcAft>
                <a:spcPts val="0"/>
              </a:spcAft>
              <a:buAutoNum type="alphaLcParenR"/>
            </a:pPr>
            <a:r>
              <a:rPr lang="en-US" sz="1600" dirty="0" smtClean="0">
                <a:latin typeface="Consolas" pitchFamily="49" charset="0"/>
                <a:ea typeface="Calibri"/>
                <a:cs typeface="Times New Roman"/>
              </a:rPr>
              <a:t>x:5, y:4</a:t>
            </a:r>
          </a:p>
          <a:p>
            <a:pPr marL="434340" marR="0" indent="-342900">
              <a:spcBef>
                <a:spcPts val="0"/>
              </a:spcBef>
              <a:spcAft>
                <a:spcPts val="0"/>
              </a:spcAft>
              <a:buAutoNum type="alphaLcParenR"/>
            </a:pPr>
            <a:r>
              <a:rPr lang="en-US" sz="1600" dirty="0">
                <a:latin typeface="Consolas" pitchFamily="49" charset="0"/>
                <a:ea typeface="Calibri"/>
                <a:cs typeface="Times New Roman"/>
              </a:rPr>
              <a:t>x</a:t>
            </a:r>
            <a:r>
              <a:rPr lang="en-US" sz="1600" dirty="0" smtClean="0">
                <a:latin typeface="Consolas" pitchFamily="49" charset="0"/>
                <a:ea typeface="Calibri"/>
                <a:cs typeface="Times New Roman"/>
              </a:rPr>
              <a:t>:4, y:4</a:t>
            </a:r>
          </a:p>
          <a:p>
            <a:pPr marL="434340" marR="0" indent="-342900">
              <a:spcBef>
                <a:spcPts val="0"/>
              </a:spcBef>
              <a:spcAft>
                <a:spcPts val="0"/>
              </a:spcAft>
              <a:buAutoNum type="alphaLcParenR"/>
            </a:pPr>
            <a:r>
              <a:rPr lang="en-US" sz="1600" dirty="0">
                <a:latin typeface="Consolas" pitchFamily="49" charset="0"/>
                <a:ea typeface="Calibri"/>
                <a:cs typeface="Times New Roman"/>
              </a:rPr>
              <a:t>x</a:t>
            </a:r>
            <a:r>
              <a:rPr lang="en-US" sz="1600" dirty="0" smtClean="0">
                <a:latin typeface="Consolas" pitchFamily="49" charset="0"/>
                <a:ea typeface="Calibri"/>
                <a:cs typeface="Times New Roman"/>
              </a:rPr>
              <a:t>:5, y:5</a:t>
            </a:r>
          </a:p>
          <a:p>
            <a:pPr marL="434340" marR="0" indent="-342900">
              <a:spcBef>
                <a:spcPts val="0"/>
              </a:spcBef>
              <a:spcAft>
                <a:spcPts val="0"/>
              </a:spcAft>
              <a:buAutoNum type="alphaLcParenR"/>
            </a:pPr>
            <a:r>
              <a:rPr lang="en-US" sz="1600" dirty="0" smtClean="0">
                <a:latin typeface="Consolas" pitchFamily="49" charset="0"/>
                <a:ea typeface="Calibri"/>
                <a:cs typeface="Times New Roman"/>
              </a:rPr>
              <a:t>None of the above</a:t>
            </a:r>
            <a:endParaRPr lang="en-US" sz="1600" dirty="0">
              <a:latin typeface="Consolas" pitchFamily="49" charset="0"/>
              <a:ea typeface="Calibri"/>
              <a:cs typeface="Times New Roman"/>
            </a:endParaRPr>
          </a:p>
        </p:txBody>
      </p:sp>
      <p:sp>
        <p:nvSpPr>
          <p:cNvPr id="14" name="TextBox 13"/>
          <p:cNvSpPr txBox="1"/>
          <p:nvPr/>
        </p:nvSpPr>
        <p:spPr>
          <a:xfrm>
            <a:off x="5324470" y="3933825"/>
            <a:ext cx="3143250" cy="1661993"/>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pPr marL="91440" marR="0">
              <a:spcBef>
                <a:spcPts val="0"/>
              </a:spcBef>
              <a:spcAft>
                <a:spcPts val="0"/>
              </a:spcAft>
            </a:pPr>
            <a:r>
              <a:rPr lang="en-US" sz="1600" dirty="0" smtClean="0">
                <a:latin typeface="Consolas" pitchFamily="49" charset="0"/>
                <a:ea typeface="Calibri"/>
                <a:cs typeface="Times New Roman"/>
              </a:rPr>
              <a:t>Output:</a:t>
            </a:r>
          </a:p>
          <a:p>
            <a:pPr marL="434340" marR="0" indent="-342900">
              <a:spcBef>
                <a:spcPts val="0"/>
              </a:spcBef>
              <a:spcAft>
                <a:spcPts val="0"/>
              </a:spcAft>
              <a:buAutoNum type="alphaLcParenR"/>
            </a:pPr>
            <a:r>
              <a:rPr lang="en-US" sz="1600" dirty="0" smtClean="0">
                <a:latin typeface="Consolas" pitchFamily="49" charset="0"/>
                <a:ea typeface="Calibri"/>
                <a:cs typeface="Times New Roman"/>
              </a:rPr>
              <a:t>x:4, y:5</a:t>
            </a:r>
          </a:p>
          <a:p>
            <a:pPr marL="434340" marR="0" indent="-342900">
              <a:spcBef>
                <a:spcPts val="0"/>
              </a:spcBef>
              <a:spcAft>
                <a:spcPts val="0"/>
              </a:spcAft>
              <a:buAutoNum type="alphaLcParenR"/>
            </a:pPr>
            <a:r>
              <a:rPr lang="en-US" sz="1600" dirty="0" smtClean="0">
                <a:solidFill>
                  <a:srgbClr val="FF0000"/>
                </a:solidFill>
                <a:latin typeface="Consolas" pitchFamily="49" charset="0"/>
                <a:ea typeface="Calibri"/>
                <a:cs typeface="Times New Roman"/>
              </a:rPr>
              <a:t>x:5, y:4</a:t>
            </a:r>
          </a:p>
          <a:p>
            <a:pPr marL="434340" marR="0" indent="-342900">
              <a:spcBef>
                <a:spcPts val="0"/>
              </a:spcBef>
              <a:spcAft>
                <a:spcPts val="0"/>
              </a:spcAft>
              <a:buAutoNum type="alphaLcParenR"/>
            </a:pPr>
            <a:r>
              <a:rPr lang="en-US" sz="1600" dirty="0">
                <a:latin typeface="Consolas" pitchFamily="49" charset="0"/>
                <a:ea typeface="Calibri"/>
                <a:cs typeface="Times New Roman"/>
              </a:rPr>
              <a:t>x</a:t>
            </a:r>
            <a:r>
              <a:rPr lang="en-US" sz="1600" dirty="0" smtClean="0">
                <a:latin typeface="Consolas" pitchFamily="49" charset="0"/>
                <a:ea typeface="Calibri"/>
                <a:cs typeface="Times New Roman"/>
              </a:rPr>
              <a:t>:4, y:4</a:t>
            </a:r>
          </a:p>
          <a:p>
            <a:pPr marL="434340" marR="0" indent="-342900">
              <a:spcBef>
                <a:spcPts val="0"/>
              </a:spcBef>
              <a:spcAft>
                <a:spcPts val="0"/>
              </a:spcAft>
              <a:buAutoNum type="alphaLcParenR"/>
            </a:pPr>
            <a:r>
              <a:rPr lang="en-US" sz="1600" dirty="0">
                <a:latin typeface="Consolas" pitchFamily="49" charset="0"/>
                <a:ea typeface="Calibri"/>
                <a:cs typeface="Times New Roman"/>
              </a:rPr>
              <a:t>x</a:t>
            </a:r>
            <a:r>
              <a:rPr lang="en-US" sz="1600" dirty="0" smtClean="0">
                <a:latin typeface="Consolas" pitchFamily="49" charset="0"/>
                <a:ea typeface="Calibri"/>
                <a:cs typeface="Times New Roman"/>
              </a:rPr>
              <a:t>:5, y:5</a:t>
            </a:r>
          </a:p>
          <a:p>
            <a:pPr marL="434340" marR="0" indent="-342900">
              <a:spcBef>
                <a:spcPts val="0"/>
              </a:spcBef>
              <a:spcAft>
                <a:spcPts val="0"/>
              </a:spcAft>
              <a:buAutoNum type="alphaLcParenR"/>
            </a:pPr>
            <a:r>
              <a:rPr lang="en-US" sz="1600" dirty="0" smtClean="0">
                <a:latin typeface="Consolas" pitchFamily="49" charset="0"/>
                <a:ea typeface="Calibri"/>
                <a:cs typeface="Times New Roman"/>
              </a:rPr>
              <a:t>None of the above</a:t>
            </a:r>
            <a:endParaRPr lang="en-US" sz="1600" dirty="0">
              <a:latin typeface="Consolas" pitchFamily="49" charset="0"/>
              <a:ea typeface="Calibri"/>
              <a:cs typeface="Times New Roman"/>
            </a:endParaRPr>
          </a:p>
        </p:txBody>
      </p:sp>
    </p:spTree>
    <p:extLst>
      <p:ext uri="{BB962C8B-B14F-4D97-AF65-F5344CB8AC3E}">
        <p14:creationId xmlns:p14="http://schemas.microsoft.com/office/powerpoint/2010/main" val="31713486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13"/>
                                        </p:tgtEl>
                                        <p:attrNameLst>
                                          <p:attrName>style.visibility</p:attrName>
                                        </p:attrNameLst>
                                      </p:cBhvr>
                                      <p:to>
                                        <p:strVal val="hidden"/>
                                      </p:to>
                                    </p:set>
                                  </p:childTnLst>
                                </p:cTn>
                              </p:par>
                              <p:par>
                                <p:cTn id="18" presetID="1"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3" grpId="1" animBg="1"/>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Q&amp;A</a:t>
            </a:r>
            <a:endParaRPr lang="en-US" dirty="0"/>
          </a:p>
        </p:txBody>
      </p:sp>
    </p:spTree>
    <p:extLst>
      <p:ext uri="{BB962C8B-B14F-4D97-AF65-F5344CB8AC3E}">
        <p14:creationId xmlns:p14="http://schemas.microsoft.com/office/powerpoint/2010/main" val="28780740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Evolution of C#</a:t>
            </a:r>
          </a:p>
        </p:txBody>
      </p:sp>
      <p:sp>
        <p:nvSpPr>
          <p:cNvPr id="5" name="Oval 5"/>
          <p:cNvSpPr>
            <a:spLocks noChangeArrowheads="1"/>
          </p:cNvSpPr>
          <p:nvPr/>
        </p:nvSpPr>
        <p:spPr bwMode="auto">
          <a:xfrm rot="1391691">
            <a:off x="2370090" y="6230396"/>
            <a:ext cx="287337" cy="287337"/>
          </a:xfrm>
          <a:prstGeom prst="ellipse">
            <a:avLst/>
          </a:prstGeom>
          <a:ln>
            <a:headEnd/>
            <a:tailEnd/>
          </a:ln>
        </p:spPr>
        <p:style>
          <a:lnRef idx="1">
            <a:schemeClr val="accent5"/>
          </a:lnRef>
          <a:fillRef idx="3">
            <a:schemeClr val="accent5"/>
          </a:fillRef>
          <a:effectRef idx="2">
            <a:schemeClr val="accent5"/>
          </a:effectRef>
          <a:fontRef idx="minor">
            <a:schemeClr val="lt1"/>
          </a:fontRef>
        </p:style>
        <p:txBody>
          <a:bodyPr wrap="none" lIns="91432" tIns="45717" rIns="91432" bIns="45717" anchor="ctr"/>
          <a:lstStyle/>
          <a:p>
            <a:endParaRPr lang="da-DK"/>
          </a:p>
        </p:txBody>
      </p:sp>
      <p:sp>
        <p:nvSpPr>
          <p:cNvPr id="6" name="Line 9"/>
          <p:cNvSpPr>
            <a:spLocks noChangeShapeType="1"/>
          </p:cNvSpPr>
          <p:nvPr/>
        </p:nvSpPr>
        <p:spPr bwMode="auto">
          <a:xfrm rot="1391691" flipV="1">
            <a:off x="2797127" y="5135021"/>
            <a:ext cx="0" cy="1152525"/>
          </a:xfrm>
          <a:prstGeom prst="line">
            <a:avLst/>
          </a:prstGeom>
          <a:noFill/>
          <a:ln w="25400">
            <a:solidFill>
              <a:schemeClr val="tx1"/>
            </a:solidFill>
            <a:round/>
            <a:headEnd/>
            <a:tailEnd type="triangle" w="lg" len="lg"/>
          </a:ln>
          <a:effectLst/>
        </p:spPr>
        <p:txBody>
          <a:bodyPr wrap="none" lIns="91432" tIns="45717" rIns="91432" bIns="45717" anchor="ctr"/>
          <a:lstStyle/>
          <a:p>
            <a:endParaRPr lang="da-DK"/>
          </a:p>
        </p:txBody>
      </p:sp>
      <p:sp>
        <p:nvSpPr>
          <p:cNvPr id="7" name="Oval 10"/>
          <p:cNvSpPr>
            <a:spLocks noChangeArrowheads="1"/>
          </p:cNvSpPr>
          <p:nvPr/>
        </p:nvSpPr>
        <p:spPr bwMode="auto">
          <a:xfrm rot="1391691">
            <a:off x="2938415" y="4906421"/>
            <a:ext cx="287337" cy="287337"/>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wrap="none" lIns="91432" tIns="45717" rIns="91432" bIns="45717" anchor="ctr"/>
          <a:lstStyle/>
          <a:p>
            <a:endParaRPr lang="da-DK"/>
          </a:p>
        </p:txBody>
      </p:sp>
      <p:sp>
        <p:nvSpPr>
          <p:cNvPr id="8" name="Line 11"/>
          <p:cNvSpPr>
            <a:spLocks noChangeShapeType="1"/>
          </p:cNvSpPr>
          <p:nvPr/>
        </p:nvSpPr>
        <p:spPr bwMode="auto">
          <a:xfrm rot="1391691" flipV="1">
            <a:off x="3363865" y="3811046"/>
            <a:ext cx="0" cy="1152525"/>
          </a:xfrm>
          <a:prstGeom prst="line">
            <a:avLst/>
          </a:prstGeom>
          <a:noFill/>
          <a:ln w="25400">
            <a:solidFill>
              <a:schemeClr val="tx1"/>
            </a:solidFill>
            <a:round/>
            <a:headEnd/>
            <a:tailEnd type="triangle" w="lg" len="lg"/>
          </a:ln>
          <a:effectLst/>
        </p:spPr>
        <p:txBody>
          <a:bodyPr wrap="none" lIns="91432" tIns="45717" rIns="91432" bIns="45717" anchor="ctr"/>
          <a:lstStyle/>
          <a:p>
            <a:endParaRPr lang="da-DK"/>
          </a:p>
        </p:txBody>
      </p:sp>
      <p:sp>
        <p:nvSpPr>
          <p:cNvPr id="9" name="Line 13"/>
          <p:cNvSpPr>
            <a:spLocks noChangeShapeType="1"/>
          </p:cNvSpPr>
          <p:nvPr/>
        </p:nvSpPr>
        <p:spPr bwMode="auto">
          <a:xfrm rot="1391691" flipV="1">
            <a:off x="3932190" y="2488660"/>
            <a:ext cx="0" cy="1152525"/>
          </a:xfrm>
          <a:prstGeom prst="line">
            <a:avLst/>
          </a:prstGeom>
          <a:noFill/>
          <a:ln w="25400">
            <a:solidFill>
              <a:schemeClr val="tx1"/>
            </a:solidFill>
            <a:round/>
            <a:headEnd/>
            <a:tailEnd type="triangle" w="lg" len="lg"/>
          </a:ln>
          <a:effectLst/>
        </p:spPr>
        <p:txBody>
          <a:bodyPr wrap="none" lIns="91432" tIns="45717" rIns="91432" bIns="45717" anchor="ctr"/>
          <a:lstStyle/>
          <a:p>
            <a:endParaRPr lang="da-DK"/>
          </a:p>
        </p:txBody>
      </p:sp>
      <p:sp>
        <p:nvSpPr>
          <p:cNvPr id="10" name="Text Box 15"/>
          <p:cNvSpPr txBox="1">
            <a:spLocks noChangeArrowheads="1"/>
          </p:cNvSpPr>
          <p:nvPr/>
        </p:nvSpPr>
        <p:spPr bwMode="auto">
          <a:xfrm>
            <a:off x="1219200" y="5275263"/>
            <a:ext cx="1254671" cy="528350"/>
          </a:xfrm>
          <a:prstGeom prst="rect">
            <a:avLst/>
          </a:prstGeom>
          <a:noFill/>
          <a:ln w="19050" algn="ctr">
            <a:noFill/>
            <a:miter lim="800000"/>
            <a:headEnd/>
            <a:tailEnd/>
          </a:ln>
          <a:effectLst/>
        </p:spPr>
        <p:txBody>
          <a:bodyPr wrap="none" lIns="91432" tIns="45717" rIns="91432" bIns="45717">
            <a:spAutoFit/>
          </a:bodyPr>
          <a:lstStyle/>
          <a:p>
            <a:pPr algn="l"/>
            <a:r>
              <a:rPr lang="en-US" sz="2800" dirty="0"/>
              <a:t>C# 1.0</a:t>
            </a:r>
          </a:p>
        </p:txBody>
      </p:sp>
      <p:sp>
        <p:nvSpPr>
          <p:cNvPr id="11" name="Text Box 16"/>
          <p:cNvSpPr txBox="1">
            <a:spLocks noChangeArrowheads="1"/>
          </p:cNvSpPr>
          <p:nvPr/>
        </p:nvSpPr>
        <p:spPr bwMode="auto">
          <a:xfrm>
            <a:off x="1652542" y="4522246"/>
            <a:ext cx="1254671" cy="528350"/>
          </a:xfrm>
          <a:prstGeom prst="rect">
            <a:avLst/>
          </a:prstGeom>
          <a:noFill/>
          <a:ln w="19050" algn="ctr">
            <a:noFill/>
            <a:miter lim="800000"/>
            <a:headEnd/>
            <a:tailEnd/>
          </a:ln>
          <a:effectLst/>
        </p:spPr>
        <p:txBody>
          <a:bodyPr wrap="none" lIns="91432" tIns="45717" rIns="91432" bIns="45717">
            <a:spAutoFit/>
          </a:bodyPr>
          <a:lstStyle/>
          <a:p>
            <a:pPr algn="l"/>
            <a:r>
              <a:rPr lang="en-US" sz="2800" dirty="0"/>
              <a:t>C# 2.0</a:t>
            </a:r>
          </a:p>
        </p:txBody>
      </p:sp>
      <p:sp>
        <p:nvSpPr>
          <p:cNvPr id="12" name="Text Box 17"/>
          <p:cNvSpPr txBox="1">
            <a:spLocks noChangeArrowheads="1"/>
          </p:cNvSpPr>
          <p:nvPr/>
        </p:nvSpPr>
        <p:spPr bwMode="auto">
          <a:xfrm>
            <a:off x="2228803" y="3225258"/>
            <a:ext cx="1254671" cy="528350"/>
          </a:xfrm>
          <a:prstGeom prst="rect">
            <a:avLst/>
          </a:prstGeom>
          <a:noFill/>
          <a:ln w="19050" algn="ctr">
            <a:noFill/>
            <a:miter lim="800000"/>
            <a:headEnd/>
            <a:tailEnd/>
          </a:ln>
          <a:effectLst/>
        </p:spPr>
        <p:txBody>
          <a:bodyPr wrap="none" lIns="91432" tIns="45717" rIns="91432" bIns="45717">
            <a:spAutoFit/>
          </a:bodyPr>
          <a:lstStyle/>
          <a:p>
            <a:pPr algn="l"/>
            <a:r>
              <a:rPr lang="en-US" sz="2800" dirty="0"/>
              <a:t>C# 3.0</a:t>
            </a:r>
          </a:p>
        </p:txBody>
      </p:sp>
      <p:sp>
        <p:nvSpPr>
          <p:cNvPr id="13" name="Text Box 18"/>
          <p:cNvSpPr txBox="1">
            <a:spLocks noChangeArrowheads="1"/>
          </p:cNvSpPr>
          <p:nvPr/>
        </p:nvSpPr>
        <p:spPr bwMode="auto">
          <a:xfrm>
            <a:off x="2949527" y="6178008"/>
            <a:ext cx="2536873" cy="464230"/>
          </a:xfrm>
          <a:prstGeom prst="rect">
            <a:avLst/>
          </a:prstGeom>
          <a:noFill/>
          <a:ln w="19050" algn="ctr">
            <a:noFill/>
            <a:miter lim="800000"/>
            <a:headEnd/>
            <a:tailEnd/>
          </a:ln>
          <a:effectLst/>
        </p:spPr>
        <p:txBody>
          <a:bodyPr wrap="square" lIns="91432" tIns="45717" rIns="91432" bIns="45717">
            <a:spAutoFit/>
          </a:bodyPr>
          <a:lstStyle/>
          <a:p>
            <a:pPr algn="l"/>
            <a:r>
              <a:rPr lang="en-US" sz="2400" dirty="0"/>
              <a:t>Managed Code</a:t>
            </a:r>
          </a:p>
        </p:txBody>
      </p:sp>
      <p:sp>
        <p:nvSpPr>
          <p:cNvPr id="14" name="Text Box 19"/>
          <p:cNvSpPr txBox="1">
            <a:spLocks noChangeArrowheads="1"/>
          </p:cNvSpPr>
          <p:nvPr/>
        </p:nvSpPr>
        <p:spPr bwMode="auto">
          <a:xfrm>
            <a:off x="3452765" y="4831808"/>
            <a:ext cx="1576435" cy="464230"/>
          </a:xfrm>
          <a:prstGeom prst="rect">
            <a:avLst/>
          </a:prstGeom>
          <a:noFill/>
          <a:ln w="19050" algn="ctr">
            <a:noFill/>
            <a:miter lim="800000"/>
            <a:headEnd/>
            <a:tailEnd/>
          </a:ln>
          <a:effectLst/>
        </p:spPr>
        <p:txBody>
          <a:bodyPr wrap="square" lIns="91432" tIns="45717" rIns="91432" bIns="45717">
            <a:spAutoFit/>
          </a:bodyPr>
          <a:lstStyle/>
          <a:p>
            <a:pPr algn="l"/>
            <a:r>
              <a:rPr lang="en-US" sz="2400" dirty="0"/>
              <a:t>Generics</a:t>
            </a:r>
          </a:p>
        </p:txBody>
      </p:sp>
      <p:sp>
        <p:nvSpPr>
          <p:cNvPr id="15" name="Text Box 20"/>
          <p:cNvSpPr txBox="1">
            <a:spLocks noChangeArrowheads="1"/>
          </p:cNvSpPr>
          <p:nvPr/>
        </p:nvSpPr>
        <p:spPr bwMode="auto">
          <a:xfrm>
            <a:off x="4029027" y="3514183"/>
            <a:ext cx="3819573" cy="464230"/>
          </a:xfrm>
          <a:prstGeom prst="rect">
            <a:avLst/>
          </a:prstGeom>
          <a:noFill/>
          <a:ln w="19050" algn="ctr">
            <a:noFill/>
            <a:miter lim="800000"/>
            <a:headEnd/>
            <a:tailEnd/>
          </a:ln>
          <a:effectLst/>
        </p:spPr>
        <p:txBody>
          <a:bodyPr wrap="square" lIns="91432" tIns="45717" rIns="91432" bIns="45717">
            <a:spAutoFit/>
          </a:bodyPr>
          <a:lstStyle/>
          <a:p>
            <a:pPr algn="l"/>
            <a:r>
              <a:rPr lang="en-US" sz="2400" dirty="0"/>
              <a:t>Language Integrated Query</a:t>
            </a:r>
          </a:p>
        </p:txBody>
      </p:sp>
      <p:sp>
        <p:nvSpPr>
          <p:cNvPr id="16" name="Oval 12"/>
          <p:cNvSpPr>
            <a:spLocks noChangeArrowheads="1"/>
          </p:cNvSpPr>
          <p:nvPr/>
        </p:nvSpPr>
        <p:spPr bwMode="auto">
          <a:xfrm rot="1391691">
            <a:off x="3505152" y="3582446"/>
            <a:ext cx="287338" cy="287337"/>
          </a:xfrm>
          <a:prstGeom prst="ellipse">
            <a:avLst/>
          </a:prstGeom>
          <a:ln>
            <a:headEnd/>
            <a:tailEnd/>
          </a:ln>
        </p:spPr>
        <p:style>
          <a:lnRef idx="1">
            <a:schemeClr val="accent6"/>
          </a:lnRef>
          <a:fillRef idx="3">
            <a:schemeClr val="accent6"/>
          </a:fillRef>
          <a:effectRef idx="2">
            <a:schemeClr val="accent6"/>
          </a:effectRef>
          <a:fontRef idx="minor">
            <a:schemeClr val="lt1"/>
          </a:fontRef>
        </p:style>
        <p:txBody>
          <a:bodyPr wrap="none" lIns="91432" tIns="45717" rIns="91432" bIns="45717" anchor="ctr"/>
          <a:lstStyle/>
          <a:p>
            <a:endParaRPr lang="da-DK"/>
          </a:p>
        </p:txBody>
      </p:sp>
      <p:sp>
        <p:nvSpPr>
          <p:cNvPr id="17" name="Oval 12"/>
          <p:cNvSpPr>
            <a:spLocks noChangeArrowheads="1"/>
          </p:cNvSpPr>
          <p:nvPr/>
        </p:nvSpPr>
        <p:spPr bwMode="auto">
          <a:xfrm rot="1391691">
            <a:off x="4079409" y="2254773"/>
            <a:ext cx="287338" cy="287337"/>
          </a:xfrm>
          <a:prstGeom prst="ellipse">
            <a:avLst/>
          </a:prstGeom>
          <a:ln>
            <a:headEnd/>
            <a:tailEnd/>
          </a:ln>
        </p:spPr>
        <p:style>
          <a:lnRef idx="1">
            <a:schemeClr val="accent4"/>
          </a:lnRef>
          <a:fillRef idx="3">
            <a:schemeClr val="accent4"/>
          </a:fillRef>
          <a:effectRef idx="2">
            <a:schemeClr val="accent4"/>
          </a:effectRef>
          <a:fontRef idx="minor">
            <a:schemeClr val="lt1"/>
          </a:fontRef>
        </p:style>
        <p:txBody>
          <a:bodyPr wrap="none" lIns="91432" tIns="45717" rIns="91432" bIns="45717" anchor="ctr"/>
          <a:lstStyle/>
          <a:p>
            <a:endParaRPr lang="da-DK"/>
          </a:p>
        </p:txBody>
      </p:sp>
      <p:sp>
        <p:nvSpPr>
          <p:cNvPr id="18" name="Line 13"/>
          <p:cNvSpPr>
            <a:spLocks noChangeShapeType="1"/>
          </p:cNvSpPr>
          <p:nvPr/>
        </p:nvSpPr>
        <p:spPr bwMode="auto">
          <a:xfrm rot="1391691" flipV="1">
            <a:off x="4506447" y="1160987"/>
            <a:ext cx="0" cy="1152525"/>
          </a:xfrm>
          <a:prstGeom prst="line">
            <a:avLst/>
          </a:prstGeom>
          <a:noFill/>
          <a:ln w="25400">
            <a:solidFill>
              <a:schemeClr val="tx1"/>
            </a:solidFill>
            <a:round/>
            <a:headEnd/>
            <a:tailEnd type="triangle" w="lg" len="lg"/>
          </a:ln>
          <a:effectLst/>
        </p:spPr>
        <p:txBody>
          <a:bodyPr wrap="none" lIns="91432" tIns="45717" rIns="91432" bIns="45717" anchor="ctr"/>
          <a:lstStyle/>
          <a:p>
            <a:endParaRPr lang="da-DK"/>
          </a:p>
        </p:txBody>
      </p:sp>
      <p:sp>
        <p:nvSpPr>
          <p:cNvPr id="19" name="Text Box 17"/>
          <p:cNvSpPr txBox="1">
            <a:spLocks noChangeArrowheads="1"/>
          </p:cNvSpPr>
          <p:nvPr/>
        </p:nvSpPr>
        <p:spPr bwMode="auto">
          <a:xfrm>
            <a:off x="2803060" y="1897585"/>
            <a:ext cx="1093553" cy="523214"/>
          </a:xfrm>
          <a:prstGeom prst="rect">
            <a:avLst/>
          </a:prstGeom>
          <a:noFill/>
          <a:ln w="19050" algn="ctr">
            <a:noFill/>
            <a:miter lim="800000"/>
            <a:headEnd/>
            <a:tailEnd/>
          </a:ln>
          <a:effectLst/>
        </p:spPr>
        <p:txBody>
          <a:bodyPr wrap="none" lIns="91432" tIns="45717" rIns="91432" bIns="45717">
            <a:spAutoFit/>
          </a:bodyPr>
          <a:lstStyle/>
          <a:p>
            <a:pPr algn="l"/>
            <a:r>
              <a:rPr lang="en-US" sz="2800" dirty="0"/>
              <a:t>C# </a:t>
            </a:r>
            <a:r>
              <a:rPr lang="en-US" sz="2800" dirty="0" smtClean="0"/>
              <a:t>4.0</a:t>
            </a:r>
            <a:endParaRPr lang="en-US" sz="2800" dirty="0"/>
          </a:p>
        </p:txBody>
      </p:sp>
      <p:sp>
        <p:nvSpPr>
          <p:cNvPr id="20" name="Text Box 20"/>
          <p:cNvSpPr txBox="1">
            <a:spLocks noChangeArrowheads="1"/>
          </p:cNvSpPr>
          <p:nvPr/>
        </p:nvSpPr>
        <p:spPr bwMode="auto">
          <a:xfrm>
            <a:off x="4603284" y="2186510"/>
            <a:ext cx="3200400" cy="464230"/>
          </a:xfrm>
          <a:prstGeom prst="rect">
            <a:avLst/>
          </a:prstGeom>
          <a:noFill/>
          <a:ln w="19050" algn="ctr">
            <a:noFill/>
            <a:miter lim="800000"/>
            <a:headEnd/>
            <a:tailEnd/>
          </a:ln>
          <a:effectLst/>
        </p:spPr>
        <p:txBody>
          <a:bodyPr wrap="square" lIns="91432" tIns="45717" rIns="91432" bIns="45717">
            <a:spAutoFit/>
          </a:bodyPr>
          <a:lstStyle/>
          <a:p>
            <a:pPr algn="l"/>
            <a:r>
              <a:rPr lang="en-US" sz="2400" dirty="0" smtClean="0"/>
              <a:t>Dynamic Programming</a:t>
            </a:r>
            <a:endParaRPr lang="en-US" sz="2400" dirty="0"/>
          </a:p>
        </p:txBody>
      </p:sp>
    </p:spTree>
    <p:extLst>
      <p:ext uri="{BB962C8B-B14F-4D97-AF65-F5344CB8AC3E}">
        <p14:creationId xmlns:p14="http://schemas.microsoft.com/office/powerpoint/2010/main" val="2345145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500"/>
                                        <p:tgtEl>
                                          <p:spTgt spid="1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p:bldP spid="11" grpId="0"/>
      <p:bldP spid="12" grpId="0"/>
      <p:bldP spid="13" grpId="0"/>
      <p:bldP spid="14" grpId="0"/>
      <p:bldP spid="15" grpId="0"/>
      <p:bldP spid="16" grpId="0" animBg="1"/>
      <p:bldP spid="17" grpId="0" animBg="1"/>
      <p:bldP spid="18" grpId="0" animBg="1"/>
      <p:bldP spid="19"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pc="-100" dirty="0">
                <a:solidFill>
                  <a:schemeClr val="tx1"/>
                </a:solidFill>
                <a:latin typeface="+mj-lt"/>
              </a:rPr>
              <a:t>C# 4.0 Language </a:t>
            </a:r>
            <a:r>
              <a:rPr lang="en-US" spc="-100" dirty="0" smtClean="0">
                <a:solidFill>
                  <a:schemeClr val="tx1"/>
                </a:solidFill>
                <a:latin typeface="+mj-lt"/>
              </a:rPr>
              <a:t>Innovations</a:t>
            </a:r>
            <a:endParaRPr lang="en-US" dirty="0">
              <a:solidFill>
                <a:schemeClr val="tx1"/>
              </a:solidFill>
              <a:latin typeface="+mj-lt"/>
            </a:endParaRPr>
          </a:p>
        </p:txBody>
      </p:sp>
      <p:sp>
        <p:nvSpPr>
          <p:cNvPr id="3" name="Text Placeholder 2"/>
          <p:cNvSpPr>
            <a:spLocks noGrp="1"/>
          </p:cNvSpPr>
          <p:nvPr>
            <p:ph type="body" sz="quarter" idx="10"/>
          </p:nvPr>
        </p:nvSpPr>
        <p:spPr>
          <a:xfrm>
            <a:off x="381000" y="1447800"/>
            <a:ext cx="8382000" cy="2068259"/>
          </a:xfrm>
        </p:spPr>
        <p:txBody>
          <a:bodyPr/>
          <a:lstStyle/>
          <a:p>
            <a:r>
              <a:rPr lang="en-US" dirty="0"/>
              <a:t>Dynamically Typed Objects</a:t>
            </a:r>
          </a:p>
          <a:p>
            <a:r>
              <a:rPr lang="en-US" dirty="0"/>
              <a:t>Optional and Named Parameters</a:t>
            </a:r>
          </a:p>
          <a:p>
            <a:r>
              <a:rPr lang="en-US" dirty="0"/>
              <a:t>Improved COM Interoperability</a:t>
            </a:r>
          </a:p>
          <a:p>
            <a:r>
              <a:rPr lang="en-US" dirty="0"/>
              <a:t>Co- and </a:t>
            </a:r>
            <a:r>
              <a:rPr lang="en-US" dirty="0" smtClean="0"/>
              <a:t>Contra-variance</a:t>
            </a:r>
            <a:endParaRPr lang="en-US" dirty="0"/>
          </a:p>
        </p:txBody>
      </p:sp>
    </p:spTree>
    <p:extLst>
      <p:ext uri="{BB962C8B-B14F-4D97-AF65-F5344CB8AC3E}">
        <p14:creationId xmlns:p14="http://schemas.microsoft.com/office/powerpoint/2010/main" val="3109080526"/>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Dynamic Programming</a:t>
            </a:r>
          </a:p>
        </p:txBody>
      </p:sp>
      <p:sp>
        <p:nvSpPr>
          <p:cNvPr id="29" name="AutoShape 18"/>
          <p:cNvSpPr>
            <a:spLocks noChangeArrowheads="1"/>
          </p:cNvSpPr>
          <p:nvPr/>
        </p:nvSpPr>
        <p:spPr bwMode="auto">
          <a:xfrm>
            <a:off x="3712029" y="3631336"/>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1600" dirty="0" smtClean="0">
                <a:effectLst>
                  <a:outerShdw blurRad="38100" dist="38100" dir="2700000" algn="tl">
                    <a:srgbClr val="000000">
                      <a:alpha val="43137"/>
                    </a:srgbClr>
                  </a:outerShdw>
                </a:effectLst>
              </a:rPr>
              <a:t>Python</a:t>
            </a:r>
            <a:br>
              <a:rPr lang="en-US" sz="1600" dirty="0" smtClean="0">
                <a:effectLst>
                  <a:outerShdw blurRad="38100" dist="38100" dir="2700000" algn="tl">
                    <a:srgbClr val="000000">
                      <a:alpha val="43137"/>
                    </a:srgbClr>
                  </a:outerShdw>
                </a:effectLst>
              </a:rPr>
            </a:br>
            <a:r>
              <a:rPr lang="en-US" sz="1600" dirty="0" smtClean="0">
                <a:effectLst>
                  <a:outerShdw blurRad="38100" dist="38100" dir="2700000" algn="tl">
                    <a:srgbClr val="000000">
                      <a:alpha val="43137"/>
                    </a:srgbClr>
                  </a:outerShdw>
                </a:effectLst>
              </a:rPr>
              <a:t>Binder</a:t>
            </a:r>
          </a:p>
        </p:txBody>
      </p:sp>
      <p:sp>
        <p:nvSpPr>
          <p:cNvPr id="30" name="AutoShape 18"/>
          <p:cNvSpPr>
            <a:spLocks noChangeArrowheads="1"/>
          </p:cNvSpPr>
          <p:nvPr/>
        </p:nvSpPr>
        <p:spPr bwMode="auto">
          <a:xfrm>
            <a:off x="5388429" y="3631336"/>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1600" dirty="0" smtClean="0">
                <a:effectLst>
                  <a:outerShdw blurRad="38100" dist="38100" dir="2700000" algn="tl">
                    <a:srgbClr val="000000">
                      <a:alpha val="43137"/>
                    </a:srgbClr>
                  </a:outerShdw>
                </a:effectLst>
              </a:rPr>
              <a:t>Ruby</a:t>
            </a:r>
            <a:br>
              <a:rPr lang="en-US" sz="1600" dirty="0" smtClean="0">
                <a:effectLst>
                  <a:outerShdw blurRad="38100" dist="38100" dir="2700000" algn="tl">
                    <a:srgbClr val="000000">
                      <a:alpha val="43137"/>
                    </a:srgbClr>
                  </a:outerShdw>
                </a:effectLst>
              </a:rPr>
            </a:br>
            <a:r>
              <a:rPr lang="en-US" sz="1600" dirty="0" smtClean="0">
                <a:effectLst>
                  <a:outerShdw blurRad="38100" dist="38100" dir="2700000" algn="tl">
                    <a:srgbClr val="000000">
                      <a:alpha val="43137"/>
                    </a:srgbClr>
                  </a:outerShdw>
                </a:effectLst>
              </a:rPr>
              <a:t>Binder</a:t>
            </a:r>
          </a:p>
        </p:txBody>
      </p:sp>
      <p:sp>
        <p:nvSpPr>
          <p:cNvPr id="31" name="AutoShape 18"/>
          <p:cNvSpPr>
            <a:spLocks noChangeArrowheads="1"/>
          </p:cNvSpPr>
          <p:nvPr/>
        </p:nvSpPr>
        <p:spPr bwMode="auto">
          <a:xfrm>
            <a:off x="7064829" y="3631336"/>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1600" dirty="0" smtClean="0">
                <a:effectLst>
                  <a:outerShdw blurRad="38100" dist="38100" dir="2700000" algn="tl">
                    <a:srgbClr val="000000">
                      <a:alpha val="43137"/>
                    </a:srgbClr>
                  </a:outerShdw>
                </a:effectLst>
              </a:rPr>
              <a:t>COM</a:t>
            </a:r>
            <a:br>
              <a:rPr lang="en-US" sz="1600" dirty="0" smtClean="0">
                <a:effectLst>
                  <a:outerShdw blurRad="38100" dist="38100" dir="2700000" algn="tl">
                    <a:srgbClr val="000000">
                      <a:alpha val="43137"/>
                    </a:srgbClr>
                  </a:outerShdw>
                </a:effectLst>
              </a:rPr>
            </a:br>
            <a:r>
              <a:rPr lang="en-US" sz="1600" dirty="0" smtClean="0">
                <a:effectLst>
                  <a:outerShdw blurRad="38100" dist="38100" dir="2700000" algn="tl">
                    <a:srgbClr val="000000">
                      <a:alpha val="43137"/>
                    </a:srgbClr>
                  </a:outerShdw>
                </a:effectLst>
              </a:rPr>
              <a:t>Binder</a:t>
            </a:r>
          </a:p>
        </p:txBody>
      </p:sp>
      <p:sp>
        <p:nvSpPr>
          <p:cNvPr id="32" name="AutoShape 18"/>
          <p:cNvSpPr>
            <a:spLocks noChangeArrowheads="1"/>
          </p:cNvSpPr>
          <p:nvPr/>
        </p:nvSpPr>
        <p:spPr bwMode="auto">
          <a:xfrm>
            <a:off x="2035629" y="3631336"/>
            <a:ext cx="1600200" cy="1143000"/>
          </a:xfrm>
          <a:prstGeom prst="downArrow">
            <a:avLst>
              <a:gd name="adj1" fmla="val 7304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1600" dirty="0" smtClean="0">
                <a:effectLst>
                  <a:outerShdw blurRad="38100" dist="38100" dir="2700000" algn="tl">
                    <a:srgbClr val="000000">
                      <a:alpha val="43137"/>
                    </a:srgbClr>
                  </a:outerShdw>
                </a:effectLst>
              </a:rPr>
              <a:t>JavaScript</a:t>
            </a:r>
            <a:br>
              <a:rPr lang="en-US" sz="1600" dirty="0" smtClean="0">
                <a:effectLst>
                  <a:outerShdw blurRad="38100" dist="38100" dir="2700000" algn="tl">
                    <a:srgbClr val="000000">
                      <a:alpha val="43137"/>
                    </a:srgbClr>
                  </a:outerShdw>
                </a:effectLst>
              </a:rPr>
            </a:br>
            <a:r>
              <a:rPr lang="en-US" sz="1600" dirty="0" smtClean="0">
                <a:effectLst>
                  <a:outerShdw blurRad="38100" dist="38100" dir="2700000" algn="tl">
                    <a:srgbClr val="000000">
                      <a:alpha val="43137"/>
                    </a:srgbClr>
                  </a:outerShdw>
                </a:effectLst>
              </a:rPr>
              <a:t>Binder</a:t>
            </a:r>
          </a:p>
        </p:txBody>
      </p:sp>
      <p:sp>
        <p:nvSpPr>
          <p:cNvPr id="33" name="AutoShape 18"/>
          <p:cNvSpPr>
            <a:spLocks noChangeArrowheads="1"/>
          </p:cNvSpPr>
          <p:nvPr/>
        </p:nvSpPr>
        <p:spPr bwMode="auto">
          <a:xfrm>
            <a:off x="359229" y="3631336"/>
            <a:ext cx="1600200" cy="1143000"/>
          </a:xfrm>
          <a:prstGeom prst="downArrow">
            <a:avLst>
              <a:gd name="adj1" fmla="val 67511"/>
              <a:gd name="adj2" fmla="val 5000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1600" dirty="0" smtClean="0">
                <a:effectLst>
                  <a:outerShdw blurRad="38100" dist="38100" dir="2700000" algn="tl">
                    <a:srgbClr val="000000">
                      <a:alpha val="43137"/>
                    </a:srgbClr>
                  </a:outerShdw>
                </a:effectLst>
              </a:rPr>
              <a:t>Object</a:t>
            </a:r>
            <a:br>
              <a:rPr lang="en-US" sz="1600" dirty="0" smtClean="0">
                <a:effectLst>
                  <a:outerShdw blurRad="38100" dist="38100" dir="2700000" algn="tl">
                    <a:srgbClr val="000000">
                      <a:alpha val="43137"/>
                    </a:srgbClr>
                  </a:outerShdw>
                </a:effectLst>
              </a:rPr>
            </a:br>
            <a:r>
              <a:rPr lang="en-US" sz="1600" dirty="0" smtClean="0">
                <a:effectLst>
                  <a:outerShdw blurRad="38100" dist="38100" dir="2700000" algn="tl">
                    <a:srgbClr val="000000">
                      <a:alpha val="43137"/>
                    </a:srgbClr>
                  </a:outerShdw>
                </a:effectLst>
              </a:rPr>
              <a:t>Binder</a:t>
            </a:r>
          </a:p>
        </p:txBody>
      </p:sp>
      <p:sp>
        <p:nvSpPr>
          <p:cNvPr id="34" name="Rounded Rectangle 33"/>
          <p:cNvSpPr/>
          <p:nvPr/>
        </p:nvSpPr>
        <p:spPr bwMode="auto">
          <a:xfrm>
            <a:off x="359229" y="4698136"/>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sp>
        <p:nvSpPr>
          <p:cNvPr id="35" name="Rounded Rectangle 34"/>
          <p:cNvSpPr/>
          <p:nvPr/>
        </p:nvSpPr>
        <p:spPr bwMode="auto">
          <a:xfrm>
            <a:off x="2035629" y="4698136"/>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sp>
        <p:nvSpPr>
          <p:cNvPr id="36" name="Rounded Rectangle 35"/>
          <p:cNvSpPr/>
          <p:nvPr/>
        </p:nvSpPr>
        <p:spPr bwMode="auto">
          <a:xfrm>
            <a:off x="3712029" y="4698136"/>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sp>
        <p:nvSpPr>
          <p:cNvPr id="37" name="Rounded Rectangle 36"/>
          <p:cNvSpPr/>
          <p:nvPr/>
        </p:nvSpPr>
        <p:spPr bwMode="auto">
          <a:xfrm>
            <a:off x="5388429" y="4698136"/>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sp>
        <p:nvSpPr>
          <p:cNvPr id="38" name="Rounded Rectangle 37"/>
          <p:cNvSpPr/>
          <p:nvPr/>
        </p:nvSpPr>
        <p:spPr bwMode="auto">
          <a:xfrm>
            <a:off x="7064829" y="4698136"/>
            <a:ext cx="1600200" cy="1295400"/>
          </a:xfrm>
          <a:prstGeom prst="roundRect">
            <a:avLst/>
          </a:prstGeom>
          <a:ln>
            <a:headEnd type="none" w="med" len="med"/>
            <a:tailEnd type="none" w="med" len="med"/>
          </a:ln>
          <a:effectLst>
            <a:innerShdw blurRad="114300">
              <a:prstClr val="black"/>
            </a:innerShdw>
            <a:reflection blurRad="6350" stA="52000" endA="300" endPos="35000" dir="5400000" sy="-100000" algn="bl" rotWithShape="0"/>
          </a:effectLst>
        </p:spPr>
        <p:style>
          <a:lnRef idx="1">
            <a:schemeClr val="accent2"/>
          </a:lnRef>
          <a:fillRef idx="1001">
            <a:schemeClr val="lt1"/>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ndParaRPr>
          </a:p>
        </p:txBody>
      </p:sp>
      <p:pic>
        <p:nvPicPr>
          <p:cNvPr id="39" name="Picture 38" descr="image002_thumb.jpg"/>
          <p:cNvPicPr>
            <a:picLocks noChangeAspect="1"/>
          </p:cNvPicPr>
          <p:nvPr/>
        </p:nvPicPr>
        <p:blipFill>
          <a:blip r:embed="rId3"/>
          <a:stretch>
            <a:fillRect/>
          </a:stretch>
        </p:blipFill>
        <p:spPr>
          <a:xfrm>
            <a:off x="2340429" y="4794402"/>
            <a:ext cx="990600" cy="1102868"/>
          </a:xfrm>
          <a:prstGeom prst="rect">
            <a:avLst/>
          </a:prstGeom>
        </p:spPr>
      </p:pic>
      <p:pic>
        <p:nvPicPr>
          <p:cNvPr id="40" name="Picture 2" descr="C:\Users\jimhug.REDMOND\Pictures\python-logo-master-v3-TM.png"/>
          <p:cNvPicPr>
            <a:picLocks noChangeAspect="1" noChangeArrowheads="1"/>
          </p:cNvPicPr>
          <p:nvPr/>
        </p:nvPicPr>
        <p:blipFill>
          <a:blip r:embed="rId4" cstate="print"/>
          <a:srcRect l="12006" r="6533"/>
          <a:stretch>
            <a:fillRect/>
          </a:stretch>
        </p:blipFill>
        <p:spPr bwMode="auto">
          <a:xfrm>
            <a:off x="3826329" y="5061556"/>
            <a:ext cx="1371600" cy="568560"/>
          </a:xfrm>
          <a:prstGeom prst="rect">
            <a:avLst/>
          </a:prstGeom>
          <a:noFill/>
          <a:ln w="9525">
            <a:noFill/>
            <a:miter lim="800000"/>
            <a:headEnd/>
            <a:tailEnd/>
          </a:ln>
        </p:spPr>
      </p:pic>
      <p:pic>
        <p:nvPicPr>
          <p:cNvPr id="41" name="Picture 3" descr="C:\Users\jimhug.REDMOND\Pictures\599px-Ruby_logo.png"/>
          <p:cNvPicPr>
            <a:picLocks noChangeAspect="1" noChangeArrowheads="1"/>
          </p:cNvPicPr>
          <p:nvPr/>
        </p:nvPicPr>
        <p:blipFill>
          <a:blip r:embed="rId5" cstate="print"/>
          <a:srcRect/>
          <a:stretch>
            <a:fillRect/>
          </a:stretch>
        </p:blipFill>
        <p:spPr bwMode="auto">
          <a:xfrm>
            <a:off x="5902777" y="5060084"/>
            <a:ext cx="571504" cy="571504"/>
          </a:xfrm>
          <a:prstGeom prst="rect">
            <a:avLst/>
          </a:prstGeom>
          <a:noFill/>
          <a:ln w="9525">
            <a:noFill/>
            <a:miter lim="800000"/>
            <a:headEnd/>
            <a:tailEnd/>
          </a:ln>
        </p:spPr>
      </p:pic>
      <p:pic>
        <p:nvPicPr>
          <p:cNvPr id="42" name="Picture 2"/>
          <p:cNvPicPr>
            <a:picLocks noChangeAspect="1" noChangeArrowheads="1"/>
          </p:cNvPicPr>
          <p:nvPr/>
        </p:nvPicPr>
        <p:blipFill>
          <a:blip r:embed="rId6"/>
          <a:srcRect/>
          <a:stretch>
            <a:fillRect/>
          </a:stretch>
        </p:blipFill>
        <p:spPr bwMode="auto">
          <a:xfrm>
            <a:off x="7364863" y="4947994"/>
            <a:ext cx="1000132" cy="795685"/>
          </a:xfrm>
          <a:prstGeom prst="rect">
            <a:avLst/>
          </a:prstGeom>
          <a:noFill/>
          <a:ln w="9525">
            <a:noFill/>
            <a:miter lim="800000"/>
            <a:headEnd/>
            <a:tailEnd/>
          </a:ln>
          <a:effectLst/>
        </p:spPr>
      </p:pic>
      <p:sp>
        <p:nvSpPr>
          <p:cNvPr id="43" name="Rounded Rectangle 42"/>
          <p:cNvSpPr/>
          <p:nvPr/>
        </p:nvSpPr>
        <p:spPr bwMode="auto">
          <a:xfrm>
            <a:off x="359229" y="2031136"/>
            <a:ext cx="8305800" cy="1600200"/>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800" dirty="0" smtClean="0">
                <a:solidFill>
                  <a:srgbClr val="FFFFFF"/>
                </a:solidFill>
              </a:rPr>
              <a:t>Dynamic Language Runtime</a:t>
            </a:r>
          </a:p>
        </p:txBody>
      </p:sp>
      <p:sp>
        <p:nvSpPr>
          <p:cNvPr id="44" name="AutoShape 18"/>
          <p:cNvSpPr>
            <a:spLocks noChangeArrowheads="1"/>
          </p:cNvSpPr>
          <p:nvPr/>
        </p:nvSpPr>
        <p:spPr bwMode="auto">
          <a:xfrm>
            <a:off x="587829" y="2793136"/>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2000" dirty="0" smtClean="0">
                <a:effectLst>
                  <a:outerShdw blurRad="38100" dist="38100" dir="2700000" algn="tl">
                    <a:srgbClr val="000000">
                      <a:alpha val="43137"/>
                    </a:srgbClr>
                  </a:outerShdw>
                </a:effectLst>
              </a:rPr>
              <a:t>Expression Trees</a:t>
            </a:r>
          </a:p>
        </p:txBody>
      </p:sp>
      <p:sp>
        <p:nvSpPr>
          <p:cNvPr id="45" name="AutoShape 18"/>
          <p:cNvSpPr>
            <a:spLocks noChangeArrowheads="1"/>
          </p:cNvSpPr>
          <p:nvPr/>
        </p:nvSpPr>
        <p:spPr bwMode="auto">
          <a:xfrm>
            <a:off x="3254829" y="2793136"/>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2000" dirty="0" smtClean="0">
                <a:effectLst>
                  <a:outerShdw blurRad="38100" dist="38100" dir="2700000" algn="tl">
                    <a:srgbClr val="000000">
                      <a:alpha val="43137"/>
                    </a:srgbClr>
                  </a:outerShdw>
                </a:effectLst>
              </a:rPr>
              <a:t>Dynamic Dispatch</a:t>
            </a:r>
          </a:p>
        </p:txBody>
      </p:sp>
      <p:sp>
        <p:nvSpPr>
          <p:cNvPr id="46" name="AutoShape 18"/>
          <p:cNvSpPr>
            <a:spLocks noChangeArrowheads="1"/>
          </p:cNvSpPr>
          <p:nvPr/>
        </p:nvSpPr>
        <p:spPr bwMode="auto">
          <a:xfrm>
            <a:off x="5921829" y="2793136"/>
            <a:ext cx="2514600" cy="533400"/>
          </a:xfrm>
          <a:prstGeom prst="roundRect">
            <a:avLst>
              <a:gd name="adj" fmla="val 16667"/>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2000" dirty="0" smtClean="0">
                <a:effectLst>
                  <a:outerShdw blurRad="38100" dist="38100" dir="2700000" algn="tl">
                    <a:srgbClr val="000000">
                      <a:alpha val="43137"/>
                    </a:srgbClr>
                  </a:outerShdw>
                </a:effectLst>
              </a:rPr>
              <a:t>Call Site Caching</a:t>
            </a:r>
          </a:p>
        </p:txBody>
      </p:sp>
      <p:sp>
        <p:nvSpPr>
          <p:cNvPr id="47" name="AutoShape 18"/>
          <p:cNvSpPr>
            <a:spLocks noChangeArrowheads="1"/>
          </p:cNvSpPr>
          <p:nvPr/>
        </p:nvSpPr>
        <p:spPr bwMode="auto">
          <a:xfrm>
            <a:off x="435429" y="1116736"/>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dirty="0" err="1" smtClean="0">
                <a:effectLst>
                  <a:outerShdw blurRad="38100" dist="38100" dir="2700000" algn="tl">
                    <a:srgbClr val="000000">
                      <a:alpha val="43137"/>
                    </a:srgbClr>
                  </a:outerShdw>
                </a:effectLst>
              </a:rPr>
              <a:t>IronPython</a:t>
            </a:r>
            <a:endParaRPr lang="en-US" dirty="0" smtClean="0">
              <a:effectLst>
                <a:outerShdw blurRad="38100" dist="38100" dir="2700000" algn="tl">
                  <a:srgbClr val="000000">
                    <a:alpha val="43137"/>
                  </a:srgbClr>
                </a:outerShdw>
              </a:effectLst>
            </a:endParaRPr>
          </a:p>
        </p:txBody>
      </p:sp>
      <p:sp>
        <p:nvSpPr>
          <p:cNvPr id="48" name="AutoShape 18"/>
          <p:cNvSpPr>
            <a:spLocks noChangeArrowheads="1"/>
          </p:cNvSpPr>
          <p:nvPr/>
        </p:nvSpPr>
        <p:spPr bwMode="auto">
          <a:xfrm>
            <a:off x="2111829" y="1116736"/>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2000" dirty="0" err="1" smtClean="0">
                <a:effectLst>
                  <a:outerShdw blurRad="38100" dist="38100" dir="2700000" algn="tl">
                    <a:srgbClr val="000000">
                      <a:alpha val="43137"/>
                    </a:srgbClr>
                  </a:outerShdw>
                </a:effectLst>
              </a:rPr>
              <a:t>IronRuby</a:t>
            </a:r>
            <a:endParaRPr lang="en-US" sz="2000" dirty="0" smtClean="0">
              <a:effectLst>
                <a:outerShdw blurRad="38100" dist="38100" dir="2700000" algn="tl">
                  <a:srgbClr val="000000">
                    <a:alpha val="43137"/>
                  </a:srgbClr>
                </a:outerShdw>
              </a:effectLst>
            </a:endParaRPr>
          </a:p>
        </p:txBody>
      </p:sp>
      <p:sp>
        <p:nvSpPr>
          <p:cNvPr id="49" name="AutoShape 18"/>
          <p:cNvSpPr>
            <a:spLocks noChangeArrowheads="1"/>
          </p:cNvSpPr>
          <p:nvPr/>
        </p:nvSpPr>
        <p:spPr bwMode="auto">
          <a:xfrm>
            <a:off x="3788229" y="1116736"/>
            <a:ext cx="14478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2000" dirty="0" smtClean="0">
                <a:effectLst>
                  <a:outerShdw blurRad="38100" dist="38100" dir="2700000" algn="tl">
                    <a:srgbClr val="000000">
                      <a:alpha val="43137"/>
                    </a:srgbClr>
                  </a:outerShdw>
                </a:effectLst>
              </a:rPr>
              <a:t>C#</a:t>
            </a:r>
          </a:p>
        </p:txBody>
      </p:sp>
      <p:sp>
        <p:nvSpPr>
          <p:cNvPr id="50" name="AutoShape 18"/>
          <p:cNvSpPr>
            <a:spLocks noChangeArrowheads="1"/>
          </p:cNvSpPr>
          <p:nvPr/>
        </p:nvSpPr>
        <p:spPr bwMode="auto">
          <a:xfrm>
            <a:off x="5388429" y="1116736"/>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2000" dirty="0" smtClean="0">
                <a:effectLst>
                  <a:outerShdw blurRad="38100" dist="38100" dir="2700000" algn="tl">
                    <a:srgbClr val="000000">
                      <a:alpha val="43137"/>
                    </a:srgbClr>
                  </a:outerShdw>
                </a:effectLst>
              </a:rPr>
              <a:t>VB.NET</a:t>
            </a:r>
          </a:p>
        </p:txBody>
      </p:sp>
      <p:sp>
        <p:nvSpPr>
          <p:cNvPr id="51" name="AutoShape 18"/>
          <p:cNvSpPr>
            <a:spLocks noChangeArrowheads="1"/>
          </p:cNvSpPr>
          <p:nvPr/>
        </p:nvSpPr>
        <p:spPr bwMode="auto">
          <a:xfrm>
            <a:off x="7064829" y="1116736"/>
            <a:ext cx="1524000" cy="762000"/>
          </a:xfrm>
          <a:prstGeom prst="roundRect">
            <a:avLst>
              <a:gd name="adj" fmla="val 16667"/>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0" tIns="54859" rIns="109720" bIns="54859" numCol="1" rtlCol="0" anchor="ctr" anchorCtr="0" compatLnSpc="1">
            <a:prstTxWarp prst="textNoShape">
              <a:avLst/>
            </a:prstTxWarp>
          </a:bodyPr>
          <a:lstStyle/>
          <a:p>
            <a:pPr algn="ctr" defTabSz="1096875"/>
            <a:r>
              <a:rPr lang="en-US" sz="2000" dirty="0" smtClean="0">
                <a:effectLst>
                  <a:outerShdw blurRad="38100" dist="38100" dir="2700000" algn="tl">
                    <a:srgbClr val="000000">
                      <a:alpha val="43137"/>
                    </a:srgbClr>
                  </a:outerShdw>
                </a:effectLst>
              </a:rPr>
              <a:t>Others…</a:t>
            </a:r>
          </a:p>
        </p:txBody>
      </p:sp>
      <p:pic>
        <p:nvPicPr>
          <p:cNvPr id="52" name="Picture 51" descr="NET_v_rgb.png"/>
          <p:cNvPicPr>
            <a:picLocks noChangeAspect="1"/>
          </p:cNvPicPr>
          <p:nvPr/>
        </p:nvPicPr>
        <p:blipFill>
          <a:blip r:embed="rId7"/>
          <a:stretch>
            <a:fillRect/>
          </a:stretch>
        </p:blipFill>
        <p:spPr>
          <a:xfrm>
            <a:off x="650996" y="4862920"/>
            <a:ext cx="1016667" cy="965833"/>
          </a:xfrm>
          <a:prstGeom prst="rect">
            <a:avLst/>
          </a:prstGeom>
        </p:spPr>
      </p:pic>
    </p:spTree>
    <p:extLst>
      <p:ext uri="{BB962C8B-B14F-4D97-AF65-F5344CB8AC3E}">
        <p14:creationId xmlns:p14="http://schemas.microsoft.com/office/powerpoint/2010/main" val="26231500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44" grpId="0" animBg="1"/>
      <p:bldP spid="45" grpId="0" animBg="1"/>
      <p:bldP spid="46" grpId="0" animBg="1"/>
      <p:bldP spid="47" grpId="0" animBg="1"/>
      <p:bldP spid="48" grpId="0" animBg="1"/>
      <p:bldP spid="49" grpId="0" animBg="1"/>
      <p:bldP spid="50" grpId="0" animBg="1"/>
      <p:bldP spid="5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Dynamically Typed Objects</a:t>
            </a:r>
            <a:endParaRPr lang="en-US" dirty="0"/>
          </a:p>
        </p:txBody>
      </p:sp>
      <p:sp>
        <p:nvSpPr>
          <p:cNvPr id="5" name="TextBox 4"/>
          <p:cNvSpPr txBox="1"/>
          <p:nvPr/>
        </p:nvSpPr>
        <p:spPr>
          <a:xfrm>
            <a:off x="457200" y="2075543"/>
            <a:ext cx="5105400" cy="1908215"/>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r>
              <a:rPr lang="en-US" sz="1600" u="sng" dirty="0" smtClean="0">
                <a:solidFill>
                  <a:schemeClr val="bg1"/>
                </a:solidFill>
                <a:latin typeface="Consolas" pitchFamily="49" charset="0"/>
                <a:ea typeface="Calibri"/>
                <a:cs typeface="Times New Roman"/>
              </a:rPr>
              <a:t>.NET object</a:t>
            </a:r>
          </a:p>
          <a:p>
            <a:r>
              <a:rPr lang="en-US" sz="1600" dirty="0" smtClean="0">
                <a:solidFill>
                  <a:srgbClr val="0000FF"/>
                </a:solidFill>
                <a:latin typeface="Consolas" pitchFamily="49" charset="0"/>
                <a:ea typeface="Calibri"/>
                <a:cs typeface="Times New Roman"/>
              </a:rPr>
              <a:t>object</a:t>
            </a:r>
            <a:r>
              <a:rPr lang="en-US" sz="1600" dirty="0" smtClean="0">
                <a:latin typeface="Consolas" pitchFamily="49" charset="0"/>
              </a:rPr>
              <a:t> calc = </a:t>
            </a:r>
            <a:r>
              <a:rPr lang="en-US" sz="1600" dirty="0" err="1" smtClean="0">
                <a:latin typeface="Consolas" pitchFamily="49" charset="0"/>
              </a:rPr>
              <a:t>GetCalculator</a:t>
            </a:r>
            <a:r>
              <a:rPr lang="en-US" sz="1600" dirty="0" smtClean="0">
                <a:latin typeface="Consolas" pitchFamily="49" charset="0"/>
              </a:rPr>
              <a:t>();</a:t>
            </a:r>
          </a:p>
          <a:p>
            <a:r>
              <a:rPr lang="en-US" sz="1600" dirty="0" smtClean="0">
                <a:solidFill>
                  <a:srgbClr val="2B91AF"/>
                </a:solidFill>
                <a:latin typeface="Consolas" pitchFamily="49" charset="0"/>
                <a:ea typeface="Calibri"/>
                <a:cs typeface="Times New Roman"/>
              </a:rPr>
              <a:t>Type</a:t>
            </a:r>
            <a:r>
              <a:rPr lang="en-US" sz="1600" dirty="0" smtClean="0">
                <a:latin typeface="Consolas" pitchFamily="49" charset="0"/>
              </a:rPr>
              <a:t> </a:t>
            </a:r>
            <a:r>
              <a:rPr lang="en-US" sz="1600" dirty="0" err="1" smtClean="0">
                <a:latin typeface="Consolas" pitchFamily="49" charset="0"/>
              </a:rPr>
              <a:t>calcType</a:t>
            </a:r>
            <a:r>
              <a:rPr lang="en-US" sz="1600" dirty="0" smtClean="0">
                <a:latin typeface="Consolas" pitchFamily="49" charset="0"/>
              </a:rPr>
              <a:t> = </a:t>
            </a:r>
            <a:r>
              <a:rPr lang="en-US" sz="1600" dirty="0" err="1" smtClean="0">
                <a:latin typeface="Consolas" pitchFamily="49" charset="0"/>
              </a:rPr>
              <a:t>calc.GetType</a:t>
            </a:r>
            <a:r>
              <a:rPr lang="en-US" sz="1600" dirty="0" smtClean="0">
                <a:latin typeface="Consolas" pitchFamily="49" charset="0"/>
              </a:rPr>
              <a:t>();</a:t>
            </a:r>
          </a:p>
          <a:p>
            <a:r>
              <a:rPr lang="en-US" sz="1600" dirty="0" smtClean="0">
                <a:solidFill>
                  <a:srgbClr val="0000FF"/>
                </a:solidFill>
                <a:latin typeface="Consolas" pitchFamily="49" charset="0"/>
                <a:ea typeface="Calibri"/>
                <a:cs typeface="Times New Roman"/>
              </a:rPr>
              <a:t>object</a:t>
            </a:r>
            <a:r>
              <a:rPr lang="en-US" sz="1600" dirty="0" smtClean="0">
                <a:latin typeface="Consolas" pitchFamily="49" charset="0"/>
              </a:rPr>
              <a:t> res = </a:t>
            </a:r>
            <a:r>
              <a:rPr lang="en-US" sz="1600" dirty="0" err="1" smtClean="0">
                <a:latin typeface="Consolas" pitchFamily="49" charset="0"/>
              </a:rPr>
              <a:t>calcType.InvokeMember</a:t>
            </a:r>
            <a:r>
              <a:rPr lang="en-US" sz="1600" dirty="0" smtClean="0">
                <a:latin typeface="Consolas" pitchFamily="49" charset="0"/>
              </a:rPr>
              <a:t>(</a:t>
            </a:r>
            <a:r>
              <a:rPr lang="en-US" sz="1600" dirty="0" smtClean="0">
                <a:solidFill>
                  <a:srgbClr val="A31515"/>
                </a:solidFill>
                <a:latin typeface="Consolas" pitchFamily="49" charset="0"/>
              </a:rPr>
              <a:t>"Add"</a:t>
            </a:r>
            <a:r>
              <a:rPr lang="en-US" sz="1600" dirty="0" smtClean="0">
                <a:latin typeface="Consolas" pitchFamily="49" charset="0"/>
              </a:rPr>
              <a:t>,</a:t>
            </a:r>
          </a:p>
          <a:p>
            <a:r>
              <a:rPr lang="en-US" sz="1600" dirty="0" smtClean="0">
                <a:latin typeface="Consolas" pitchFamily="49" charset="0"/>
              </a:rPr>
              <a:t>    </a:t>
            </a:r>
            <a:r>
              <a:rPr lang="en-US" sz="1600" dirty="0" err="1" smtClean="0">
                <a:latin typeface="Consolas" pitchFamily="49" charset="0"/>
              </a:rPr>
              <a:t>BindingFlags.InvokeMethod</a:t>
            </a:r>
            <a:r>
              <a:rPr lang="en-US" sz="1600" dirty="0" smtClean="0">
                <a:latin typeface="Consolas" pitchFamily="49" charset="0"/>
              </a:rPr>
              <a:t>, </a:t>
            </a:r>
            <a:r>
              <a:rPr lang="en-US" sz="1600" dirty="0" smtClean="0">
                <a:solidFill>
                  <a:srgbClr val="0000FF"/>
                </a:solidFill>
                <a:latin typeface="Consolas" pitchFamily="49" charset="0"/>
                <a:ea typeface="Calibri"/>
                <a:cs typeface="Times New Roman"/>
              </a:rPr>
              <a:t>null</a:t>
            </a:r>
            <a:r>
              <a:rPr lang="en-US" sz="1600" dirty="0" smtClean="0">
                <a:latin typeface="Consolas" pitchFamily="49" charset="0"/>
              </a:rPr>
              <a:t>,</a:t>
            </a:r>
          </a:p>
          <a:p>
            <a:r>
              <a:rPr lang="en-US" sz="1600" dirty="0" smtClean="0">
                <a:latin typeface="Consolas" pitchFamily="49" charset="0"/>
              </a:rPr>
              <a:t>    </a:t>
            </a:r>
            <a:r>
              <a:rPr lang="en-US" sz="1600" dirty="0" smtClean="0">
                <a:solidFill>
                  <a:srgbClr val="0000FF"/>
                </a:solidFill>
                <a:latin typeface="Consolas" pitchFamily="49" charset="0"/>
                <a:ea typeface="Calibri"/>
                <a:cs typeface="Times New Roman"/>
              </a:rPr>
              <a:t>new</a:t>
            </a:r>
            <a:r>
              <a:rPr lang="en-US" sz="1600" dirty="0" smtClean="0">
                <a:latin typeface="Consolas" pitchFamily="49" charset="0"/>
              </a:rPr>
              <a:t> </a:t>
            </a:r>
            <a:r>
              <a:rPr lang="en-US" sz="1600" dirty="0" smtClean="0">
                <a:solidFill>
                  <a:srgbClr val="0000FF"/>
                </a:solidFill>
                <a:latin typeface="Consolas" pitchFamily="49" charset="0"/>
                <a:cs typeface="Times New Roman"/>
              </a:rPr>
              <a:t>object</a:t>
            </a:r>
            <a:r>
              <a:rPr lang="en-US" sz="1600" dirty="0" smtClean="0">
                <a:latin typeface="Consolas" pitchFamily="49" charset="0"/>
              </a:rPr>
              <a:t>[] { 10, 20 });</a:t>
            </a:r>
          </a:p>
          <a:p>
            <a:r>
              <a:rPr lang="en-US" sz="1600" dirty="0" err="1" smtClean="0">
                <a:solidFill>
                  <a:srgbClr val="0000FF"/>
                </a:solidFill>
                <a:latin typeface="Consolas" pitchFamily="49" charset="0"/>
                <a:ea typeface="Calibri"/>
                <a:cs typeface="Times New Roman"/>
              </a:rPr>
              <a:t>int</a:t>
            </a:r>
            <a:r>
              <a:rPr lang="en-US" sz="1600" dirty="0" smtClean="0">
                <a:latin typeface="Consolas" pitchFamily="49" charset="0"/>
              </a:rPr>
              <a:t> sum = Convert.ToInt32(res);</a:t>
            </a:r>
          </a:p>
        </p:txBody>
      </p:sp>
      <p:sp>
        <p:nvSpPr>
          <p:cNvPr id="6" name="TextBox 5"/>
          <p:cNvSpPr txBox="1"/>
          <p:nvPr/>
        </p:nvSpPr>
        <p:spPr>
          <a:xfrm>
            <a:off x="3962400" y="3218543"/>
            <a:ext cx="4876800" cy="1169551"/>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r>
              <a:rPr lang="en-US" sz="1600" u="sng" dirty="0" smtClean="0">
                <a:solidFill>
                  <a:schemeClr val="bg1"/>
                </a:solidFill>
                <a:latin typeface="Consolas" pitchFamily="49" charset="0"/>
                <a:ea typeface="Calibri"/>
                <a:cs typeface="Times New Roman"/>
              </a:rPr>
              <a:t>Dynamic Language object</a:t>
            </a:r>
          </a:p>
          <a:p>
            <a:r>
              <a:rPr lang="en-US" sz="1600" dirty="0" err="1" smtClean="0">
                <a:solidFill>
                  <a:srgbClr val="2B91AF"/>
                </a:solidFill>
                <a:latin typeface="Consolas" pitchFamily="49" charset="0"/>
                <a:ea typeface="Calibri"/>
                <a:cs typeface="Times New Roman"/>
              </a:rPr>
              <a:t>ScriptObject</a:t>
            </a:r>
            <a:r>
              <a:rPr lang="en-US" sz="1600" dirty="0" smtClean="0">
                <a:latin typeface="Consolas" pitchFamily="49" charset="0"/>
              </a:rPr>
              <a:t> calc = </a:t>
            </a:r>
            <a:r>
              <a:rPr lang="en-US" sz="1600" dirty="0" err="1" smtClean="0">
                <a:latin typeface="Consolas" pitchFamily="49" charset="0"/>
              </a:rPr>
              <a:t>GetCalculator</a:t>
            </a:r>
            <a:r>
              <a:rPr lang="en-US" sz="1600" dirty="0" smtClean="0">
                <a:latin typeface="Consolas" pitchFamily="49" charset="0"/>
              </a:rPr>
              <a:t>();</a:t>
            </a:r>
          </a:p>
          <a:p>
            <a:r>
              <a:rPr lang="en-US" sz="1600" dirty="0" smtClean="0">
                <a:solidFill>
                  <a:srgbClr val="0000FF"/>
                </a:solidFill>
                <a:latin typeface="Consolas" pitchFamily="49" charset="0"/>
                <a:ea typeface="Calibri"/>
                <a:cs typeface="Times New Roman"/>
              </a:rPr>
              <a:t>object</a:t>
            </a:r>
            <a:r>
              <a:rPr lang="en-US" sz="1600" dirty="0" smtClean="0">
                <a:latin typeface="Consolas" pitchFamily="49" charset="0"/>
              </a:rPr>
              <a:t> res = </a:t>
            </a:r>
            <a:r>
              <a:rPr lang="en-US" sz="1600" dirty="0" err="1" smtClean="0">
                <a:latin typeface="Consolas" pitchFamily="49" charset="0"/>
              </a:rPr>
              <a:t>calc.Invoke</a:t>
            </a:r>
            <a:r>
              <a:rPr lang="en-US" sz="1600" dirty="0" smtClean="0">
                <a:latin typeface="Consolas" pitchFamily="49" charset="0"/>
              </a:rPr>
              <a:t>(</a:t>
            </a:r>
            <a:r>
              <a:rPr lang="en-US" sz="1600" dirty="0" smtClean="0">
                <a:solidFill>
                  <a:srgbClr val="A31515"/>
                </a:solidFill>
                <a:latin typeface="Consolas" pitchFamily="49" charset="0"/>
              </a:rPr>
              <a:t>"Add"</a:t>
            </a:r>
            <a:r>
              <a:rPr lang="en-US" sz="1600" dirty="0" smtClean="0">
                <a:latin typeface="Consolas" pitchFamily="49" charset="0"/>
              </a:rPr>
              <a:t>, 10, 20);</a:t>
            </a:r>
          </a:p>
          <a:p>
            <a:r>
              <a:rPr lang="en-US" sz="1600" dirty="0" err="1" smtClean="0">
                <a:solidFill>
                  <a:srgbClr val="0000FF"/>
                </a:solidFill>
                <a:latin typeface="Consolas" pitchFamily="49" charset="0"/>
                <a:ea typeface="Calibri"/>
                <a:cs typeface="Times New Roman"/>
              </a:rPr>
              <a:t>int</a:t>
            </a:r>
            <a:r>
              <a:rPr lang="en-US" sz="1600" dirty="0" smtClean="0">
                <a:latin typeface="Consolas" pitchFamily="49" charset="0"/>
              </a:rPr>
              <a:t> sum = </a:t>
            </a:r>
            <a:r>
              <a:rPr lang="en-US" sz="1600" dirty="0" smtClean="0">
                <a:solidFill>
                  <a:srgbClr val="2B91AF"/>
                </a:solidFill>
                <a:latin typeface="Consolas" pitchFamily="49" charset="0"/>
                <a:ea typeface="Calibri"/>
                <a:cs typeface="Times New Roman"/>
              </a:rPr>
              <a:t>Convert</a:t>
            </a:r>
            <a:r>
              <a:rPr lang="en-US" sz="1600" dirty="0" smtClean="0">
                <a:latin typeface="Consolas" pitchFamily="49" charset="0"/>
              </a:rPr>
              <a:t>.ToInt32(res);</a:t>
            </a:r>
          </a:p>
        </p:txBody>
      </p:sp>
      <p:sp>
        <p:nvSpPr>
          <p:cNvPr id="7" name="TextBox 6"/>
          <p:cNvSpPr txBox="1"/>
          <p:nvPr/>
        </p:nvSpPr>
        <p:spPr>
          <a:xfrm>
            <a:off x="2209800" y="1161143"/>
            <a:ext cx="4572000" cy="677108"/>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r>
              <a:rPr lang="en-US" sz="1600" dirty="0" smtClean="0">
                <a:solidFill>
                  <a:srgbClr val="2B91AF"/>
                </a:solidFill>
                <a:latin typeface="Consolas" pitchFamily="49" charset="0"/>
                <a:ea typeface="Calibri"/>
                <a:cs typeface="Times New Roman"/>
              </a:rPr>
              <a:t>Calculator</a:t>
            </a:r>
            <a:r>
              <a:rPr lang="en-US" sz="1600" dirty="0" smtClean="0">
                <a:latin typeface="Consolas" pitchFamily="49" charset="0"/>
              </a:rPr>
              <a:t> calc = </a:t>
            </a:r>
            <a:r>
              <a:rPr lang="en-US" sz="1600" dirty="0" err="1" smtClean="0">
                <a:latin typeface="Consolas" pitchFamily="49" charset="0"/>
              </a:rPr>
              <a:t>GetCalculator</a:t>
            </a:r>
            <a:r>
              <a:rPr lang="en-US" sz="1600" dirty="0" smtClean="0">
                <a:latin typeface="Consolas" pitchFamily="49" charset="0"/>
              </a:rPr>
              <a:t>();</a:t>
            </a:r>
          </a:p>
          <a:p>
            <a:r>
              <a:rPr lang="en-US" sz="1600" dirty="0" err="1" smtClean="0">
                <a:solidFill>
                  <a:srgbClr val="0000FF"/>
                </a:solidFill>
                <a:latin typeface="Consolas" pitchFamily="49" charset="0"/>
                <a:ea typeface="Calibri"/>
                <a:cs typeface="Times New Roman"/>
              </a:rPr>
              <a:t>int</a:t>
            </a:r>
            <a:r>
              <a:rPr lang="en-US" sz="1600" dirty="0" smtClean="0">
                <a:latin typeface="Consolas" pitchFamily="49" charset="0"/>
              </a:rPr>
              <a:t> sum = </a:t>
            </a:r>
            <a:r>
              <a:rPr lang="en-US" sz="1600" dirty="0" err="1" smtClean="0">
                <a:latin typeface="Consolas" pitchFamily="49" charset="0"/>
              </a:rPr>
              <a:t>calc.Add</a:t>
            </a:r>
            <a:r>
              <a:rPr lang="en-US" sz="1600" dirty="0" smtClean="0">
                <a:latin typeface="Consolas" pitchFamily="49" charset="0"/>
              </a:rPr>
              <a:t>(10, 20);</a:t>
            </a:r>
          </a:p>
        </p:txBody>
      </p:sp>
      <p:sp>
        <p:nvSpPr>
          <p:cNvPr id="8" name="TextBox 7"/>
          <p:cNvSpPr txBox="1"/>
          <p:nvPr/>
        </p:nvSpPr>
        <p:spPr>
          <a:xfrm>
            <a:off x="3124200" y="4666343"/>
            <a:ext cx="4114800" cy="677108"/>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r>
              <a:rPr lang="en-US" sz="1600" dirty="0" smtClean="0">
                <a:solidFill>
                  <a:srgbClr val="0000FF"/>
                </a:solidFill>
                <a:latin typeface="Consolas" pitchFamily="49" charset="0"/>
                <a:ea typeface="Calibri"/>
                <a:cs typeface="Times New Roman"/>
              </a:rPr>
              <a:t>dynamic</a:t>
            </a:r>
            <a:r>
              <a:rPr lang="en-US" sz="1600" dirty="0" smtClean="0">
                <a:latin typeface="Consolas" pitchFamily="49" charset="0"/>
              </a:rPr>
              <a:t> calc = </a:t>
            </a:r>
            <a:r>
              <a:rPr lang="en-US" sz="1600" dirty="0" err="1" smtClean="0">
                <a:latin typeface="Consolas" pitchFamily="49" charset="0"/>
              </a:rPr>
              <a:t>GetCalculator</a:t>
            </a:r>
            <a:r>
              <a:rPr lang="en-US" sz="1600" dirty="0" smtClean="0">
                <a:latin typeface="Consolas" pitchFamily="49" charset="0"/>
              </a:rPr>
              <a:t>();</a:t>
            </a:r>
          </a:p>
          <a:p>
            <a:r>
              <a:rPr lang="en-US" sz="1600" dirty="0" err="1" smtClean="0">
                <a:solidFill>
                  <a:srgbClr val="0000FF"/>
                </a:solidFill>
                <a:latin typeface="Consolas" pitchFamily="49" charset="0"/>
                <a:ea typeface="Calibri"/>
                <a:cs typeface="Times New Roman"/>
              </a:rPr>
              <a:t>int</a:t>
            </a:r>
            <a:r>
              <a:rPr lang="en-US" sz="1600" dirty="0" smtClean="0">
                <a:latin typeface="Consolas" pitchFamily="49" charset="0"/>
              </a:rPr>
              <a:t> sum = </a:t>
            </a:r>
            <a:r>
              <a:rPr lang="en-US" sz="1600" dirty="0" err="1" smtClean="0">
                <a:latin typeface="Consolas" pitchFamily="49" charset="0"/>
              </a:rPr>
              <a:t>calc.Add</a:t>
            </a:r>
            <a:r>
              <a:rPr lang="en-US" sz="1600" dirty="0" smtClean="0">
                <a:latin typeface="Consolas" pitchFamily="49" charset="0"/>
              </a:rPr>
              <a:t>(10, 20);</a:t>
            </a:r>
          </a:p>
        </p:txBody>
      </p:sp>
      <p:sp>
        <p:nvSpPr>
          <p:cNvPr id="9" name="Rounded Rectangular Callout 8"/>
          <p:cNvSpPr/>
          <p:nvPr/>
        </p:nvSpPr>
        <p:spPr>
          <a:xfrm>
            <a:off x="685800" y="4209143"/>
            <a:ext cx="2057400" cy="838200"/>
          </a:xfrm>
          <a:prstGeom prst="wedgeRoundRectCallout">
            <a:avLst>
              <a:gd name="adj1" fmla="val 73797"/>
              <a:gd name="adj2" fmla="val 31572"/>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i="1" dirty="0" smtClean="0"/>
              <a:t>Statically</a:t>
            </a:r>
            <a:r>
              <a:rPr lang="en-US" dirty="0" smtClean="0"/>
              <a:t> typed to be dynamic</a:t>
            </a:r>
            <a:endParaRPr lang="en-US" dirty="0"/>
          </a:p>
        </p:txBody>
      </p:sp>
      <p:sp>
        <p:nvSpPr>
          <p:cNvPr id="10" name="Rounded Rectangular Callout 9"/>
          <p:cNvSpPr/>
          <p:nvPr/>
        </p:nvSpPr>
        <p:spPr>
          <a:xfrm>
            <a:off x="5029200" y="5504543"/>
            <a:ext cx="2057400" cy="838200"/>
          </a:xfrm>
          <a:prstGeom prst="wedgeRoundRectCallout">
            <a:avLst>
              <a:gd name="adj1" fmla="val -52578"/>
              <a:gd name="adj2" fmla="val -80366"/>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Dynamic method invocation</a:t>
            </a:r>
            <a:endParaRPr lang="en-US" dirty="0"/>
          </a:p>
        </p:txBody>
      </p:sp>
      <p:sp>
        <p:nvSpPr>
          <p:cNvPr id="11" name="Rounded Rectangular Callout 10"/>
          <p:cNvSpPr/>
          <p:nvPr/>
        </p:nvSpPr>
        <p:spPr>
          <a:xfrm>
            <a:off x="2057400" y="5504543"/>
            <a:ext cx="2057400" cy="838200"/>
          </a:xfrm>
          <a:prstGeom prst="wedgeRoundRectCallout">
            <a:avLst>
              <a:gd name="adj1" fmla="val 53702"/>
              <a:gd name="adj2" fmla="val -85109"/>
              <a:gd name="adj3" fmla="val 16667"/>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Dynamic conversion</a:t>
            </a:r>
            <a:endParaRPr lang="en-US" dirty="0"/>
          </a:p>
        </p:txBody>
      </p:sp>
    </p:spTree>
    <p:extLst>
      <p:ext uri="{BB962C8B-B14F-4D97-AF65-F5344CB8AC3E}">
        <p14:creationId xmlns:p14="http://schemas.microsoft.com/office/powerpoint/2010/main" val="17023968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81000" y="1447801"/>
            <a:ext cx="8382000" cy="5260910"/>
          </a:xfrm>
        </p:spPr>
        <p:txBody>
          <a:bodyPr/>
          <a:lstStyle/>
          <a:p>
            <a:r>
              <a:rPr lang="en-US" sz="2400" dirty="0"/>
              <a:t>dynamic is a new type </a:t>
            </a:r>
            <a:r>
              <a:rPr lang="en-US" sz="2400" u="sng" dirty="0"/>
              <a:t>only</a:t>
            </a:r>
            <a:r>
              <a:rPr lang="en-US" sz="2400" dirty="0"/>
              <a:t> in the compiler</a:t>
            </a:r>
          </a:p>
          <a:p>
            <a:pPr lvl="1"/>
            <a:r>
              <a:rPr lang="en-US" sz="2000" dirty="0"/>
              <a:t>Encoded in IL as object + </a:t>
            </a:r>
            <a:r>
              <a:rPr lang="en-US" sz="2000" dirty="0" err="1"/>
              <a:t>DynamicAttribute</a:t>
            </a:r>
            <a:endParaRPr lang="en-US" sz="2000" dirty="0"/>
          </a:p>
          <a:p>
            <a:pPr lvl="1"/>
            <a:r>
              <a:rPr lang="en-US" sz="2000" dirty="0"/>
              <a:t>NO dynamic type in the CLR</a:t>
            </a:r>
          </a:p>
          <a:p>
            <a:pPr lvl="1"/>
            <a:r>
              <a:rPr lang="en-US" sz="2000" dirty="0"/>
              <a:t>There is an </a:t>
            </a:r>
            <a:r>
              <a:rPr lang="en-US" sz="2000" dirty="0" smtClean="0"/>
              <a:t>implicit conversion </a:t>
            </a:r>
            <a:r>
              <a:rPr lang="en-US" sz="2000" dirty="0"/>
              <a:t>from dynamic to any type</a:t>
            </a:r>
          </a:p>
          <a:p>
            <a:endParaRPr lang="en-US" sz="2400" dirty="0"/>
          </a:p>
          <a:p>
            <a:r>
              <a:rPr lang="en-US" sz="2400" dirty="0"/>
              <a:t>Operations on a dynamic variable become </a:t>
            </a:r>
            <a:r>
              <a:rPr lang="en-US" sz="2400" dirty="0" err="1" smtClean="0"/>
              <a:t>CallSites</a:t>
            </a:r>
            <a:r>
              <a:rPr lang="en-US" sz="2400" dirty="0" smtClean="0"/>
              <a:t>, </a:t>
            </a:r>
            <a:r>
              <a:rPr lang="en-US" sz="2400" dirty="0"/>
              <a:t>objects “interpreted” by the DLR</a:t>
            </a:r>
          </a:p>
          <a:p>
            <a:pPr lvl="1"/>
            <a:r>
              <a:rPr lang="en-US" sz="2000" dirty="0"/>
              <a:t>Member selection deferred to run-time</a:t>
            </a:r>
          </a:p>
          <a:p>
            <a:pPr lvl="2"/>
            <a:r>
              <a:rPr lang="en-US" sz="1800" dirty="0"/>
              <a:t>We cache the result of the bindings</a:t>
            </a:r>
          </a:p>
          <a:p>
            <a:pPr lvl="1"/>
            <a:r>
              <a:rPr lang="en-US" sz="2000" dirty="0"/>
              <a:t>The return type of  a dynamic operation is dynamic</a:t>
            </a:r>
          </a:p>
          <a:p>
            <a:endParaRPr lang="en-US" sz="2400" dirty="0"/>
          </a:p>
          <a:p>
            <a:r>
              <a:rPr lang="en-US" sz="2400" dirty="0"/>
              <a:t>We support all types of operations on dynamic</a:t>
            </a:r>
          </a:p>
          <a:p>
            <a:pPr lvl="1"/>
            <a:r>
              <a:rPr lang="en-US" sz="2000" dirty="0"/>
              <a:t>Method call, property access, indexer access, operators, conversions</a:t>
            </a:r>
          </a:p>
          <a:p>
            <a:endParaRPr lang="en-US" sz="2400" dirty="0"/>
          </a:p>
        </p:txBody>
      </p:sp>
      <p:sp>
        <p:nvSpPr>
          <p:cNvPr id="5" name="TextBox 4"/>
          <p:cNvSpPr txBox="1"/>
          <p:nvPr/>
        </p:nvSpPr>
        <p:spPr>
          <a:xfrm>
            <a:off x="4742543" y="188685"/>
            <a:ext cx="4114800" cy="677108"/>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r>
              <a:rPr lang="en-US" sz="1600" dirty="0" smtClean="0">
                <a:solidFill>
                  <a:srgbClr val="0000FF"/>
                </a:solidFill>
                <a:latin typeface="Consolas" pitchFamily="49" charset="0"/>
                <a:ea typeface="Calibri"/>
                <a:cs typeface="Times New Roman"/>
              </a:rPr>
              <a:t>dynamic</a:t>
            </a:r>
            <a:r>
              <a:rPr lang="en-US" sz="1600" dirty="0" smtClean="0">
                <a:latin typeface="Consolas" pitchFamily="49" charset="0"/>
              </a:rPr>
              <a:t> calc = </a:t>
            </a:r>
            <a:r>
              <a:rPr lang="en-US" sz="1600" dirty="0" err="1" smtClean="0">
                <a:latin typeface="Consolas" pitchFamily="49" charset="0"/>
              </a:rPr>
              <a:t>GetCalculator</a:t>
            </a:r>
            <a:r>
              <a:rPr lang="en-US" sz="1600" dirty="0" smtClean="0">
                <a:latin typeface="Consolas" pitchFamily="49" charset="0"/>
              </a:rPr>
              <a:t>();</a:t>
            </a:r>
          </a:p>
          <a:p>
            <a:r>
              <a:rPr lang="en-US" sz="1600" dirty="0" err="1" smtClean="0">
                <a:solidFill>
                  <a:srgbClr val="0000FF"/>
                </a:solidFill>
                <a:latin typeface="Consolas" pitchFamily="49" charset="0"/>
                <a:ea typeface="Calibri"/>
                <a:cs typeface="Times New Roman"/>
              </a:rPr>
              <a:t>int</a:t>
            </a:r>
            <a:r>
              <a:rPr lang="en-US" sz="1600" dirty="0" smtClean="0">
                <a:latin typeface="Consolas" pitchFamily="49" charset="0"/>
              </a:rPr>
              <a:t> sum = </a:t>
            </a:r>
            <a:r>
              <a:rPr lang="en-US" sz="1600" dirty="0" err="1" smtClean="0">
                <a:latin typeface="Consolas" pitchFamily="49" charset="0"/>
              </a:rPr>
              <a:t>calc.Add</a:t>
            </a:r>
            <a:r>
              <a:rPr lang="en-US" sz="1600" dirty="0" smtClean="0">
                <a:latin typeface="Consolas" pitchFamily="49" charset="0"/>
              </a:rPr>
              <a:t>(10, 20);</a:t>
            </a:r>
          </a:p>
        </p:txBody>
      </p:sp>
      <p:sp>
        <p:nvSpPr>
          <p:cNvPr id="8" name="Title 1"/>
          <p:cNvSpPr>
            <a:spLocks noGrp="1"/>
          </p:cNvSpPr>
          <p:nvPr>
            <p:ph type="title"/>
          </p:nvPr>
        </p:nvSpPr>
        <p:spPr>
          <a:xfrm>
            <a:off x="381000" y="230188"/>
            <a:ext cx="8382000" cy="664797"/>
          </a:xfrm>
        </p:spPr>
        <p:txBody>
          <a:bodyPr/>
          <a:lstStyle/>
          <a:p>
            <a:pPr lvl="0"/>
            <a:r>
              <a:rPr lang="en-US" dirty="0"/>
              <a:t>Under the </a:t>
            </a:r>
            <a:r>
              <a:rPr lang="en-US" dirty="0" smtClean="0"/>
              <a:t>cover</a:t>
            </a:r>
            <a:endParaRPr lang="en-US" dirty="0"/>
          </a:p>
        </p:txBody>
      </p:sp>
    </p:spTree>
    <p:extLst>
      <p:ext uri="{BB962C8B-B14F-4D97-AF65-F5344CB8AC3E}">
        <p14:creationId xmlns:p14="http://schemas.microsoft.com/office/powerpoint/2010/main" val="1523197390"/>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Under the </a:t>
            </a:r>
            <a:r>
              <a:rPr lang="en-US" dirty="0" smtClean="0"/>
              <a:t>cover</a:t>
            </a:r>
            <a:endParaRPr lang="en-US" dirty="0"/>
          </a:p>
        </p:txBody>
      </p:sp>
      <p:sp>
        <p:nvSpPr>
          <p:cNvPr id="3" name="Text Placeholder 2"/>
          <p:cNvSpPr>
            <a:spLocks noGrp="1"/>
          </p:cNvSpPr>
          <p:nvPr>
            <p:ph type="body" sz="quarter" idx="10"/>
          </p:nvPr>
        </p:nvSpPr>
        <p:spPr>
          <a:xfrm>
            <a:off x="381000" y="1447800"/>
            <a:ext cx="8382000" cy="3588675"/>
          </a:xfrm>
        </p:spPr>
        <p:txBody>
          <a:bodyPr/>
          <a:lstStyle/>
          <a:p>
            <a:r>
              <a:rPr lang="en-US" sz="2800" dirty="0" smtClean="0"/>
              <a:t>For </a:t>
            </a:r>
            <a:r>
              <a:rPr lang="en-US" sz="2800" dirty="0"/>
              <a:t>binding calls to .NET types we have a runtime C# binder</a:t>
            </a:r>
          </a:p>
          <a:p>
            <a:pPr lvl="1"/>
            <a:r>
              <a:rPr lang="en-US" sz="2400" dirty="0"/>
              <a:t>Does overload resolution using runtime types for dynamic arguments</a:t>
            </a:r>
          </a:p>
          <a:p>
            <a:endParaRPr lang="en-US" sz="2800" dirty="0"/>
          </a:p>
          <a:p>
            <a:r>
              <a:rPr lang="en-US" sz="2800" dirty="0"/>
              <a:t>Overload resolution changed to accommodate dynamic method calls</a:t>
            </a:r>
          </a:p>
          <a:p>
            <a:pPr lvl="1"/>
            <a:r>
              <a:rPr lang="en-US" sz="2400" dirty="0" smtClean="0"/>
              <a:t>Dynamic arguments are treated as wildcards for overload resolution</a:t>
            </a:r>
          </a:p>
        </p:txBody>
      </p:sp>
      <p:sp>
        <p:nvSpPr>
          <p:cNvPr id="5" name="TextBox 4"/>
          <p:cNvSpPr txBox="1"/>
          <p:nvPr/>
        </p:nvSpPr>
        <p:spPr>
          <a:xfrm>
            <a:off x="4749800" y="192024"/>
            <a:ext cx="4114800" cy="677108"/>
          </a:xfrm>
          <a:prstGeom prst="rect">
            <a:avLst/>
          </a:prstGeom>
          <a:gradFill flip="none" rotWithShape="1">
            <a:gsLst>
              <a:gs pos="0">
                <a:schemeClr val="tx1">
                  <a:lumMod val="75000"/>
                </a:schemeClr>
              </a:gs>
              <a:gs pos="35000">
                <a:schemeClr val="tx1">
                  <a:lumMod val="85000"/>
                </a:schemeClr>
              </a:gs>
              <a:gs pos="100000">
                <a:schemeClr val="tx1"/>
              </a:gs>
            </a:gsLst>
            <a:lin ang="16200000" scaled="1"/>
            <a:tileRect/>
          </a:gradFill>
        </p:spPr>
        <p:style>
          <a:lnRef idx="1">
            <a:schemeClr val="dk1"/>
          </a:lnRef>
          <a:fillRef idx="2">
            <a:schemeClr val="dk1"/>
          </a:fillRef>
          <a:effectRef idx="1">
            <a:schemeClr val="dk1"/>
          </a:effectRef>
          <a:fontRef idx="minor">
            <a:schemeClr val="dk1"/>
          </a:fontRef>
        </p:style>
        <p:txBody>
          <a:bodyPr wrap="square" lIns="182880" tIns="91440" rIns="182880" bIns="91440" rtlCol="0">
            <a:spAutoFit/>
          </a:bodyPr>
          <a:lstStyle/>
          <a:p>
            <a:r>
              <a:rPr lang="en-US" sz="1600" dirty="0" smtClean="0">
                <a:solidFill>
                  <a:srgbClr val="0000FF"/>
                </a:solidFill>
                <a:latin typeface="Consolas" pitchFamily="49" charset="0"/>
                <a:ea typeface="Calibri"/>
                <a:cs typeface="Times New Roman"/>
              </a:rPr>
              <a:t>dynamic</a:t>
            </a:r>
            <a:r>
              <a:rPr lang="en-US" sz="1600" dirty="0" smtClean="0">
                <a:latin typeface="Consolas" pitchFamily="49" charset="0"/>
              </a:rPr>
              <a:t> </a:t>
            </a:r>
            <a:r>
              <a:rPr lang="en-US" sz="1600" dirty="0" err="1" smtClean="0">
                <a:latin typeface="Consolas" pitchFamily="49" charset="0"/>
              </a:rPr>
              <a:t>i</a:t>
            </a:r>
            <a:r>
              <a:rPr lang="en-US" sz="1600" dirty="0" smtClean="0">
                <a:latin typeface="Consolas" pitchFamily="49" charset="0"/>
              </a:rPr>
              <a:t> = 3;</a:t>
            </a:r>
          </a:p>
          <a:p>
            <a:r>
              <a:rPr lang="en-US" sz="1600" dirty="0" err="1" smtClean="0">
                <a:latin typeface="Consolas" pitchFamily="49" charset="0"/>
              </a:rPr>
              <a:t>Math.Abs</a:t>
            </a:r>
            <a:r>
              <a:rPr lang="en-US" sz="1600" dirty="0" smtClean="0">
                <a:latin typeface="Consolas" pitchFamily="49" charset="0"/>
              </a:rPr>
              <a:t>(</a:t>
            </a:r>
            <a:r>
              <a:rPr lang="en-US" sz="1600" dirty="0" err="1" smtClean="0">
                <a:latin typeface="Consolas" pitchFamily="49" charset="0"/>
              </a:rPr>
              <a:t>i</a:t>
            </a:r>
            <a:r>
              <a:rPr lang="en-US" sz="1600" dirty="0" smtClean="0">
                <a:latin typeface="Consolas" pitchFamily="49" charset="0"/>
              </a:rPr>
              <a:t>);</a:t>
            </a:r>
          </a:p>
        </p:txBody>
      </p:sp>
    </p:spTree>
    <p:extLst>
      <p:ext uri="{BB962C8B-B14F-4D97-AF65-F5344CB8AC3E}">
        <p14:creationId xmlns:p14="http://schemas.microsoft.com/office/powerpoint/2010/main" val="143368161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 the cover</a:t>
            </a:r>
            <a:endParaRPr lang="en-US" dirty="0"/>
          </a:p>
        </p:txBody>
      </p:sp>
      <p:sp>
        <p:nvSpPr>
          <p:cNvPr id="3" name="Text Placeholder 2"/>
          <p:cNvSpPr>
            <a:spLocks noGrp="1"/>
          </p:cNvSpPr>
          <p:nvPr>
            <p:ph type="body" sz="quarter" idx="10"/>
          </p:nvPr>
        </p:nvSpPr>
        <p:spPr>
          <a:xfrm>
            <a:off x="381000" y="1447800"/>
            <a:ext cx="8382000" cy="4290405"/>
          </a:xfrm>
        </p:spPr>
        <p:txBody>
          <a:bodyPr/>
          <a:lstStyle/>
          <a:p>
            <a:r>
              <a:rPr lang="en-US" dirty="0" smtClean="0"/>
              <a:t>When does the compiler dispatch dynamically?</a:t>
            </a:r>
          </a:p>
          <a:p>
            <a:pPr lvl="1"/>
            <a:r>
              <a:rPr lang="en-US" dirty="0" smtClean="0"/>
              <a:t>If the receiver of the call is dynamic OR</a:t>
            </a:r>
          </a:p>
          <a:p>
            <a:pPr lvl="1"/>
            <a:r>
              <a:rPr lang="en-US" dirty="0" smtClean="0"/>
              <a:t>If any of the arguments to the call are typed dynamic</a:t>
            </a:r>
          </a:p>
          <a:p>
            <a:endParaRPr lang="en-US" dirty="0"/>
          </a:p>
          <a:p>
            <a:r>
              <a:rPr lang="en-US" dirty="0"/>
              <a:t>We can dynamically dispatch to static methods </a:t>
            </a:r>
            <a:r>
              <a:rPr lang="en-US" dirty="0">
                <a:sym typeface="Wingdings" pitchFamily="2" charset="2"/>
              </a:rPr>
              <a:t></a:t>
            </a:r>
            <a:endParaRPr lang="en-US" b="1" dirty="0"/>
          </a:p>
          <a:p>
            <a:endParaRPr lang="en-US" dirty="0"/>
          </a:p>
        </p:txBody>
      </p:sp>
    </p:spTree>
    <p:extLst>
      <p:ext uri="{BB962C8B-B14F-4D97-AF65-F5344CB8AC3E}">
        <p14:creationId xmlns:p14="http://schemas.microsoft.com/office/powerpoint/2010/main" val="111381793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owerPoint Template - EN">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EN2">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3.xml><?xml version="1.0" encoding="utf-8"?>
<a:theme xmlns:a="http://schemas.openxmlformats.org/drawingml/2006/main" name="EN3">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documentManagement>
    <ContentTypeId xmlns="http://schemas.microsoft.com/sharepoint/v3">0x004643607B4BEB4B4CAEA6A33A10028750</ContentTypeId>
    <_SourceUrl xmlns="http://schemas.microsoft.com/sharepoint/v3" xsi:nil="true"/>
    <AutoVersionDisabled xmlns="http://schemas.microsoft.com/sharepoint/v3">false</AutoVersionDisabled>
    <ItemType xmlns="http://schemas.microsoft.com/sharepoint/v3">1</ItemType>
    <Order xmlns="http://schemas.microsoft.com/sharepoint/v3" xsi:nil="true"/>
    <_SharedFileIndex xmlns="http://schemas.microsoft.com/sharepoint/v3" xsi:nil="true"/>
    <MetaInfo xmlns="http://schemas.microsoft.com/sharepoint/v3" xsi:nil="true"/>
    <Description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_Docs_" ma:contentTypeID="0x004643607B4BEB4B4CAEA6A33A10028750" ma:contentTypeVersion="" ma:contentTypeDescription="" ma:contentTypeScope="" ma:versionID="79d32544594fb00782b6c38ad897cbfd">
  <xsd:schema xmlns:xsd="http://www.w3.org/2001/XMLSchema" xmlns:p="http://schemas.microsoft.com/office/2006/metadata/properties" xmlns:ns1="http://schemas.microsoft.com/sharepoint/v3" targetNamespace="http://schemas.microsoft.com/office/2006/metadata/properties" ma:root="true" ma:fieldsID="3e5d9eca856144ce6ca1da655f95619c" ns1:_="">
    <xsd:import namespace="http://schemas.microsoft.com/sharepoint/v3"/>
    <xsd:element name="properties">
      <xsd:complexType>
        <xsd:sequence>
          <xsd:element name="documentManagement">
            <xsd:complexType>
              <xsd:all>
                <xsd:element ref="ns1:ID" minOccurs="0"/>
                <xsd:element ref="ns1:ContentTypeId" minOccurs="0"/>
                <xsd:element ref="ns1:Author" minOccurs="0"/>
                <xsd:element ref="ns1:Editor" minOccurs="0"/>
                <xsd:element ref="ns1:_HasCopyDestinations" minOccurs="0"/>
                <xsd:element ref="ns1:_CopySource" minOccurs="0"/>
                <xsd:element ref="ns1:_ModerationStatus" minOccurs="0"/>
                <xsd:element ref="ns1:_ModerationComments" minOccurs="0"/>
                <xsd:element ref="ns1:FileRef" minOccurs="0"/>
                <xsd:element ref="ns1:FileDirRef" minOccurs="0"/>
                <xsd:element ref="ns1:Last_x0020_Modified" minOccurs="0"/>
                <xsd:element ref="ns1:Created_x0020_Date" minOccurs="0"/>
                <xsd:element ref="ns1:File_x0020_Size" minOccurs="0"/>
                <xsd:element ref="ns1:FSObjType" minOccurs="0"/>
                <xsd:element ref="ns1:CheckedOutUserId" minOccurs="0"/>
                <xsd:element ref="ns1:IsCheckedoutToLocal" minOccurs="0"/>
                <xsd:element ref="ns1:CheckoutUser" minOccurs="0"/>
                <xsd:element ref="ns1:UniqueId" minOccurs="0"/>
                <xsd:element ref="ns1:ProgId" minOccurs="0"/>
                <xsd:element ref="ns1:ScopeId" minOccurs="0"/>
                <xsd:element ref="ns1:VirusStatus" minOccurs="0"/>
                <xsd:element ref="ns1:CheckedOutTitle" minOccurs="0"/>
                <xsd:element ref="ns1:_CheckinComment" minOccurs="0"/>
                <xsd:element ref="ns1:File_x0020_Type" minOccurs="0"/>
                <xsd:element ref="ns1:HTML_x0020_File_x0020_Type" minOccurs="0"/>
                <xsd:element ref="ns1:_SourceUrl" minOccurs="0"/>
                <xsd:element ref="ns1:_SharedFileIndex" minOccurs="0"/>
                <xsd:element ref="ns1:MetaInfo" minOccurs="0"/>
                <xsd:element ref="ns1:_Level" minOccurs="0"/>
                <xsd:element ref="ns1:_IsCurrentVersion" minOccurs="0"/>
                <xsd:element ref="ns1:owshiddenversion" minOccurs="0"/>
                <xsd:element ref="ns1:_UIVersion" minOccurs="0"/>
                <xsd:element ref="ns1:_UIVersionString" minOccurs="0"/>
                <xsd:element ref="ns1:InstanceID" minOccurs="0"/>
                <xsd:element ref="ns1:Order" minOccurs="0"/>
                <xsd:element ref="ns1:GUID" minOccurs="0"/>
                <xsd:element ref="ns1:WorkflowVersion" minOccurs="0"/>
                <xsd:element ref="ns1:WorkflowInstanceID" minOccurs="0"/>
                <xsd:element ref="ns1:ParentVersionString" minOccurs="0"/>
                <xsd:element ref="ns1:ParentLeafName" minOccurs="0"/>
                <xsd:element ref="ns1:AutoVersionDisabled" minOccurs="0"/>
                <xsd:element ref="ns1:ItemType" minOccurs="0"/>
                <xsd:element ref="ns1:Description"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ID" ma:index="0" nillable="true" ma:displayName="ID" ma:internalName="ID" ma:readOnly="true">
      <xsd:simpleType>
        <xsd:restriction base="dms:Unknown"/>
      </xsd:simpleType>
    </xsd:element>
    <xsd:element name="ContentTypeId" ma:index="1" nillable="true" ma:displayName="Content Type ID" ma:hidden="true" ma:internalName="ContentTypeId" ma:readOnly="true">
      <xsd:simpleType>
        <xsd:restriction base="dms:Unknown"/>
      </xsd:simpleType>
    </xsd:element>
    <xsd:element name="Author" ma:index="4" nillable="true" ma:displayName="Created By" ma:list="UserInfo" ma:internalName="Auth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 ma:index="6" nillable="true" ma:displayName="Modified By" ma:list="UserInfo" ma:internalName="Edito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HasCopyDestinations" ma:index="7" nillable="true" ma:displayName="Has Copy Destinations" ma:hidden="true" ma:internalName="_HasCopyDestinations" ma:readOnly="true">
      <xsd:simpleType>
        <xsd:restriction base="dms:Boolean"/>
      </xsd:simpleType>
    </xsd:element>
    <xsd:element name="_CopySource" ma:index="8" nillable="true" ma:displayName="Copy Source" ma:internalName="_CopySource" ma:readOnly="true">
      <xsd:simpleType>
        <xsd:restriction base="dms:Text"/>
      </xsd:simpleType>
    </xsd:element>
    <xsd:element name="_ModerationStatus" ma:index="9" nillable="true" ma:displayName="Approval Status" ma:default="0" ma:hidden="true" ma:internalName="_ModerationStatus" ma:readOnly="true">
      <xsd:simpleType>
        <xsd:restriction base="dms:Unknown"/>
      </xsd:simpleType>
    </xsd:element>
    <xsd:element name="_ModerationComments" ma:index="10" nillable="true" ma:displayName="Approver Comments" ma:hidden="true" ma:internalName="_ModerationComments" ma:readOnly="true">
      <xsd:simpleType>
        <xsd:restriction base="dms:Note"/>
      </xsd:simpleType>
    </xsd:element>
    <xsd:element name="FileRef" ma:index="11" nillable="true" ma:displayName="URL Path" ma:hidden="true" ma:list="Docs" ma:internalName="FileRef" ma:readOnly="true" ma:showField="FullUrl">
      <xsd:simpleType>
        <xsd:restriction base="dms:Lookup"/>
      </xsd:simpleType>
    </xsd:element>
    <xsd:element name="FileDirRef" ma:index="12" nillable="true" ma:displayName="Path" ma:hidden="true" ma:list="Docs" ma:internalName="FileDirRef" ma:readOnly="true" ma:showField="DirName">
      <xsd:simpleType>
        <xsd:restriction base="dms:Lookup"/>
      </xsd:simpleType>
    </xsd:element>
    <xsd:element name="Last_x0020_Modified" ma:index="13" nillable="true" ma:displayName="Modified" ma:format="TRUE" ma:hidden="true" ma:list="Docs" ma:internalName="Last_x0020_Modified" ma:readOnly="true" ma:showField="TimeLastModified">
      <xsd:simpleType>
        <xsd:restriction base="dms:Lookup"/>
      </xsd:simpleType>
    </xsd:element>
    <xsd:element name="Created_x0020_Date" ma:index="14" nillable="true" ma:displayName="Created" ma:format="TRUE" ma:hidden="true" ma:list="Docs" ma:internalName="Created_x0020_Date" ma:readOnly="true" ma:showField="TimeCreated">
      <xsd:simpleType>
        <xsd:restriction base="dms:Lookup"/>
      </xsd:simpleType>
    </xsd:element>
    <xsd:element name="File_x0020_Size" ma:index="15" nillable="true" ma:displayName="File Size" ma:format="TRUE" ma:hidden="true" ma:list="Docs" ma:internalName="File_x0020_Size" ma:readOnly="true" ma:showField="SizeInKB">
      <xsd:simpleType>
        <xsd:restriction base="dms:Lookup"/>
      </xsd:simpleType>
    </xsd:element>
    <xsd:element name="FSObjType" ma:index="16" nillable="true" ma:displayName="Item Type" ma:hidden="true" ma:list="Docs" ma:internalName="FSObjType" ma:readOnly="true" ma:showField="FSType">
      <xsd:simpleType>
        <xsd:restriction base="dms:Lookup"/>
      </xsd:simpleType>
    </xsd:element>
    <xsd:element name="CheckedOutUserId" ma:index="18" nillable="true" ma:displayName="ID of the User who has the item Checked Out" ma:hidden="true" ma:list="Docs" ma:internalName="CheckedOutUserId" ma:readOnly="true" ma:showField="CheckoutUserId">
      <xsd:simpleType>
        <xsd:restriction base="dms:Lookup"/>
      </xsd:simpleType>
    </xsd:element>
    <xsd:element name="IsCheckedoutToLocal" ma:index="19" nillable="true" ma:displayName="Is Checked out to local" ma:hidden="true" ma:list="Docs" ma:internalName="IsCheckedoutToLocal" ma:readOnly="true" ma:showField="IsCheckoutToLocal">
      <xsd:simpleType>
        <xsd:restriction base="dms:Lookup"/>
      </xsd:simpleType>
    </xsd:element>
    <xsd:element name="CheckoutUser" ma:index="20" nillable="true" ma:displayName="Checked Out To" ma:list="UserInfo" ma:internalName="CheckoutUser"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UniqueId" ma:index="22" nillable="true" ma:displayName="Unique Id" ma:hidden="true" ma:list="Docs" ma:internalName="UniqueId" ma:readOnly="true" ma:showField="UniqueId">
      <xsd:simpleType>
        <xsd:restriction base="dms:Lookup"/>
      </xsd:simpleType>
    </xsd:element>
    <xsd:element name="ProgId" ma:index="23" nillable="true" ma:displayName="ProgId" ma:hidden="true" ma:list="Docs" ma:internalName="ProgId" ma:readOnly="true" ma:showField="ProgId">
      <xsd:simpleType>
        <xsd:restriction base="dms:Lookup"/>
      </xsd:simpleType>
    </xsd:element>
    <xsd:element name="ScopeId" ma:index="24" nillable="true" ma:displayName="ScopeId" ma:hidden="true" ma:list="Docs" ma:internalName="ScopeId" ma:readOnly="true" ma:showField="ScopeId">
      <xsd:simpleType>
        <xsd:restriction base="dms:Lookup"/>
      </xsd:simpleType>
    </xsd:element>
    <xsd:element name="VirusStatus" ma:index="25" nillable="true" ma:displayName="Virus Status" ma:format="TRUE" ma:hidden="true" ma:list="Docs" ma:internalName="VirusStatus" ma:readOnly="true" ma:showField="Size">
      <xsd:simpleType>
        <xsd:restriction base="dms:Lookup"/>
      </xsd:simpleType>
    </xsd:element>
    <xsd:element name="CheckedOutTitle" ma:index="26" nillable="true" ma:displayName="Checked Out To" ma:format="TRUE" ma:hidden="true" ma:list="Docs" ma:internalName="CheckedOutTitle" ma:readOnly="true" ma:showField="CheckedOutTitle">
      <xsd:simpleType>
        <xsd:restriction base="dms:Lookup"/>
      </xsd:simpleType>
    </xsd:element>
    <xsd:element name="_CheckinComment" ma:index="27" nillable="true" ma:displayName="Check In Comment" ma:format="TRUE" ma:list="Docs" ma:internalName="_CheckinComment" ma:readOnly="true" ma:showField="CheckinComment">
      <xsd:simpleType>
        <xsd:restriction base="dms:Lookup"/>
      </xsd:simpleType>
    </xsd:element>
    <xsd:element name="File_x0020_Type" ma:index="31" nillable="true" ma:displayName="File Type" ma:hidden="true" ma:internalName="File_x0020_Type" ma:readOnly="true">
      <xsd:simpleType>
        <xsd:restriction base="dms:Text"/>
      </xsd:simpleType>
    </xsd:element>
    <xsd:element name="HTML_x0020_File_x0020_Type" ma:index="32" nillable="true" ma:displayName="HTML File Type" ma:hidden="true" ma:internalName="HTML_x0020_File_x0020_Type" ma:readOnly="true">
      <xsd:simpleType>
        <xsd:restriction base="dms:Text"/>
      </xsd:simpleType>
    </xsd:element>
    <xsd:element name="_SourceUrl" ma:index="33" nillable="true" ma:displayName="Source Url" ma:hidden="true" ma:internalName="_SourceUrl">
      <xsd:simpleType>
        <xsd:restriction base="dms:Text"/>
      </xsd:simpleType>
    </xsd:element>
    <xsd:element name="_SharedFileIndex" ma:index="34" nillable="true" ma:displayName="Shared File Index" ma:hidden="true" ma:internalName="_SharedFileIndex">
      <xsd:simpleType>
        <xsd:restriction base="dms:Text"/>
      </xsd:simpleType>
    </xsd:element>
    <xsd:element name="MetaInfo" ma:index="44" nillable="true" ma:displayName="Property Bag" ma:hidden="true" ma:list="Docs" ma:internalName="MetaInfo" ma:showField="MetaInfo">
      <xsd:simpleType>
        <xsd:restriction base="dms:Lookup"/>
      </xsd:simpleType>
    </xsd:element>
    <xsd:element name="_Level" ma:index="45" nillable="true" ma:displayName="Level" ma:hidden="true" ma:internalName="_Level" ma:readOnly="true">
      <xsd:simpleType>
        <xsd:restriction base="dms:Unknown"/>
      </xsd:simpleType>
    </xsd:element>
    <xsd:element name="_IsCurrentVersion" ma:index="46" nillable="true" ma:displayName="Is Current Version" ma:hidden="true" ma:internalName="_IsCurrentVersion" ma:readOnly="true">
      <xsd:simpleType>
        <xsd:restriction base="dms:Boolean"/>
      </xsd:simpleType>
    </xsd:element>
    <xsd:element name="owshiddenversion" ma:index="50" nillable="true" ma:displayName="owshiddenversion" ma:hidden="true" ma:internalName="owshiddenversion" ma:readOnly="true">
      <xsd:simpleType>
        <xsd:restriction base="dms:Unknown"/>
      </xsd:simpleType>
    </xsd:element>
    <xsd:element name="_UIVersion" ma:index="51" nillable="true" ma:displayName="UI Version" ma:hidden="true" ma:internalName="_UIVersion" ma:readOnly="true">
      <xsd:simpleType>
        <xsd:restriction base="dms:Unknown"/>
      </xsd:simpleType>
    </xsd:element>
    <xsd:element name="_UIVersionString" ma:index="52" nillable="true" ma:displayName="Version" ma:internalName="_UIVersionString" ma:readOnly="true">
      <xsd:simpleType>
        <xsd:restriction base="dms:Text"/>
      </xsd:simpleType>
    </xsd:element>
    <xsd:element name="InstanceID" ma:index="53" nillable="true" ma:displayName="Instance ID" ma:hidden="true" ma:internalName="InstanceID" ma:readOnly="true">
      <xsd:simpleType>
        <xsd:restriction base="dms:Unknown"/>
      </xsd:simpleType>
    </xsd:element>
    <xsd:element name="Order" ma:index="54" nillable="true" ma:displayName="Order" ma:hidden="true" ma:internalName="Order">
      <xsd:simpleType>
        <xsd:restriction base="dms:Number"/>
      </xsd:simpleType>
    </xsd:element>
    <xsd:element name="GUID" ma:index="55" nillable="true" ma:displayName="GUID" ma:hidden="true" ma:internalName="GUID" ma:readOnly="true">
      <xsd:simpleType>
        <xsd:restriction base="dms:Unknown"/>
      </xsd:simpleType>
    </xsd:element>
    <xsd:element name="WorkflowVersion" ma:index="56" nillable="true" ma:displayName="Workflow Version" ma:hidden="true" ma:internalName="WorkflowVersion" ma:readOnly="true">
      <xsd:simpleType>
        <xsd:restriction base="dms:Unknown"/>
      </xsd:simpleType>
    </xsd:element>
    <xsd:element name="WorkflowInstanceID" ma:index="57" nillable="true" ma:displayName="Workflow Instance ID" ma:hidden="true" ma:internalName="WorkflowInstanceID" ma:readOnly="true">
      <xsd:simpleType>
        <xsd:restriction base="dms:Unknown"/>
      </xsd:simpleType>
    </xsd:element>
    <xsd:element name="ParentVersionString" ma:index="58" nillable="true" ma:displayName="Source Version (Converted Document)" ma:hidden="true" ma:list="Docs" ma:internalName="ParentVersionString" ma:readOnly="true" ma:showField="ParentVersionString">
      <xsd:simpleType>
        <xsd:restriction base="dms:Lookup"/>
      </xsd:simpleType>
    </xsd:element>
    <xsd:element name="ParentLeafName" ma:index="59" nillable="true" ma:displayName="Source Name (Converted Document)" ma:hidden="true" ma:list="Docs" ma:internalName="ParentLeafName" ma:readOnly="true" ma:showField="ParentLeafName">
      <xsd:simpleType>
        <xsd:restriction base="dms:Lookup"/>
      </xsd:simpleType>
    </xsd:element>
    <xsd:element name="AutoVersionDisabled" ma:index="60" nillable="true" ma:displayName="AutoVersionDisabled" ma:default="FALSE" ma:hidden="true" ma:internalName="AutoVersionDisabled">
      <xsd:simpleType>
        <xsd:restriction base="dms:Boolean"/>
      </xsd:simpleType>
    </xsd:element>
    <xsd:element name="ItemType" ma:index="61" nillable="true" ma:displayName="ItemType" ma:default="1" ma:hidden="true" ma:internalName="ItemType">
      <xsd:simpleType>
        <xsd:restriction base="dms:Unknown"/>
      </xsd:simpleType>
    </xsd:element>
    <xsd:element name="Description" ma:index="62" nillable="true" ma:displayName="Description" ma:hidden="true" ma:internalName="Description">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 ma:displayName="Content Type" ma:readOnly="true"/>
        <xsd:element ref="dc:title" minOccurs="0" maxOccurs="1"/>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E575B1F9-0D17-40F0-942E-32B75996010D}">
  <ds:schemaRefs>
    <ds:schemaRef ds:uri="http://schemas.openxmlformats.org/package/2006/metadata/core-properties"/>
    <ds:schemaRef ds:uri="http://purl.org/dc/terms/"/>
    <ds:schemaRef ds:uri="http://purl.org/dc/elements/1.1/"/>
    <ds:schemaRef ds:uri="http://www.w3.org/XML/1998/namespace"/>
    <ds:schemaRef ds:uri="http://schemas.microsoft.com/office/2006/metadata/properties"/>
    <ds:schemaRef ds:uri="http://schemas.microsoft.com/office/2006/documentManagement/types"/>
    <ds:schemaRef ds:uri="http://schemas.microsoft.com/sharepoint/v3"/>
    <ds:schemaRef ds:uri="http://purl.org/dc/dcmitype/"/>
  </ds:schemaRefs>
</ds:datastoreItem>
</file>

<file path=customXml/itemProps2.xml><?xml version="1.0" encoding="utf-8"?>
<ds:datastoreItem xmlns:ds="http://schemas.openxmlformats.org/officeDocument/2006/customXml" ds:itemID="{4269E5FB-46B1-489A-A419-38CF8F320D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PowerPoint Template - EN</Template>
  <TotalTime>0</TotalTime>
  <Words>1546</Words>
  <Application>Microsoft Office PowerPoint</Application>
  <PresentationFormat>On-screen Show (4:3)</PresentationFormat>
  <Paragraphs>361</Paragraphs>
  <Slides>26</Slides>
  <Notes>13</Notes>
  <HiddenSlides>0</HiddenSlides>
  <MMClips>0</MMClips>
  <ScaleCrop>false</ScaleCrop>
  <HeadingPairs>
    <vt:vector size="4" baseType="variant">
      <vt:variant>
        <vt:lpstr>Theme</vt:lpstr>
      </vt:variant>
      <vt:variant>
        <vt:i4>3</vt:i4>
      </vt:variant>
      <vt:variant>
        <vt:lpstr>Slide Titles</vt:lpstr>
      </vt:variant>
      <vt:variant>
        <vt:i4>26</vt:i4>
      </vt:variant>
    </vt:vector>
  </HeadingPairs>
  <TitlesOfParts>
    <vt:vector size="29" baseType="lpstr">
      <vt:lpstr>PowerPoint Template - EN</vt:lpstr>
      <vt:lpstr>EN2</vt:lpstr>
      <vt:lpstr>EN3</vt:lpstr>
      <vt:lpstr>C# 4.0 Language Features</vt:lpstr>
      <vt:lpstr>C# 4.0 Language </vt:lpstr>
      <vt:lpstr>The Evolution of C#</vt:lpstr>
      <vt:lpstr>C# 4.0 Language Innovations</vt:lpstr>
      <vt:lpstr>.NET Dynamic Programming</vt:lpstr>
      <vt:lpstr>Dynamically Typed Objects</vt:lpstr>
      <vt:lpstr>Under the cover</vt:lpstr>
      <vt:lpstr>Under the cover</vt:lpstr>
      <vt:lpstr>Under the cover</vt:lpstr>
      <vt:lpstr>PowerPoint Presentation</vt:lpstr>
      <vt:lpstr>IDynamicObject</vt:lpstr>
      <vt:lpstr>DEMO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 and Contra-variance</vt:lpstr>
      <vt:lpstr>Safe Co- and Contra-variance</vt:lpstr>
      <vt:lpstr>PowerPoint Presentation</vt:lpstr>
      <vt:lpstr>Summary</vt:lpstr>
      <vt:lpstr>Additional Resources</vt:lpstr>
      <vt:lpstr>Pop quiz! </vt:lpstr>
      <vt:lpstr>Q&amp;A</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 4.0</dc:title>
  <dc:creator/>
  <cp:keywords>C#;talk</cp:keywords>
  <cp:lastModifiedBy/>
  <cp:revision>1</cp:revision>
  <dcterms:created xsi:type="dcterms:W3CDTF">2010-02-23T19:43:45Z</dcterms:created>
  <dcterms:modified xsi:type="dcterms:W3CDTF">2010-07-27T22:09:54Z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ddDocumentEventProcessedId">
    <vt:lpwstr>fadf42b3-c755-416a-a817-f38a5f41c218</vt:lpwstr>
  </property>
</Properties>
</file>