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98" r:id="rId4"/>
    <p:sldId id="324" r:id="rId5"/>
    <p:sldId id="321" r:id="rId6"/>
    <p:sldId id="325" r:id="rId7"/>
    <p:sldId id="316" r:id="rId8"/>
    <p:sldId id="320" r:id="rId9"/>
    <p:sldId id="296" r:id="rId10"/>
    <p:sldId id="305" r:id="rId11"/>
    <p:sldId id="306" r:id="rId12"/>
    <p:sldId id="313" r:id="rId13"/>
    <p:sldId id="319" r:id="rId14"/>
    <p:sldId id="312" r:id="rId15"/>
    <p:sldId id="310" r:id="rId16"/>
    <p:sldId id="327" r:id="rId17"/>
    <p:sldId id="328" r:id="rId18"/>
    <p:sldId id="32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FBDDA2-3D87-4BAE-8E71-560C2E7DD7FC}">
  <a:tblStyle styleId="{A4FBDDA2-3D87-4BAE-8E71-560C2E7DD7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6B08A7-8CE0-44DD-AFB2-05F3287694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/>
    <p:restoredTop sz="94898"/>
  </p:normalViewPr>
  <p:slideViewPr>
    <p:cSldViewPr snapToGrid="0">
      <p:cViewPr varScale="1">
        <p:scale>
          <a:sx n="162" d="100"/>
          <a:sy n="162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6:00:14.5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0,'46'6,"1"-2,-9-2,-2-1,-5-1,-11 1,-6-1,-4 1,0-1,2 0,6 1,6 0,4 0,0 0,-2 0,-4-1,-4 0,-2 0,-1 1,2 0,2 1,0-1,1 0,0 0,-2 1,3-2,0 0,-1-1,3 0,0 0,3 1,6 0,2 0,-1 0,-3 2,-8 0,-5 1,-3 0,-2-1,4-2,3-1,4 1,4-1,3 2,3 1,1-1,-2 0,-3-1,-4-1,-2 2,-2-1,-1 0,-1 1,2-1,5 1,2-2,3 0,1 0,0 0,-4 1,-7 0,-9 0,-3 0,8 1,8-1,6 1,-2-1,-12 0,-7 0,-3 0,6 0,-1 0,6 0,-3 0,4 0,4 0,4 0,0 0,-2 0,-5 0,-9 0,-6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5:21:57.5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0,'33'1,"-1"-1,-12 1,1-1,-3 0,-3 0,-4 0,-2 0,6 1,-1 0,7 0,-3 0,0 0,-3-1,-2 1,-1-1,-1 1,-1-1,0 1,1 1,3-1,4 1,5 0,1 0,-1-1,-3 1,-4-1,-5 0,-2-1,0 1,1-1,5 1,-2-1,1 0,-5 0,3-1,-2 2,4-1,3 1,6 0,-1 0,-5 0,-7-1,-1 0,0 0,5 0,-4 0,-1 0,4 1,-4 0,2-1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5:22:04.7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8,'27'-3,"-3"2,-18 0,0 2,9-1,-6 1,6-1,-6 0,-1 0,7 0,-1 0,6-1,-1 1,1 0,-1-1,0 1,-2-1,0 1,0-1,0 1,-1 0,-2 0,-2 0,-3 0,2 1,-2 0,4 0,5-1,7 1,3-1,-2 0,-10 0,-7 0,2 0,2 1,10-1,6 1,1-1,-7 1,-9-1,-10 0,8-1,-3 1,12 1,-5 0,-1 0,-5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5:22:09.2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24,'32'-2,"-3"0,-15 1,0 0,0 0,-1 0,0 0,2 2,2 0,-1-1,-2 0,-2 0,-1-1,2 1,1 0,2-1,1 0,1-1,2 0,3 1,0 0,0 0,-2 1,-4 0,-4 0,-3 0,0 0,0 0,2 0,2 0,2 0,0-1,2 1,2 0,1 0,0-1,-2 1,-2-1,-4 1,-3 0,0 1,-2-1,4 0,0 0,-3-1,5 0,-6 1,3-2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6:00:17.2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38,'61'5,"1"-1,-3-1,-4-1,-10-2,-14-1,-12 0,-5 0,-1 0,-3-1,1 2,2 0,7-1,6 0,6 1,6-2,-1 1,0 0,-6 0,-5 0,-3 0,-1 0,-2 1,-3 1,-2 0,3 0,7 0,8-2,0-3,4-1,0 0,0 1,5 3,-8 1,-5 0,-5-1,-4 1,0-1,0 0,3 0,2 0,5 1,0-1,4 1,2-2,5 1,4-1,3 0,2 1,-4 0,-7 0,-12 0,-14 1,-7-1,3 1,3-1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6:00:19.0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0,'48'0,"-10"0,-14 1,-4 0,4 0,8 0,17 0,1 0,-2 0,-8-1,-13-1,1 1,2-1,1 1,1 1,2 0,2 1,-1 0,-2-1,-4 0,-3 0,-4-1,-2 0,-6 0,-6 0,10 0,0 1,12-1,-6 0,-8 0,-8 0,-7-2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6:00:23.3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30,'60'-4,"4"0,0-1,2-2,-6 2,-13 2,-17 2,-12 1,-8 0,3 2,8-1,20 0,19-1,15 1,4 0,-3 0,-11-1,-14 1,-12 0,-8-1,-9 1,-3-1,-1 1,2 0,3-1,4 1,2 0,-2-1,-4 1,-6-1,-7 0,1 0,8-1,7 1,4 0,-3 0,-4 1,5 0,1 0,2 1,-5-1,-12 0,-8 0,10-1,-1 0,17-1,-5 0,-2 1,-9 0,-7 0,-1 1,3-2,0 1,1-1,-6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6:00:25.4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0,'58'2,"12"-1,3-1,14 0,-2 0,-15 0,-22 0,-20 0,-15-1,-2 0,2 1,5-1,8 1,8 1,5 1,-2 0,-3-1,-5-1,-4-1,2 0,-3 1,-3 0,-5 0,-6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6:00:27.9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1,'37'0,"0"0,-9 0,1 0,2 0,4 2,7 0,8 1,-2 0,-5-2,-11-1,-10 1,-2-1,2 0,-1 0,3-1,5 1,3 0,7 0,5 0,5 0,2 0,-1-1,-2 1,-5 0,2 2,3 1,-4-1,-2-3,-3 0,1-1,12 1,8 1,3 0,-6 0,-10-1,-12 0,-7 1,-5 0,-1 1,-2-1,1 0,3 1,3 1,7 1,8 0,-1 0,-3 0,-7-2,-12 0,-7-1,-6 0,-3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6:00:30.7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0,'53'1,"13"1,25 5,-40-4,2 1,2-1,1 0,-5-1,-1-1,23-1,-22 0,-25 0,-13 0,-4 1,0-1,5 0,4 1,6-1,2 0,-1 1,-7-1,-8 0,-5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6:00:33.5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7,'46'-4,"5"2,2 1,13 2,5 0,-4-1,-11 2,-16-1,-16 0,-11-1,-5 1,6-2,3 1,14 0,7 0,4 2,-1 0,-6 0,-11-2,-6 0,-4 0,-3-1,0 1,3 1,-2 0,5 0,-2 0,0 0,-4-1,-4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5:21:44.7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1,'25'0,"-4"1,-17 0,7 0,2 2,9 0,-2-1,3 0,-1-1,-4 1,-2 0,-7-1,1-1,3 2,-1 0,5 0,0 0,3 0,1-1,-2 1,-5-1,-3 0,-2-1,2 0,3 1,-1 1,4-1,-4 0,-1 1,-2 0,-1 1,3-1,2 0,0-1,-4-1,-1-1,8 1,2 0,9 0,-4 1,-3 0,-5 0,-6-1,-1 0,1 0,2 0,1 0,-4-1,0 1,0-1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501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89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5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4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5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11" name="Google Shape;11;p2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26375" y="6173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Google Shape;13;p2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4" name="Google Shape;1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87625" y="1991825"/>
            <a:ext cx="3572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4357664" y="3735189"/>
            <a:ext cx="428350" cy="428530"/>
            <a:chOff x="1191725" y="238125"/>
            <a:chExt cx="5236550" cy="5238750"/>
          </a:xfrm>
        </p:grpSpPr>
        <p:sp>
          <p:nvSpPr>
            <p:cNvPr id="18" name="Google Shape;18;p2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l" t="t" r="r" b="b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l" t="t" r="r" b="b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l" t="t" r="r" b="b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85" name="Google Shape;85;p7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24925" y="6173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7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88" name="Google Shape;8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7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91" name="Google Shape;91;p7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l" t="t" r="r" b="b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l" t="t" r="r" b="b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l" t="t" r="r" b="b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3356700" cy="280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4784110" y="1563725"/>
            <a:ext cx="3356700" cy="280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54" name="Google Shape;154;p11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24925" y="6173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6" name="Google Shape;156;p11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57" name="Google Shape;157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bg>
      <p:bgPr>
        <a:solidFill>
          <a:srgbClr val="B0C6D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-7650" y="-7650"/>
            <a:ext cx="9151500" cy="5151300"/>
          </a:xfrm>
          <a:prstGeom prst="frame">
            <a:avLst>
              <a:gd name="adj1" fmla="val 4756"/>
            </a:avLst>
          </a:prstGeom>
          <a:solidFill>
            <a:srgbClr val="F2ED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62" name="Google Shape;162;p12"/>
          <p:cNvGrpSpPr/>
          <p:nvPr/>
        </p:nvGrpSpPr>
        <p:grpSpPr>
          <a:xfrm>
            <a:off x="114491" y="106842"/>
            <a:ext cx="1127645" cy="1153976"/>
            <a:chOff x="152400" y="152400"/>
            <a:chExt cx="1127645" cy="1153976"/>
          </a:xfrm>
        </p:grpSpPr>
        <p:sp>
          <p:nvSpPr>
            <p:cNvPr id="163" name="Google Shape;163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dist="9525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4" name="Google Shape;164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6999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2"/>
          <p:cNvGrpSpPr/>
          <p:nvPr/>
        </p:nvGrpSpPr>
        <p:grpSpPr>
          <a:xfrm rot="10800000">
            <a:off x="7901725" y="3874892"/>
            <a:ext cx="1127645" cy="1154423"/>
            <a:chOff x="152400" y="151952"/>
            <a:chExt cx="1127645" cy="1154423"/>
          </a:xfrm>
        </p:grpSpPr>
        <p:sp>
          <p:nvSpPr>
            <p:cNvPr id="167" name="Google Shape;167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dist="9525" dir="135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8" name="Google Shape;168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7447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30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➢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lvl="2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lvl="3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lvl="4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lvl="5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lvl="6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lvl="7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lvl="8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P.POP.TOT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nirmalprasad/world-energy-consump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21" Type="http://schemas.openxmlformats.org/officeDocument/2006/relationships/image" Target="../media/image6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ctrTitle"/>
          </p:nvPr>
        </p:nvSpPr>
        <p:spPr>
          <a:xfrm>
            <a:off x="2785950" y="678664"/>
            <a:ext cx="3572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Georgia Pro Cond Semibold" panose="020F0502020204030204" pitchFamily="18" charset="0"/>
              </a:rPr>
              <a:t>SAS PROJECT</a:t>
            </a:r>
            <a:br>
              <a:rPr lang="en-US" sz="3200" dirty="0">
                <a:latin typeface="Georgia Pro Cond Semibold" panose="020F0502020204030204" pitchFamily="18" charset="0"/>
              </a:rPr>
            </a:br>
            <a:r>
              <a:rPr lang="en-US" sz="1600" b="1" dirty="0">
                <a:latin typeface="Georgia" panose="02040502050405020303" pitchFamily="18" charset="0"/>
              </a:rPr>
              <a:t>WORLD ENERGY CONSUMPTION AND POPULATION</a:t>
            </a:r>
            <a:endParaRPr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49092-9A7A-5D9C-8646-17A330E22D1D}"/>
              </a:ext>
            </a:extLst>
          </p:cNvPr>
          <p:cNvSpPr txBox="1"/>
          <p:nvPr/>
        </p:nvSpPr>
        <p:spPr>
          <a:xfrm>
            <a:off x="2573541" y="2236420"/>
            <a:ext cx="4572000" cy="1595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u="sng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Team KINNG:</a:t>
            </a:r>
          </a:p>
          <a:p>
            <a:endParaRPr lang="it-IT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400" b="1" cap="none" dirty="0" err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Ki</a:t>
            </a:r>
            <a:r>
              <a:rPr lang="it-IT" sz="1400" cap="none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 Jeong</a:t>
            </a:r>
          </a:p>
          <a:p>
            <a:pPr>
              <a:lnSpc>
                <a:spcPct val="120000"/>
              </a:lnSpc>
            </a:pPr>
            <a:r>
              <a:rPr lang="it-IT" sz="1400" b="1" cap="none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N</a:t>
            </a:r>
            <a:r>
              <a:rPr lang="it-IT" sz="1400" cap="none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iharika Bandlamudi</a:t>
            </a:r>
          </a:p>
          <a:p>
            <a:pPr>
              <a:lnSpc>
                <a:spcPct val="120000"/>
              </a:lnSpc>
            </a:pPr>
            <a:r>
              <a:rPr lang="it-IT" sz="1400" b="1" cap="none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N</a:t>
            </a:r>
            <a:r>
              <a:rPr lang="it-IT" sz="1400" cap="none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upoor Karnik</a:t>
            </a:r>
          </a:p>
          <a:p>
            <a:pPr>
              <a:lnSpc>
                <a:spcPct val="120000"/>
              </a:lnSpc>
            </a:pPr>
            <a:r>
              <a:rPr lang="it-IT" sz="1400" b="1" cap="none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G</a:t>
            </a:r>
            <a:r>
              <a:rPr lang="it-IT" sz="1400" cap="none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agana Uday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35CF20-97B8-50AB-787D-C6101B839768}"/>
              </a:ext>
            </a:extLst>
          </p:cNvPr>
          <p:cNvSpPr txBox="1"/>
          <p:nvPr/>
        </p:nvSpPr>
        <p:spPr>
          <a:xfrm>
            <a:off x="695915" y="253754"/>
            <a:ext cx="794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latin typeface="Georgia" panose="02040502050405020303" pitchFamily="18" charset="0"/>
              </a:rPr>
              <a:t>CORRELATION OF ENERGY CONSUMPTION AND POPULATION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366C6-5602-E2E5-F2BB-AD179C80FB3C}"/>
              </a:ext>
            </a:extLst>
          </p:cNvPr>
          <p:cNvSpPr txBox="1"/>
          <p:nvPr/>
        </p:nvSpPr>
        <p:spPr>
          <a:xfrm>
            <a:off x="1002488" y="623086"/>
            <a:ext cx="68962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Georgia" panose="02040502050405020303" pitchFamily="18" charset="0"/>
              </a:rPr>
              <a:t>Analysis for 1</a:t>
            </a:r>
            <a:r>
              <a:rPr lang="en-US" sz="1350" baseline="30000" dirty="0">
                <a:latin typeface="Georgia" panose="02040502050405020303" pitchFamily="18" charset="0"/>
              </a:rPr>
              <a:t>st</a:t>
            </a:r>
            <a:r>
              <a:rPr lang="en-US" sz="1350" dirty="0">
                <a:latin typeface="Georgia" panose="02040502050405020303" pitchFamily="18" charset="0"/>
              </a:rPr>
              <a:t> problem definition: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>
                <a:latin typeface="Georgia" panose="02040502050405020303" pitchFamily="18" charset="0"/>
              </a:rPr>
              <a:t>Population and energy consumption were correlated for 13 countries i.e., 76.47%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>
                <a:latin typeface="Georgia" panose="02040502050405020303" pitchFamily="18" charset="0"/>
              </a:rPr>
              <a:t>Timeseries graphs indicate the same.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C0704A6-CD32-459D-0C11-A3E9A80F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33" y="1530290"/>
            <a:ext cx="3225735" cy="3532165"/>
          </a:xfrm>
          <a:prstGeom prst="rect">
            <a:avLst/>
          </a:prstGeom>
        </p:spPr>
      </p:pic>
      <p:pic>
        <p:nvPicPr>
          <p:cNvPr id="9" name="Picture 8" descr="A graph on a screen&#10;&#10;Description automatically generated">
            <a:extLst>
              <a:ext uri="{FF2B5EF4-FFF2-40B4-BE49-F238E27FC236}">
                <a16:creationId xmlns:a16="http://schemas.microsoft.com/office/drawing/2014/main" id="{2D002788-C9DC-8592-ABFE-763D0A0ED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19" y="1530290"/>
            <a:ext cx="3134740" cy="34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0DC52CF-89BA-2932-A696-99D22D50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71" y="970588"/>
            <a:ext cx="3835570" cy="3930786"/>
          </a:xfrm>
          <a:prstGeom prst="rect">
            <a:avLst/>
          </a:prstGeom>
        </p:spPr>
      </p:pic>
      <p:pic>
        <p:nvPicPr>
          <p:cNvPr id="6" name="Picture 5" descr="A graph showing the growth of a number of population&#10;&#10;Description automatically generated">
            <a:extLst>
              <a:ext uri="{FF2B5EF4-FFF2-40B4-BE49-F238E27FC236}">
                <a16:creationId xmlns:a16="http://schemas.microsoft.com/office/drawing/2014/main" id="{78E69B10-384A-3A92-1179-F8A05998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041" y="970589"/>
            <a:ext cx="3835570" cy="3930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652CF9-CFD9-D729-62B8-82A23E1DDF9E}"/>
              </a:ext>
            </a:extLst>
          </p:cNvPr>
          <p:cNvSpPr txBox="1"/>
          <p:nvPr/>
        </p:nvSpPr>
        <p:spPr>
          <a:xfrm>
            <a:off x="693471" y="439275"/>
            <a:ext cx="786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No correlation found between population and energy consumption for 4 countries i.e., 23.5% of the data.</a:t>
            </a:r>
          </a:p>
        </p:txBody>
      </p:sp>
    </p:spTree>
    <p:extLst>
      <p:ext uri="{BB962C8B-B14F-4D97-AF65-F5344CB8AC3E}">
        <p14:creationId xmlns:p14="http://schemas.microsoft.com/office/powerpoint/2010/main" val="394308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e chart with a triangle&#10;&#10;Description automatically generated">
            <a:extLst>
              <a:ext uri="{FF2B5EF4-FFF2-40B4-BE49-F238E27FC236}">
                <a16:creationId xmlns:a16="http://schemas.microsoft.com/office/drawing/2014/main" id="{7883203E-DD85-E800-B691-6E5505E0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061" y="884647"/>
            <a:ext cx="4469120" cy="3706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307F7-3762-672A-A2AF-8C56BA01DB04}"/>
              </a:ext>
            </a:extLst>
          </p:cNvPr>
          <p:cNvSpPr txBox="1"/>
          <p:nvPr/>
        </p:nvSpPr>
        <p:spPr>
          <a:xfrm>
            <a:off x="539888" y="358708"/>
            <a:ext cx="827518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GRADUAL INCREASE OF RENEWABLE ENERGY CONSUMPTION FROM 1995 - 2021</a:t>
            </a:r>
          </a:p>
        </p:txBody>
      </p:sp>
      <p:pic>
        <p:nvPicPr>
          <p:cNvPr id="9" name="Picture 8" descr="A pie chart with a triangle in the middle&#10;&#10;Description automatically generated">
            <a:extLst>
              <a:ext uri="{FF2B5EF4-FFF2-40B4-BE49-F238E27FC236}">
                <a16:creationId xmlns:a16="http://schemas.microsoft.com/office/drawing/2014/main" id="{73DAEB7E-59B3-BFD1-E1F3-1A9946CC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9" y="884647"/>
            <a:ext cx="4476660" cy="37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5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ext on a white background&#10;&#10;Description automatically generated">
            <a:extLst>
              <a:ext uri="{FF2B5EF4-FFF2-40B4-BE49-F238E27FC236}">
                <a16:creationId xmlns:a16="http://schemas.microsoft.com/office/drawing/2014/main" id="{528307C4-2507-8F13-E883-727C328E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52" y="3533186"/>
            <a:ext cx="4038600" cy="101600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548ADA4-D904-9D2E-AA12-02007069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88" y="853486"/>
            <a:ext cx="2603500" cy="2679700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0D934EC-1ED7-6C2B-FE33-C5ADD07EA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50" y="3891356"/>
            <a:ext cx="3810000" cy="1028700"/>
          </a:xfrm>
          <a:prstGeom prst="rect">
            <a:avLst/>
          </a:prstGeom>
        </p:spPr>
      </p:pic>
      <p:pic>
        <p:nvPicPr>
          <p:cNvPr id="8" name="Picture 7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064FA8D7-E65A-EB33-C435-384294EB4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50" y="830656"/>
            <a:ext cx="2692400" cy="306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33DD77-1E59-4464-C529-2AC0D5FE53E4}"/>
              </a:ext>
            </a:extLst>
          </p:cNvPr>
          <p:cNvSpPr txBox="1"/>
          <p:nvPr/>
        </p:nvSpPr>
        <p:spPr>
          <a:xfrm>
            <a:off x="3062150" y="1102314"/>
            <a:ext cx="316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Output shows countries with years that surpass average energy usage (renewable and nonrenewable)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Used inline view.</a:t>
            </a:r>
          </a:p>
          <a:p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C69E5-EFA5-DA40-7686-3FC6375B3D6C}"/>
              </a:ext>
            </a:extLst>
          </p:cNvPr>
          <p:cNvSpPr txBox="1"/>
          <p:nvPr/>
        </p:nvSpPr>
        <p:spPr>
          <a:xfrm>
            <a:off x="534074" y="214574"/>
            <a:ext cx="8353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latin typeface="Georgia" panose="02040502050405020303" pitchFamily="18" charset="0"/>
              </a:rPr>
              <a:t>COUNTRIES ABOVE TOTAL TEMPORAL AVERAGE ENERGY CONSUMPTION</a:t>
            </a:r>
            <a:r>
              <a:rPr lang="en-US" sz="2000" b="1" u="sng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364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186F8AFF-8B2D-5F4B-73BA-EF79D8F2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66959"/>
            <a:ext cx="3395673" cy="3258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2C1448-1CB2-1EF5-21F0-A0DB280B9EFA}"/>
              </a:ext>
            </a:extLst>
          </p:cNvPr>
          <p:cNvSpPr txBox="1"/>
          <p:nvPr/>
        </p:nvSpPr>
        <p:spPr>
          <a:xfrm>
            <a:off x="447053" y="278917"/>
            <a:ext cx="86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latin typeface="Georgia" panose="02040502050405020303" pitchFamily="18" charset="0"/>
              </a:rPr>
              <a:t>PER PERSON USAGE OF NON-RENEWABLE AND RENEWABLE ENERGY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DE0882-A361-D45E-B045-6CEC9D789482}"/>
              </a:ext>
            </a:extLst>
          </p:cNvPr>
          <p:cNvSpPr txBox="1"/>
          <p:nvPr/>
        </p:nvSpPr>
        <p:spPr>
          <a:xfrm>
            <a:off x="890925" y="925248"/>
            <a:ext cx="7759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increase in non-renewable energy is seen but very slow to no growth in renewable per-person energy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trend is observed for 13 countries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76.47% of overall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12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7EAF39F2-78C8-A719-DAA5-C7D2D5AF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4" y="1666959"/>
            <a:ext cx="3940876" cy="32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showing the growth of energy&#10;&#10;Description automatically generated">
            <a:extLst>
              <a:ext uri="{FF2B5EF4-FFF2-40B4-BE49-F238E27FC236}">
                <a16:creationId xmlns:a16="http://schemas.microsoft.com/office/drawing/2014/main" id="{BDBBF607-7591-A6EE-55B2-C2F0C7DD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6" y="1025003"/>
            <a:ext cx="3768064" cy="3509560"/>
          </a:xfrm>
          <a:prstGeom prst="rect">
            <a:avLst/>
          </a:prstGeom>
        </p:spPr>
      </p:pic>
      <p:pic>
        <p:nvPicPr>
          <p:cNvPr id="7" name="Picture 6" descr="A graph of a graph showing the growth of energy&#10;&#10;Description automatically generated with medium confidence">
            <a:extLst>
              <a:ext uri="{FF2B5EF4-FFF2-40B4-BE49-F238E27FC236}">
                <a16:creationId xmlns:a16="http://schemas.microsoft.com/office/drawing/2014/main" id="{6A394920-CEBA-6EC2-E2F4-56B8081D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660" y="1025003"/>
            <a:ext cx="4349728" cy="3509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CF55B-985F-7EB3-6DE5-50C9826FCA1A}"/>
              </a:ext>
            </a:extLst>
          </p:cNvPr>
          <p:cNvSpPr txBox="1"/>
          <p:nvPr/>
        </p:nvSpPr>
        <p:spPr>
          <a:xfrm>
            <a:off x="945084" y="378104"/>
            <a:ext cx="708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A gradual decrease in non-renewable resource usage while renewable resource usage is increasing. This trend is observed for 4 countries </a:t>
            </a:r>
            <a:r>
              <a:rPr lang="en-US" sz="1200" dirty="0" err="1">
                <a:latin typeface="Georgia" panose="02040502050405020303" pitchFamily="18" charset="0"/>
              </a:rPr>
              <a:t>i.e</a:t>
            </a:r>
            <a:r>
              <a:rPr lang="en-US" sz="1200" dirty="0">
                <a:latin typeface="Georgia" panose="02040502050405020303" pitchFamily="18" charset="0"/>
              </a:rPr>
              <a:t>; 23.53% of overall data.</a:t>
            </a:r>
          </a:p>
        </p:txBody>
      </p:sp>
    </p:spTree>
    <p:extLst>
      <p:ext uri="{BB962C8B-B14F-4D97-AF65-F5344CB8AC3E}">
        <p14:creationId xmlns:p14="http://schemas.microsoft.com/office/powerpoint/2010/main" val="418318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A38F25-DEC1-EFDB-FB9D-6D6D34E283E9}"/>
              </a:ext>
            </a:extLst>
          </p:cNvPr>
          <p:cNvSpPr txBox="1"/>
          <p:nvPr/>
        </p:nvSpPr>
        <p:spPr>
          <a:xfrm>
            <a:off x="736430" y="742566"/>
            <a:ext cx="762204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b="1" dirty="0">
                <a:latin typeface="Georgia" panose="02040502050405020303" pitchFamily="18" charset="0"/>
              </a:rPr>
              <a:t>To see if population and energy consumption are correlated.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76.47% indicates correlation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23.53% indicates lack of correlation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lang="en-US" sz="1600" dirty="0">
              <a:latin typeface="Georgia" panose="02040502050405020303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b="1" dirty="0">
                <a:latin typeface="Georgia" panose="02040502050405020303" pitchFamily="18" charset="0"/>
              </a:rPr>
              <a:t>To understand energy consumed per person (renewable/non-renewable) by country.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76.47% indicates increasing non-renewable energy usage while renewable energy usage runs constant</a:t>
            </a:r>
          </a:p>
          <a:p>
            <a:pPr marL="342900" indent="-342900">
              <a:spcBef>
                <a:spcPts val="600"/>
              </a:spcBef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23.53% indicates declining non-renewable energy usage while renewable energy usage increases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lang="en-US" sz="1600" b="1" dirty="0">
              <a:latin typeface="Georgia" panose="02040502050405020303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9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758FE-FCFF-2C65-5BB0-8886D9ACB947}"/>
              </a:ext>
            </a:extLst>
          </p:cNvPr>
          <p:cNvSpPr txBox="1"/>
          <p:nvPr/>
        </p:nvSpPr>
        <p:spPr>
          <a:xfrm>
            <a:off x="1144668" y="919823"/>
            <a:ext cx="68546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in-depth research, all countries can be considered from both datasets instead of just 17 countries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variable for clean energy can be added (renewable energy does not always mean clean energy)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9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story of Thank You | Interpretation Company | Access 2 Interpreters">
            <a:extLst>
              <a:ext uri="{FF2B5EF4-FFF2-40B4-BE49-F238E27FC236}">
                <a16:creationId xmlns:a16="http://schemas.microsoft.com/office/drawing/2014/main" id="{76B435A8-0E71-E076-73C0-7A09E4479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15" y="697550"/>
            <a:ext cx="5428142" cy="363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14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DATA SOURCE</a:t>
            </a:r>
            <a:endParaRPr sz="2000" b="1" u="sng" dirty="0"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2"/>
          </p:nvPr>
        </p:nvSpPr>
        <p:spPr>
          <a:xfrm>
            <a:off x="4846350" y="1716125"/>
            <a:ext cx="3294497" cy="16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800" dirty="0"/>
              <a:t>WORLD POPULATION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400" dirty="0">
                <a:hlinkClick r:id="rId3"/>
              </a:rPr>
              <a:t>https://data.worldbank.org/indicator/SP.POP.TOTL</a:t>
            </a:r>
            <a:r>
              <a:rPr lang="en-US" sz="1400" dirty="0"/>
              <a:t> </a:t>
            </a:r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1003200" y="1716125"/>
            <a:ext cx="3464400" cy="16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WORLD ENERGY CONSUMPTION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hlinkClick r:id="rId4"/>
              </a:rPr>
              <a:t>https://www.kaggle.com/datasets/nirmalprasad/world-energy-consumption</a:t>
            </a:r>
            <a:r>
              <a:rPr lang="en-US" sz="1400" dirty="0"/>
              <a:t> </a:t>
            </a:r>
            <a:endParaRPr sz="1400" dirty="0"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2"/>
          </p:nvPr>
        </p:nvSpPr>
        <p:spPr>
          <a:xfrm>
            <a:off x="1003200" y="3372525"/>
            <a:ext cx="71376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8A9BA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8A9BA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PROBLEM DEFINITION AND EXPLANATION</a:t>
            </a:r>
            <a:endParaRPr sz="2000" b="1" u="sng" dirty="0"/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1003200" y="1605975"/>
            <a:ext cx="7137600" cy="21359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To see if population and energy consumption are correlated.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To understand energy consumed per person (renewable/non-renewable) by country.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2"/>
          </p:nvPr>
        </p:nvSpPr>
        <p:spPr>
          <a:xfrm>
            <a:off x="1003200" y="3372525"/>
            <a:ext cx="71376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8A9BA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8A9B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8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DATA CLEANING</a:t>
            </a:r>
            <a:endParaRPr sz="2000" b="1" u="sng" dirty="0"/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1003200" y="1605975"/>
            <a:ext cx="7137600" cy="2745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Imported the data in SAS.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Checked and cleaned the data using proc </a:t>
            </a:r>
            <a:r>
              <a:rPr lang="en-US" sz="1600" dirty="0" err="1">
                <a:latin typeface="Georgia" panose="02040502050405020303" pitchFamily="18" charset="0"/>
              </a:rPr>
              <a:t>sql</a:t>
            </a:r>
            <a:r>
              <a:rPr lang="en-US" sz="1600" dirty="0">
                <a:latin typeface="Georgia" panose="02040502050405020303" pitchFamily="18" charset="0"/>
              </a:rPr>
              <a:t> codes.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To correct typos.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Selected top 20 most populated countries and created a table.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Deleted unwanted columns and country names.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Changed 0 to null.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400" dirty="0">
                <a:latin typeface="Georgia" panose="02040502050405020303" pitchFamily="18" charset="0"/>
              </a:rPr>
              <a:t>Used functions like </a:t>
            </a:r>
            <a:r>
              <a:rPr lang="en-US" sz="1600" dirty="0">
                <a:latin typeface="Georgia" panose="02040502050405020303" pitchFamily="18" charset="0"/>
              </a:rPr>
              <a:t>CREATE, UPDATE AND DELETE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lang="en-US" sz="1600" dirty="0">
              <a:latin typeface="Georgia" panose="02040502050405020303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lang="en-US" sz="1600" dirty="0">
              <a:latin typeface="Georgia" panose="02040502050405020303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lang="en-US" sz="1600" dirty="0">
              <a:latin typeface="Georgia" panose="02040502050405020303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lang="en-US" sz="1600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38194C8-E941-DC01-8AFA-15792E2B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85" y="1285338"/>
            <a:ext cx="3081245" cy="3616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9F8D8B-CE28-1C50-CF30-6B2425C45AFD}"/>
              </a:ext>
            </a:extLst>
          </p:cNvPr>
          <p:cNvSpPr txBox="1"/>
          <p:nvPr/>
        </p:nvSpPr>
        <p:spPr>
          <a:xfrm>
            <a:off x="1159877" y="200249"/>
            <a:ext cx="722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Georgia" panose="02040502050405020303" pitchFamily="18" charset="0"/>
              </a:rPr>
              <a:t>DATA VERIFICATION</a:t>
            </a:r>
            <a:endParaRPr lang="en-US" sz="28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EEECE-1CF7-1802-6D0D-EB8A551C0D8D}"/>
              </a:ext>
            </a:extLst>
          </p:cNvPr>
          <p:cNvSpPr txBox="1"/>
          <p:nvPr/>
        </p:nvSpPr>
        <p:spPr>
          <a:xfrm>
            <a:off x="856680" y="778624"/>
            <a:ext cx="331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Summary Statistics (pre-cleaned)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D8562-26DA-C2EC-0788-C079BD097AA8}"/>
              </a:ext>
            </a:extLst>
          </p:cNvPr>
          <p:cNvSpPr txBox="1"/>
          <p:nvPr/>
        </p:nvSpPr>
        <p:spPr>
          <a:xfrm>
            <a:off x="4425313" y="778624"/>
            <a:ext cx="348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Summary Statistics (cleaned)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1EAA82-837E-F9B5-E5CC-DD1D23F8A144}"/>
                  </a:ext>
                </a:extLst>
              </p14:cNvPr>
              <p14:cNvContentPartPr/>
              <p14:nvPr/>
            </p14:nvContentPartPr>
            <p14:xfrm>
              <a:off x="1112859" y="2592325"/>
              <a:ext cx="663480" cy="15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1EAA82-837E-F9B5-E5CC-DD1D23F8A1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6859" y="2520325"/>
                <a:ext cx="7351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F67EFC-08B3-20DE-B5DB-16FFF6E5969A}"/>
                  </a:ext>
                </a:extLst>
              </p14:cNvPr>
              <p14:cNvContentPartPr/>
              <p14:nvPr/>
            </p14:nvContentPartPr>
            <p14:xfrm>
              <a:off x="1112859" y="2764055"/>
              <a:ext cx="597960" cy="1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F67EFC-08B3-20DE-B5DB-16FFF6E596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7219" y="2692415"/>
                <a:ext cx="6696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130699A-34EC-13A0-E2DE-F9994D9ADF54}"/>
                  </a:ext>
                </a:extLst>
              </p14:cNvPr>
              <p14:cNvContentPartPr/>
              <p14:nvPr/>
            </p14:nvContentPartPr>
            <p14:xfrm>
              <a:off x="1122399" y="2902722"/>
              <a:ext cx="322200" cy="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130699A-34EC-13A0-E2DE-F9994D9ADF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6759" y="2830722"/>
                <a:ext cx="3938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65350E-F91C-C85B-C04D-1B28F79CAEB8}"/>
                  </a:ext>
                </a:extLst>
              </p14:cNvPr>
              <p14:cNvContentPartPr/>
              <p14:nvPr/>
            </p14:nvContentPartPr>
            <p14:xfrm>
              <a:off x="1122039" y="3435882"/>
              <a:ext cx="599040" cy="10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65350E-F91C-C85B-C04D-1B28F79CAE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6039" y="3364242"/>
                <a:ext cx="6706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C409F7C-E906-7352-24AF-15A04797A350}"/>
                  </a:ext>
                </a:extLst>
              </p14:cNvPr>
              <p14:cNvContentPartPr/>
              <p14:nvPr/>
            </p14:nvContentPartPr>
            <p14:xfrm>
              <a:off x="1125999" y="3855642"/>
              <a:ext cx="325080" cy="2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C409F7C-E906-7352-24AF-15A04797A35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9999" y="3783642"/>
                <a:ext cx="396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D676A6-0F2D-7A38-D668-19F11A4B8595}"/>
                  </a:ext>
                </a:extLst>
              </p14:cNvPr>
              <p14:cNvContentPartPr/>
              <p14:nvPr/>
            </p14:nvContentPartPr>
            <p14:xfrm>
              <a:off x="1120239" y="4248042"/>
              <a:ext cx="673200" cy="10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D676A6-0F2D-7A38-D668-19F11A4B859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4239" y="4176402"/>
                <a:ext cx="744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5D7CE37-6C3D-96A4-C037-39389B69C1EF}"/>
                  </a:ext>
                </a:extLst>
              </p14:cNvPr>
              <p14:cNvContentPartPr/>
              <p14:nvPr/>
            </p14:nvContentPartPr>
            <p14:xfrm>
              <a:off x="1126359" y="4522002"/>
              <a:ext cx="305280" cy="10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5D7CE37-6C3D-96A4-C037-39389B69C1E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0719" y="4450002"/>
                <a:ext cx="3769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CB9A6C-0FB0-6FC9-4965-7BB8AE21AD51}"/>
                  </a:ext>
                </a:extLst>
              </p14:cNvPr>
              <p14:cNvContentPartPr/>
              <p14:nvPr/>
            </p14:nvContentPartPr>
            <p14:xfrm>
              <a:off x="1136079" y="4776522"/>
              <a:ext cx="317880" cy="6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CB9A6C-0FB0-6FC9-4965-7BB8AE21AD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0079" y="4704522"/>
                <a:ext cx="389520" cy="1497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screenshot of a data table&#10;&#10;Description automatically generated">
            <a:extLst>
              <a:ext uri="{FF2B5EF4-FFF2-40B4-BE49-F238E27FC236}">
                <a16:creationId xmlns:a16="http://schemas.microsoft.com/office/drawing/2014/main" id="{8537E9DF-C446-0156-BF93-68C84F04A50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95912" y="1285338"/>
            <a:ext cx="3081245" cy="36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1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D1B966BF-1CDE-0EBD-CF86-F9DB8B39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8" y="800934"/>
            <a:ext cx="3256413" cy="41992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C78E38-3548-EC50-7CBE-413D8BF39848}"/>
              </a:ext>
            </a:extLst>
          </p:cNvPr>
          <p:cNvSpPr txBox="1"/>
          <p:nvPr/>
        </p:nvSpPr>
        <p:spPr>
          <a:xfrm>
            <a:off x="515158" y="445296"/>
            <a:ext cx="3522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Summary Statistics </a:t>
            </a:r>
            <a:r>
              <a:rPr lang="en-US" dirty="0">
                <a:latin typeface="Georgia" panose="02040502050405020303" pitchFamily="18" charset="0"/>
              </a:rPr>
              <a:t>(</a:t>
            </a:r>
            <a:r>
              <a:rPr lang="en-US" sz="1400" dirty="0">
                <a:latin typeface="Georgia" panose="02040502050405020303" pitchFamily="18" charset="0"/>
              </a:rPr>
              <a:t>pre-cleaned)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DC4D8-EC08-8007-636B-EE9D106747C1}"/>
              </a:ext>
            </a:extLst>
          </p:cNvPr>
          <p:cNvSpPr txBox="1"/>
          <p:nvPr/>
        </p:nvSpPr>
        <p:spPr>
          <a:xfrm>
            <a:off x="4427423" y="445296"/>
            <a:ext cx="348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Summary Statistics (cleaned)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63CAF60-00E7-C083-64D3-C235D8186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867" y="800933"/>
            <a:ext cx="3558775" cy="41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C1A0B98-8E1B-4589-9916-F0CA1723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36" y="1127598"/>
            <a:ext cx="2997200" cy="11557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F8EA3B-2B21-AE1D-DE53-0AE3E512D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666" y="773617"/>
            <a:ext cx="4406900" cy="256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524E5D-2977-27EF-0833-B96C1C8143D4}"/>
              </a:ext>
            </a:extLst>
          </p:cNvPr>
          <p:cNvSpPr txBox="1"/>
          <p:nvPr/>
        </p:nvSpPr>
        <p:spPr>
          <a:xfrm>
            <a:off x="851036" y="279350"/>
            <a:ext cx="765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Georgia" panose="02040502050405020303" pitchFamily="18" charset="0"/>
              </a:rPr>
              <a:t>MERGING ENERGY CONSUMPTION AND POPULATION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546C9-08C7-2758-72A7-E111DC2A1CD4}"/>
              </a:ext>
            </a:extLst>
          </p:cNvPr>
          <p:cNvSpPr txBox="1"/>
          <p:nvPr/>
        </p:nvSpPr>
        <p:spPr>
          <a:xfrm>
            <a:off x="543377" y="2571750"/>
            <a:ext cx="3612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Inner join of Energy Consumption and Population was used for further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Added a column named </a:t>
            </a:r>
            <a:r>
              <a:rPr lang="en-US" dirty="0" err="1">
                <a:latin typeface="Georgia" panose="02040502050405020303" pitchFamily="18" charset="0"/>
              </a:rPr>
              <a:t>Energy_Source</a:t>
            </a:r>
            <a:r>
              <a:rPr lang="en-US" dirty="0">
                <a:latin typeface="Georgia" panose="02040502050405020303" pitchFamily="18" charset="0"/>
              </a:rPr>
              <a:t> and categorized type of energy by (Renewable/Non-Renewable)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 err="1">
                <a:latin typeface="Georgia" panose="02040502050405020303" pitchFamily="18" charset="0"/>
              </a:rPr>
              <a:t>e.g</a:t>
            </a:r>
            <a:r>
              <a:rPr lang="en-US" dirty="0">
                <a:latin typeface="Georgia" panose="02040502050405020303" pitchFamily="18" charset="0"/>
              </a:rPr>
              <a:t> Coal-NR and Wind-R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2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7D18C28F-EAE7-72DF-8123-B86BD7E7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9" y="888446"/>
            <a:ext cx="2933700" cy="1333500"/>
          </a:xfrm>
          <a:prstGeom prst="rect">
            <a:avLst/>
          </a:prstGeom>
        </p:spPr>
      </p:pic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41B0D03C-427D-DD14-98FA-338F5BD1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620" y="780921"/>
            <a:ext cx="2246109" cy="3581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B143C-599E-A7F3-1EC9-27C553108A4C}"/>
              </a:ext>
            </a:extLst>
          </p:cNvPr>
          <p:cNvSpPr txBox="1"/>
          <p:nvPr/>
        </p:nvSpPr>
        <p:spPr>
          <a:xfrm>
            <a:off x="952094" y="242125"/>
            <a:ext cx="704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Georgia" panose="02040502050405020303" pitchFamily="18" charset="0"/>
              </a:rPr>
              <a:t>TOTAL ENERGY CONSUMED BY COUNTRY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A27BE-641E-F584-4B6B-7E5A216EE583}"/>
              </a:ext>
            </a:extLst>
          </p:cNvPr>
          <p:cNvSpPr txBox="1"/>
          <p:nvPr/>
        </p:nvSpPr>
        <p:spPr>
          <a:xfrm>
            <a:off x="259451" y="2506056"/>
            <a:ext cx="456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United States tops the chart for the usage of overall energy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Used subquery to get this output.</a:t>
            </a:r>
          </a:p>
        </p:txBody>
      </p:sp>
    </p:spTree>
    <p:extLst>
      <p:ext uri="{BB962C8B-B14F-4D97-AF65-F5344CB8AC3E}">
        <p14:creationId xmlns:p14="http://schemas.microsoft.com/office/powerpoint/2010/main" val="383724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6D4A59EF-6203-700D-CBCB-684184B9B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69" y="785092"/>
            <a:ext cx="7732135" cy="35210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8A6806-4277-BD6B-0B25-B0F67DCAB151}"/>
                  </a:ext>
                </a:extLst>
              </p14:cNvPr>
              <p14:cNvContentPartPr/>
              <p14:nvPr/>
            </p14:nvContentPartPr>
            <p14:xfrm>
              <a:off x="7969239" y="1674402"/>
              <a:ext cx="263520" cy="1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8A6806-4277-BD6B-0B25-B0F67DCAB1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3239" y="1602762"/>
                <a:ext cx="335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503E26-4410-D3D7-5873-9B0EF6795882}"/>
                  </a:ext>
                </a:extLst>
              </p14:cNvPr>
              <p14:cNvContentPartPr/>
              <p14:nvPr/>
            </p14:nvContentPartPr>
            <p14:xfrm>
              <a:off x="7964199" y="3762042"/>
              <a:ext cx="275400" cy="1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503E26-4410-D3D7-5873-9B0EF67958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8199" y="3690042"/>
                <a:ext cx="3470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67F17E-1AEB-DD94-AE0B-845468A0CF1B}"/>
                  </a:ext>
                </a:extLst>
              </p14:cNvPr>
              <p14:cNvContentPartPr/>
              <p14:nvPr/>
            </p14:nvContentPartPr>
            <p14:xfrm>
              <a:off x="2668599" y="4089642"/>
              <a:ext cx="273240" cy="4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67F17E-1AEB-DD94-AE0B-845468A0CF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32959" y="4018002"/>
                <a:ext cx="3448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462281-2CB3-53B3-6A61-BB1D78C3F674}"/>
                  </a:ext>
                </a:extLst>
              </p14:cNvPr>
              <p14:cNvContentPartPr/>
              <p14:nvPr/>
            </p14:nvContentPartPr>
            <p14:xfrm>
              <a:off x="5037399" y="4095762"/>
              <a:ext cx="267840" cy="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462281-2CB3-53B3-6A61-BB1D78C3F6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1759" y="4024122"/>
                <a:ext cx="339480" cy="1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303951"/>
      </p:ext>
    </p:extLst>
  </p:cSld>
  <p:clrMapOvr>
    <a:masterClrMapping/>
  </p:clrMapOvr>
</p:sld>
</file>

<file path=ppt/theme/theme1.xml><?xml version="1.0" encoding="utf-8"?>
<a:theme xmlns:a="http://schemas.openxmlformats.org/drawingml/2006/main" name="Dion template">
  <a:themeElements>
    <a:clrScheme name="Custom 347">
      <a:dk1>
        <a:srgbClr val="434343"/>
      </a:dk1>
      <a:lt1>
        <a:srgbClr val="FFFFFF"/>
      </a:lt1>
      <a:dk2>
        <a:srgbClr val="8A9BA6"/>
      </a:dk2>
      <a:lt2>
        <a:srgbClr val="D8DEE2"/>
      </a:lt2>
      <a:accent1>
        <a:srgbClr val="99BAB6"/>
      </a:accent1>
      <a:accent2>
        <a:srgbClr val="6B93A0"/>
      </a:accent2>
      <a:accent3>
        <a:srgbClr val="C0C99A"/>
      </a:accent3>
      <a:accent4>
        <a:srgbClr val="96B079"/>
      </a:accent4>
      <a:accent5>
        <a:srgbClr val="F3EDD7"/>
      </a:accent5>
      <a:accent6>
        <a:srgbClr val="C3B3A3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493</Words>
  <Application>Microsoft Macintosh PowerPoint</Application>
  <PresentationFormat>On-screen Show (16:9)</PresentationFormat>
  <Paragraphs>69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Frank Ruhl Libre</vt:lpstr>
      <vt:lpstr>Georgia</vt:lpstr>
      <vt:lpstr>Georgia Pro Cond Semibold</vt:lpstr>
      <vt:lpstr>Times New Roman</vt:lpstr>
      <vt:lpstr>Wingdings</vt:lpstr>
      <vt:lpstr>Dion template</vt:lpstr>
      <vt:lpstr>SAS PROJECT WORLD ENERGY CONSUMPTION AND POPULATION</vt:lpstr>
      <vt:lpstr>DATA SOURCE</vt:lpstr>
      <vt:lpstr>PROBLEM DEFINITION AND EXPLANATION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PROJECT RELATION BETWEEN WORLD ENERGY CONSUMPTION AND POPULATION</dc:title>
  <cp:lastModifiedBy>Nupoor Karnik</cp:lastModifiedBy>
  <cp:revision>28</cp:revision>
  <dcterms:modified xsi:type="dcterms:W3CDTF">2023-11-29T23:04:41Z</dcterms:modified>
</cp:coreProperties>
</file>