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handoutMasterIdLst>
    <p:handoutMasterId r:id="rId21"/>
  </p:handoutMasterIdLst>
  <p:sldIdLst>
    <p:sldId id="256" r:id="rId2"/>
    <p:sldId id="257" r:id="rId3"/>
    <p:sldId id="306" r:id="rId4"/>
    <p:sldId id="291" r:id="rId5"/>
    <p:sldId id="283" r:id="rId6"/>
    <p:sldId id="300" r:id="rId7"/>
    <p:sldId id="301" r:id="rId8"/>
    <p:sldId id="302" r:id="rId9"/>
    <p:sldId id="303" r:id="rId10"/>
    <p:sldId id="304" r:id="rId11"/>
    <p:sldId id="305" r:id="rId12"/>
    <p:sldId id="294" r:id="rId13"/>
    <p:sldId id="284" r:id="rId14"/>
    <p:sldId id="285" r:id="rId15"/>
    <p:sldId id="292" r:id="rId16"/>
    <p:sldId id="270" r:id="rId17"/>
    <p:sldId id="297" r:id="rId18"/>
    <p:sldId id="298" r:id="rId19"/>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E3FF"/>
  </p:clrMru>
</p:presentationPr>
</file>

<file path=ppt/tableStyles.xml><?xml version="1.0" encoding="utf-8"?>
<a:tblStyleLst xmlns:a="http://schemas.openxmlformats.org/drawingml/2006/main" def="{FB681E36-45C8-452E-BB6F-79F105F7E78C}">
  <a:tblStyle styleId="{FB681E36-45C8-452E-BB6F-79F105F7E78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1264" y="-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9BF503-C4F4-4814-8CCA-9A109A01E7D6}"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IN"/>
        </a:p>
      </dgm:t>
    </dgm:pt>
    <dgm:pt modelId="{5D3FD285-1C89-43D2-A1AB-B30FE213AEEE}">
      <dgm:prSet phldrT="[Text]" custT="1"/>
      <dgm:spPr/>
      <dgm:t>
        <a:bodyPr/>
        <a:lstStyle/>
        <a:p>
          <a:r>
            <a:rPr lang="en-IN" sz="1600" dirty="0" smtClean="0">
              <a:latin typeface="Times New Roman" pitchFamily="18" charset="0"/>
              <a:cs typeface="Times New Roman" pitchFamily="18" charset="0"/>
            </a:rPr>
            <a:t>March 2019</a:t>
          </a:r>
          <a:endParaRPr lang="en-IN" sz="1600" dirty="0">
            <a:latin typeface="Times New Roman" pitchFamily="18" charset="0"/>
            <a:cs typeface="Times New Roman" pitchFamily="18" charset="0"/>
          </a:endParaRPr>
        </a:p>
      </dgm:t>
    </dgm:pt>
    <dgm:pt modelId="{67E64544-5A0F-4C7F-950C-70D4BB411BF8}" type="parTrans" cxnId="{75999980-F99E-4D03-8197-BC4D1F7095A9}">
      <dgm:prSet/>
      <dgm:spPr/>
      <dgm:t>
        <a:bodyPr/>
        <a:lstStyle/>
        <a:p>
          <a:endParaRPr lang="en-IN" sz="1600">
            <a:latin typeface="Times New Roman" pitchFamily="18" charset="0"/>
            <a:cs typeface="Times New Roman" pitchFamily="18" charset="0"/>
          </a:endParaRPr>
        </a:p>
      </dgm:t>
    </dgm:pt>
    <dgm:pt modelId="{5F137918-4C9B-4AF3-B22D-1529892AFE34}" type="sibTrans" cxnId="{75999980-F99E-4D03-8197-BC4D1F7095A9}">
      <dgm:prSet/>
      <dgm:spPr/>
      <dgm:t>
        <a:bodyPr/>
        <a:lstStyle/>
        <a:p>
          <a:endParaRPr lang="en-IN" sz="1600">
            <a:latin typeface="Times New Roman" pitchFamily="18" charset="0"/>
            <a:cs typeface="Times New Roman" pitchFamily="18" charset="0"/>
          </a:endParaRPr>
        </a:p>
      </dgm:t>
    </dgm:pt>
    <dgm:pt modelId="{D24D48EE-7D7F-4AD8-9B8A-C5B450B0065C}">
      <dgm:prSet phldrT="[Text]" custT="1"/>
      <dgm:spPr/>
      <dgm:t>
        <a:bodyPr/>
        <a:lstStyle/>
        <a:p>
          <a:r>
            <a:rPr lang="en-IN" sz="1600" dirty="0" smtClean="0">
              <a:latin typeface="Times New Roman" pitchFamily="18" charset="0"/>
              <a:cs typeface="Times New Roman" pitchFamily="18" charset="0"/>
            </a:rPr>
            <a:t>Review paper writing </a:t>
          </a:r>
          <a:endParaRPr lang="en-IN" sz="1600" dirty="0">
            <a:latin typeface="Times New Roman" pitchFamily="18" charset="0"/>
            <a:cs typeface="Times New Roman" pitchFamily="18" charset="0"/>
          </a:endParaRPr>
        </a:p>
      </dgm:t>
    </dgm:pt>
    <dgm:pt modelId="{C40BC38D-A0E9-41CB-A289-FF27731117E7}" type="parTrans" cxnId="{F61857D3-CB75-4BAE-B528-0730E8A3D465}">
      <dgm:prSet/>
      <dgm:spPr/>
      <dgm:t>
        <a:bodyPr/>
        <a:lstStyle/>
        <a:p>
          <a:endParaRPr lang="en-IN" sz="1600">
            <a:latin typeface="Times New Roman" pitchFamily="18" charset="0"/>
            <a:cs typeface="Times New Roman" pitchFamily="18" charset="0"/>
          </a:endParaRPr>
        </a:p>
      </dgm:t>
    </dgm:pt>
    <dgm:pt modelId="{402A8B57-768A-4EB4-A16B-9327CFA5C00F}" type="sibTrans" cxnId="{F61857D3-CB75-4BAE-B528-0730E8A3D465}">
      <dgm:prSet/>
      <dgm:spPr/>
      <dgm:t>
        <a:bodyPr/>
        <a:lstStyle/>
        <a:p>
          <a:endParaRPr lang="en-IN" sz="1600">
            <a:latin typeface="Times New Roman" pitchFamily="18" charset="0"/>
            <a:cs typeface="Times New Roman" pitchFamily="18" charset="0"/>
          </a:endParaRPr>
        </a:p>
      </dgm:t>
    </dgm:pt>
    <dgm:pt modelId="{D26378E2-6DB5-4140-80C2-54ED8E979C77}">
      <dgm:prSet phldrT="[Text]" custT="1"/>
      <dgm:spPr/>
      <dgm:t>
        <a:bodyPr/>
        <a:lstStyle/>
        <a:p>
          <a:r>
            <a:rPr lang="en-IN" sz="1600" smtClean="0">
              <a:latin typeface="Times New Roman" pitchFamily="18" charset="0"/>
              <a:cs typeface="Times New Roman" pitchFamily="18" charset="0"/>
            </a:rPr>
            <a:t>Review on proposed techniques and math model of objective 1</a:t>
          </a:r>
          <a:endParaRPr lang="en-IN" sz="1600" dirty="0">
            <a:latin typeface="Times New Roman" pitchFamily="18" charset="0"/>
            <a:cs typeface="Times New Roman" pitchFamily="18" charset="0"/>
          </a:endParaRPr>
        </a:p>
      </dgm:t>
    </dgm:pt>
    <dgm:pt modelId="{B16ED7EF-1EF7-44BC-83D3-94A97B6CB67D}" type="parTrans" cxnId="{C695078F-89B7-4209-9A55-833249348E56}">
      <dgm:prSet/>
      <dgm:spPr/>
      <dgm:t>
        <a:bodyPr/>
        <a:lstStyle/>
        <a:p>
          <a:endParaRPr lang="en-IN" sz="1600">
            <a:latin typeface="Times New Roman" pitchFamily="18" charset="0"/>
            <a:cs typeface="Times New Roman" pitchFamily="18" charset="0"/>
          </a:endParaRPr>
        </a:p>
      </dgm:t>
    </dgm:pt>
    <dgm:pt modelId="{454A1D56-AE15-4F4E-A90C-008CABA65004}" type="sibTrans" cxnId="{C695078F-89B7-4209-9A55-833249348E56}">
      <dgm:prSet/>
      <dgm:spPr/>
      <dgm:t>
        <a:bodyPr/>
        <a:lstStyle/>
        <a:p>
          <a:endParaRPr lang="en-IN" sz="1600">
            <a:latin typeface="Times New Roman" pitchFamily="18" charset="0"/>
            <a:cs typeface="Times New Roman" pitchFamily="18" charset="0"/>
          </a:endParaRPr>
        </a:p>
      </dgm:t>
    </dgm:pt>
    <dgm:pt modelId="{C14FACAE-0ADC-43B2-BFB2-3AFC90B1B83C}">
      <dgm:prSet phldrT="[Text]" custT="1"/>
      <dgm:spPr/>
      <dgm:t>
        <a:bodyPr/>
        <a:lstStyle/>
        <a:p>
          <a:r>
            <a:rPr lang="en-IN" sz="1600" dirty="0" smtClean="0">
              <a:latin typeface="Times New Roman" pitchFamily="18" charset="0"/>
              <a:cs typeface="Times New Roman" pitchFamily="18" charset="0"/>
            </a:rPr>
            <a:t>September 2019</a:t>
          </a:r>
          <a:endParaRPr lang="en-IN" sz="1600" dirty="0">
            <a:latin typeface="Times New Roman" pitchFamily="18" charset="0"/>
            <a:cs typeface="Times New Roman" pitchFamily="18" charset="0"/>
          </a:endParaRPr>
        </a:p>
      </dgm:t>
    </dgm:pt>
    <dgm:pt modelId="{789A3A91-59DE-4576-B00A-3AC57EBE0A59}" type="parTrans" cxnId="{F1C7A7CB-7497-4488-9FFB-652F7977CE3B}">
      <dgm:prSet/>
      <dgm:spPr/>
      <dgm:t>
        <a:bodyPr/>
        <a:lstStyle/>
        <a:p>
          <a:endParaRPr lang="en-IN" sz="1600">
            <a:latin typeface="Times New Roman" pitchFamily="18" charset="0"/>
            <a:cs typeface="Times New Roman" pitchFamily="18" charset="0"/>
          </a:endParaRPr>
        </a:p>
      </dgm:t>
    </dgm:pt>
    <dgm:pt modelId="{A1410A13-12C4-4C6D-B2CD-8919E0D3B9FB}" type="sibTrans" cxnId="{F1C7A7CB-7497-4488-9FFB-652F7977CE3B}">
      <dgm:prSet/>
      <dgm:spPr/>
      <dgm:t>
        <a:bodyPr/>
        <a:lstStyle/>
        <a:p>
          <a:endParaRPr lang="en-IN" sz="1600">
            <a:latin typeface="Times New Roman" pitchFamily="18" charset="0"/>
            <a:cs typeface="Times New Roman" pitchFamily="18" charset="0"/>
          </a:endParaRPr>
        </a:p>
      </dgm:t>
    </dgm:pt>
    <dgm:pt modelId="{E010BB0C-41DA-46BE-AC9F-8F558CBF9A1B}">
      <dgm:prSet phldrT="[Text]" custT="1"/>
      <dgm:spPr/>
      <dgm:t>
        <a:bodyPr/>
        <a:lstStyle/>
        <a:p>
          <a:r>
            <a:rPr lang="en-IN" sz="1600" dirty="0" smtClean="0">
              <a:latin typeface="Times New Roman" pitchFamily="18" charset="0"/>
              <a:cs typeface="Times New Roman" pitchFamily="18" charset="0"/>
            </a:rPr>
            <a:t>Review on proposed techniques and math model of objective 2</a:t>
          </a:r>
          <a:endParaRPr lang="en-IN" sz="1600" dirty="0">
            <a:latin typeface="Times New Roman" pitchFamily="18" charset="0"/>
            <a:cs typeface="Times New Roman" pitchFamily="18" charset="0"/>
          </a:endParaRPr>
        </a:p>
      </dgm:t>
    </dgm:pt>
    <dgm:pt modelId="{8D6244E6-5D7E-4DA2-9D56-2E7708ABA286}" type="parTrans" cxnId="{B232DF75-9891-473F-848A-BB745791CF3B}">
      <dgm:prSet/>
      <dgm:spPr/>
      <dgm:t>
        <a:bodyPr/>
        <a:lstStyle/>
        <a:p>
          <a:endParaRPr lang="en-IN" sz="1600">
            <a:latin typeface="Times New Roman" pitchFamily="18" charset="0"/>
            <a:cs typeface="Times New Roman" pitchFamily="18" charset="0"/>
          </a:endParaRPr>
        </a:p>
      </dgm:t>
    </dgm:pt>
    <dgm:pt modelId="{B2599DDB-4A35-4D27-B6C5-B88F59EBFE95}" type="sibTrans" cxnId="{B232DF75-9891-473F-848A-BB745791CF3B}">
      <dgm:prSet/>
      <dgm:spPr/>
      <dgm:t>
        <a:bodyPr/>
        <a:lstStyle/>
        <a:p>
          <a:endParaRPr lang="en-IN" sz="1600">
            <a:latin typeface="Times New Roman" pitchFamily="18" charset="0"/>
            <a:cs typeface="Times New Roman" pitchFamily="18" charset="0"/>
          </a:endParaRPr>
        </a:p>
      </dgm:t>
    </dgm:pt>
    <dgm:pt modelId="{55EE060F-4C17-4069-9215-A1D9716DE2A7}">
      <dgm:prSet custT="1"/>
      <dgm:spPr/>
      <dgm:t>
        <a:bodyPr/>
        <a:lstStyle/>
        <a:p>
          <a:r>
            <a:rPr lang="en-IN" sz="1600" dirty="0" smtClean="0">
              <a:latin typeface="Times New Roman" pitchFamily="18" charset="0"/>
              <a:cs typeface="Times New Roman" pitchFamily="18" charset="0"/>
            </a:rPr>
            <a:t>Dec 2019</a:t>
          </a:r>
          <a:endParaRPr lang="en-IN" sz="1600" dirty="0">
            <a:latin typeface="Times New Roman" pitchFamily="18" charset="0"/>
            <a:cs typeface="Times New Roman" pitchFamily="18" charset="0"/>
          </a:endParaRPr>
        </a:p>
      </dgm:t>
    </dgm:pt>
    <dgm:pt modelId="{7583DF3C-227A-4B1A-B152-88CEE7E74652}" type="parTrans" cxnId="{8EF4F405-63AB-49FA-83E5-F9E482E2FC90}">
      <dgm:prSet/>
      <dgm:spPr/>
      <dgm:t>
        <a:bodyPr/>
        <a:lstStyle/>
        <a:p>
          <a:endParaRPr lang="en-IN" sz="1600">
            <a:latin typeface="Times New Roman" pitchFamily="18" charset="0"/>
            <a:cs typeface="Times New Roman" pitchFamily="18" charset="0"/>
          </a:endParaRPr>
        </a:p>
      </dgm:t>
    </dgm:pt>
    <dgm:pt modelId="{39417ECB-F162-42CE-BA5C-9107EF3B8EF6}" type="sibTrans" cxnId="{8EF4F405-63AB-49FA-83E5-F9E482E2FC90}">
      <dgm:prSet/>
      <dgm:spPr/>
      <dgm:t>
        <a:bodyPr/>
        <a:lstStyle/>
        <a:p>
          <a:endParaRPr lang="en-IN" sz="1600">
            <a:latin typeface="Times New Roman" pitchFamily="18" charset="0"/>
            <a:cs typeface="Times New Roman" pitchFamily="18" charset="0"/>
          </a:endParaRPr>
        </a:p>
      </dgm:t>
    </dgm:pt>
    <dgm:pt modelId="{86DE5505-E09A-4099-AA7D-44EF69154BDA}">
      <dgm:prSet phldrT="[Text]" custT="1"/>
      <dgm:spPr/>
      <dgm:t>
        <a:bodyPr/>
        <a:lstStyle/>
        <a:p>
          <a:r>
            <a:rPr lang="en-IN" sz="1600" dirty="0" smtClean="0">
              <a:latin typeface="Times New Roman" pitchFamily="18" charset="0"/>
              <a:cs typeface="Times New Roman" pitchFamily="18" charset="0"/>
            </a:rPr>
            <a:t>Publish third paper on 2</a:t>
          </a:r>
          <a:r>
            <a:rPr lang="en-IN" sz="1600" baseline="30000" dirty="0"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objective results  (SCI)</a:t>
          </a:r>
          <a:endParaRPr lang="en-IN" sz="1600" dirty="0">
            <a:latin typeface="Times New Roman" pitchFamily="18" charset="0"/>
            <a:cs typeface="Times New Roman" pitchFamily="18" charset="0"/>
          </a:endParaRPr>
        </a:p>
      </dgm:t>
    </dgm:pt>
    <dgm:pt modelId="{69F05988-3A1A-4341-A2B2-4EC5287C0A74}" type="parTrans" cxnId="{428D7ACD-8FCB-4CD0-AF19-C0E72ABE2C9D}">
      <dgm:prSet/>
      <dgm:spPr/>
      <dgm:t>
        <a:bodyPr/>
        <a:lstStyle/>
        <a:p>
          <a:endParaRPr lang="en-IN" sz="1600">
            <a:latin typeface="Times New Roman" pitchFamily="18" charset="0"/>
            <a:cs typeface="Times New Roman" pitchFamily="18" charset="0"/>
          </a:endParaRPr>
        </a:p>
      </dgm:t>
    </dgm:pt>
    <dgm:pt modelId="{BBA1CC55-BD81-41A8-AE0E-BE76A97A9349}" type="sibTrans" cxnId="{428D7ACD-8FCB-4CD0-AF19-C0E72ABE2C9D}">
      <dgm:prSet/>
      <dgm:spPr/>
      <dgm:t>
        <a:bodyPr/>
        <a:lstStyle/>
        <a:p>
          <a:endParaRPr lang="en-IN" sz="1600">
            <a:latin typeface="Times New Roman" pitchFamily="18" charset="0"/>
            <a:cs typeface="Times New Roman" pitchFamily="18" charset="0"/>
          </a:endParaRPr>
        </a:p>
      </dgm:t>
    </dgm:pt>
    <dgm:pt modelId="{E529B50A-C487-4E9F-B3C1-2C7EB7440717}">
      <dgm:prSet phldrT="[Text]" custT="1"/>
      <dgm:spPr/>
      <dgm:t>
        <a:bodyPr/>
        <a:lstStyle/>
        <a:p>
          <a:r>
            <a:rPr lang="en-IN" sz="1600" dirty="0" smtClean="0">
              <a:latin typeface="Times New Roman" pitchFamily="18" charset="0"/>
              <a:cs typeface="Times New Roman" pitchFamily="18" charset="0"/>
            </a:rPr>
            <a:t>2</a:t>
          </a:r>
          <a:r>
            <a:rPr lang="en-IN" sz="1600" baseline="30000" dirty="0"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Review</a:t>
          </a:r>
          <a:endParaRPr lang="en-IN" sz="1600" dirty="0">
            <a:latin typeface="Times New Roman" pitchFamily="18" charset="0"/>
            <a:cs typeface="Times New Roman" pitchFamily="18" charset="0"/>
          </a:endParaRPr>
        </a:p>
      </dgm:t>
    </dgm:pt>
    <dgm:pt modelId="{A0229E0D-3E53-4091-94C0-AEFE2096EDEA}" type="parTrans" cxnId="{A65BDBCD-1748-4DB1-A0B8-1197FEF9499C}">
      <dgm:prSet/>
      <dgm:spPr/>
      <dgm:t>
        <a:bodyPr/>
        <a:lstStyle/>
        <a:p>
          <a:endParaRPr lang="en-IN" sz="1600">
            <a:latin typeface="Times New Roman" pitchFamily="18" charset="0"/>
            <a:cs typeface="Times New Roman" pitchFamily="18" charset="0"/>
          </a:endParaRPr>
        </a:p>
      </dgm:t>
    </dgm:pt>
    <dgm:pt modelId="{571AA1F5-420A-4949-AA9E-22DF56A9CE07}" type="sibTrans" cxnId="{A65BDBCD-1748-4DB1-A0B8-1197FEF9499C}">
      <dgm:prSet/>
      <dgm:spPr/>
      <dgm:t>
        <a:bodyPr/>
        <a:lstStyle/>
        <a:p>
          <a:endParaRPr lang="en-IN" sz="1600">
            <a:latin typeface="Times New Roman" pitchFamily="18" charset="0"/>
            <a:cs typeface="Times New Roman" pitchFamily="18" charset="0"/>
          </a:endParaRPr>
        </a:p>
      </dgm:t>
    </dgm:pt>
    <dgm:pt modelId="{33ABE24C-6C85-41CA-BF38-17159E0CD688}">
      <dgm:prSet phldrT="[Text]" custT="1"/>
      <dgm:spPr/>
      <dgm:t>
        <a:bodyPr/>
        <a:lstStyle/>
        <a:p>
          <a:r>
            <a:rPr lang="en-IN" sz="1600" dirty="0" smtClean="0">
              <a:latin typeface="Times New Roman" pitchFamily="18" charset="0"/>
              <a:cs typeface="Times New Roman" pitchFamily="18" charset="0"/>
            </a:rPr>
            <a:t>March 2020</a:t>
          </a:r>
          <a:endParaRPr lang="en-IN" sz="1600" dirty="0">
            <a:latin typeface="Times New Roman" pitchFamily="18" charset="0"/>
            <a:cs typeface="Times New Roman" pitchFamily="18" charset="0"/>
          </a:endParaRPr>
        </a:p>
      </dgm:t>
    </dgm:pt>
    <dgm:pt modelId="{2F226A36-C34B-4C09-9A16-0340E0A68DEC}" type="parTrans" cxnId="{4B12F3EA-82B2-4E53-88CF-39EA774040DC}">
      <dgm:prSet/>
      <dgm:spPr/>
      <dgm:t>
        <a:bodyPr/>
        <a:lstStyle/>
        <a:p>
          <a:endParaRPr lang="en-IN" sz="1600">
            <a:latin typeface="Times New Roman" pitchFamily="18" charset="0"/>
            <a:cs typeface="Times New Roman" pitchFamily="18" charset="0"/>
          </a:endParaRPr>
        </a:p>
      </dgm:t>
    </dgm:pt>
    <dgm:pt modelId="{29DEA2AF-6961-40CB-94A3-C420583267AF}" type="sibTrans" cxnId="{4B12F3EA-82B2-4E53-88CF-39EA774040DC}">
      <dgm:prSet/>
      <dgm:spPr/>
      <dgm:t>
        <a:bodyPr/>
        <a:lstStyle/>
        <a:p>
          <a:endParaRPr lang="en-IN" sz="1600">
            <a:latin typeface="Times New Roman" pitchFamily="18" charset="0"/>
            <a:cs typeface="Times New Roman" pitchFamily="18" charset="0"/>
          </a:endParaRPr>
        </a:p>
      </dgm:t>
    </dgm:pt>
    <dgm:pt modelId="{CD00690E-99D4-4666-B8E3-780EF69FAA1C}">
      <dgm:prSet phldrT="[Text]" custT="1"/>
      <dgm:spPr/>
      <dgm:t>
        <a:bodyPr/>
        <a:lstStyle/>
        <a:p>
          <a:r>
            <a:rPr lang="en-IN" sz="1600" dirty="0" smtClean="0">
              <a:latin typeface="Times New Roman" pitchFamily="18" charset="0"/>
              <a:cs typeface="Times New Roman" pitchFamily="18" charset="0"/>
            </a:rPr>
            <a:t>Review on proposed techniques and math model of </a:t>
          </a:r>
          <a:r>
            <a:rPr lang="en-IN" sz="1600" smtClean="0">
              <a:latin typeface="Times New Roman" pitchFamily="18" charset="0"/>
              <a:cs typeface="Times New Roman" pitchFamily="18" charset="0"/>
            </a:rPr>
            <a:t>objective 3</a:t>
          </a:r>
          <a:endParaRPr lang="en-IN" sz="1600" dirty="0">
            <a:latin typeface="Times New Roman" pitchFamily="18" charset="0"/>
            <a:cs typeface="Times New Roman" pitchFamily="18" charset="0"/>
          </a:endParaRPr>
        </a:p>
      </dgm:t>
    </dgm:pt>
    <dgm:pt modelId="{AA787680-BEE8-462A-82B7-58596DBCE22C}" type="parTrans" cxnId="{55709D2A-760F-4083-A456-0EFD50DE1A3D}">
      <dgm:prSet/>
      <dgm:spPr/>
      <dgm:t>
        <a:bodyPr/>
        <a:lstStyle/>
        <a:p>
          <a:endParaRPr lang="en-IN" sz="1600">
            <a:latin typeface="Times New Roman" pitchFamily="18" charset="0"/>
            <a:cs typeface="Times New Roman" pitchFamily="18" charset="0"/>
          </a:endParaRPr>
        </a:p>
      </dgm:t>
    </dgm:pt>
    <dgm:pt modelId="{0918120F-074F-4E17-A5B7-B3E82C604643}" type="sibTrans" cxnId="{55709D2A-760F-4083-A456-0EFD50DE1A3D}">
      <dgm:prSet/>
      <dgm:spPr/>
      <dgm:t>
        <a:bodyPr/>
        <a:lstStyle/>
        <a:p>
          <a:endParaRPr lang="en-IN" sz="1600">
            <a:latin typeface="Times New Roman" pitchFamily="18" charset="0"/>
            <a:cs typeface="Times New Roman" pitchFamily="18" charset="0"/>
          </a:endParaRPr>
        </a:p>
      </dgm:t>
    </dgm:pt>
    <dgm:pt modelId="{A3F0DD13-BC39-4EF3-BE97-B06CD2C093E0}">
      <dgm:prSet custT="1"/>
      <dgm:spPr/>
      <dgm:t>
        <a:bodyPr/>
        <a:lstStyle/>
        <a:p>
          <a:r>
            <a:rPr lang="en-IN" sz="1600" dirty="0" smtClean="0">
              <a:latin typeface="Times New Roman" pitchFamily="18" charset="0"/>
              <a:cs typeface="Times New Roman" pitchFamily="18" charset="0"/>
            </a:rPr>
            <a:t>June 2020</a:t>
          </a:r>
          <a:endParaRPr lang="en-IN" sz="1600" dirty="0">
            <a:latin typeface="Times New Roman" pitchFamily="18" charset="0"/>
            <a:cs typeface="Times New Roman" pitchFamily="18" charset="0"/>
          </a:endParaRPr>
        </a:p>
      </dgm:t>
    </dgm:pt>
    <dgm:pt modelId="{B95B3B68-C5CF-47A1-B23F-08A7AB52AEFE}" type="parTrans" cxnId="{6FD562C8-9EA5-4C54-9EF4-93FE4F8FBF7E}">
      <dgm:prSet/>
      <dgm:spPr/>
      <dgm:t>
        <a:bodyPr/>
        <a:lstStyle/>
        <a:p>
          <a:endParaRPr lang="en-IN" sz="1600">
            <a:latin typeface="Times New Roman" pitchFamily="18" charset="0"/>
            <a:cs typeface="Times New Roman" pitchFamily="18" charset="0"/>
          </a:endParaRPr>
        </a:p>
      </dgm:t>
    </dgm:pt>
    <dgm:pt modelId="{A770B7B7-6859-43B0-846C-1DA10017BFF9}" type="sibTrans" cxnId="{6FD562C8-9EA5-4C54-9EF4-93FE4F8FBF7E}">
      <dgm:prSet/>
      <dgm:spPr/>
      <dgm:t>
        <a:bodyPr/>
        <a:lstStyle/>
        <a:p>
          <a:endParaRPr lang="en-IN" sz="1600">
            <a:latin typeface="Times New Roman" pitchFamily="18" charset="0"/>
            <a:cs typeface="Times New Roman" pitchFamily="18" charset="0"/>
          </a:endParaRPr>
        </a:p>
      </dgm:t>
    </dgm:pt>
    <dgm:pt modelId="{0C9307F7-19A4-4E35-AE8B-DC41B741B21B}">
      <dgm:prSet custT="1"/>
      <dgm:spPr/>
      <dgm:t>
        <a:bodyPr/>
        <a:lstStyle/>
        <a:p>
          <a:r>
            <a:rPr lang="en-IN" sz="1600" dirty="0" smtClean="0">
              <a:latin typeface="Times New Roman" pitchFamily="18" charset="0"/>
              <a:cs typeface="Times New Roman" pitchFamily="18" charset="0"/>
            </a:rPr>
            <a:t>Publish third paper on 2</a:t>
          </a:r>
          <a:r>
            <a:rPr lang="en-IN" sz="1600" baseline="30000" dirty="0"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objective results  (Transaction)</a:t>
          </a:r>
          <a:endParaRPr lang="en-IN" sz="1600" dirty="0">
            <a:latin typeface="Times New Roman" pitchFamily="18" charset="0"/>
            <a:cs typeface="Times New Roman" pitchFamily="18" charset="0"/>
          </a:endParaRPr>
        </a:p>
      </dgm:t>
    </dgm:pt>
    <dgm:pt modelId="{2E38A10A-5C3A-45A5-A2CA-1A0980776364}" type="parTrans" cxnId="{3D233184-EB2F-4D1A-8A40-558878F7F7F1}">
      <dgm:prSet/>
      <dgm:spPr/>
      <dgm:t>
        <a:bodyPr/>
        <a:lstStyle/>
        <a:p>
          <a:endParaRPr lang="en-IN" sz="1600">
            <a:latin typeface="Times New Roman" pitchFamily="18" charset="0"/>
            <a:cs typeface="Times New Roman" pitchFamily="18" charset="0"/>
          </a:endParaRPr>
        </a:p>
      </dgm:t>
    </dgm:pt>
    <dgm:pt modelId="{3EAE3133-456A-4CD7-993C-F61CCAA15D91}" type="sibTrans" cxnId="{3D233184-EB2F-4D1A-8A40-558878F7F7F1}">
      <dgm:prSet/>
      <dgm:spPr/>
      <dgm:t>
        <a:bodyPr/>
        <a:lstStyle/>
        <a:p>
          <a:endParaRPr lang="en-IN" sz="1600">
            <a:latin typeface="Times New Roman" pitchFamily="18" charset="0"/>
            <a:cs typeface="Times New Roman" pitchFamily="18" charset="0"/>
          </a:endParaRPr>
        </a:p>
      </dgm:t>
    </dgm:pt>
    <dgm:pt modelId="{65C20C3F-B956-408B-B93D-EF26C5B20308}">
      <dgm:prSet custT="1"/>
      <dgm:spPr/>
      <dgm:t>
        <a:bodyPr/>
        <a:lstStyle/>
        <a:p>
          <a:r>
            <a:rPr lang="en-IN" sz="1600" dirty="0" smtClean="0">
              <a:latin typeface="Times New Roman" pitchFamily="18" charset="0"/>
              <a:cs typeface="Times New Roman" pitchFamily="18" charset="0"/>
            </a:rPr>
            <a:t>3</a:t>
          </a:r>
          <a:r>
            <a:rPr lang="en-IN" sz="1600" baseline="30000" dirty="0" smtClean="0">
              <a:latin typeface="Times New Roman" pitchFamily="18" charset="0"/>
              <a:cs typeface="Times New Roman" pitchFamily="18" charset="0"/>
            </a:rPr>
            <a:t>nd</a:t>
          </a:r>
          <a:r>
            <a:rPr lang="en-IN" sz="1600" dirty="0" smtClean="0">
              <a:latin typeface="Times New Roman" pitchFamily="18" charset="0"/>
              <a:cs typeface="Times New Roman" pitchFamily="18" charset="0"/>
            </a:rPr>
            <a:t>  Review</a:t>
          </a:r>
          <a:endParaRPr lang="en-IN" sz="1600" dirty="0">
            <a:latin typeface="Times New Roman" pitchFamily="18" charset="0"/>
            <a:cs typeface="Times New Roman" pitchFamily="18" charset="0"/>
          </a:endParaRPr>
        </a:p>
      </dgm:t>
    </dgm:pt>
    <dgm:pt modelId="{E0E6BB00-E2F7-4D8A-94B2-AAE2BCFF21B5}" type="parTrans" cxnId="{7264A2F2-7FF4-4468-AED8-98917BE45696}">
      <dgm:prSet/>
      <dgm:spPr/>
      <dgm:t>
        <a:bodyPr/>
        <a:lstStyle/>
        <a:p>
          <a:endParaRPr lang="en-IN" sz="1600">
            <a:latin typeface="Times New Roman" pitchFamily="18" charset="0"/>
            <a:cs typeface="Times New Roman" pitchFamily="18" charset="0"/>
          </a:endParaRPr>
        </a:p>
      </dgm:t>
    </dgm:pt>
    <dgm:pt modelId="{E4F4CABD-7DCC-41CC-AAE4-EDE3DD520853}" type="sibTrans" cxnId="{7264A2F2-7FF4-4468-AED8-98917BE45696}">
      <dgm:prSet/>
      <dgm:spPr/>
      <dgm:t>
        <a:bodyPr/>
        <a:lstStyle/>
        <a:p>
          <a:endParaRPr lang="en-IN" sz="1600">
            <a:latin typeface="Times New Roman" pitchFamily="18" charset="0"/>
            <a:cs typeface="Times New Roman" pitchFamily="18" charset="0"/>
          </a:endParaRPr>
        </a:p>
      </dgm:t>
    </dgm:pt>
    <dgm:pt modelId="{E9E4B047-1679-49BF-99A0-8189A3AC2AA7}">
      <dgm:prSet custT="1"/>
      <dgm:spPr/>
      <dgm:t>
        <a:bodyPr/>
        <a:lstStyle/>
        <a:p>
          <a:r>
            <a:rPr lang="en-IN" sz="1600" dirty="0" smtClean="0">
              <a:latin typeface="Times New Roman" pitchFamily="18" charset="0"/>
              <a:cs typeface="Times New Roman" pitchFamily="18" charset="0"/>
            </a:rPr>
            <a:t>September 2020</a:t>
          </a:r>
          <a:endParaRPr lang="en-IN" sz="1600" dirty="0">
            <a:latin typeface="Times New Roman" pitchFamily="18" charset="0"/>
            <a:cs typeface="Times New Roman" pitchFamily="18" charset="0"/>
          </a:endParaRPr>
        </a:p>
      </dgm:t>
    </dgm:pt>
    <dgm:pt modelId="{649684E3-E55F-46EA-9C56-A78BC0776741}" type="parTrans" cxnId="{B33B07D8-E33E-470C-B996-86A04D90AE9D}">
      <dgm:prSet/>
      <dgm:spPr/>
      <dgm:t>
        <a:bodyPr/>
        <a:lstStyle/>
        <a:p>
          <a:endParaRPr lang="en-IN" sz="1600">
            <a:latin typeface="Times New Roman" pitchFamily="18" charset="0"/>
            <a:cs typeface="Times New Roman" pitchFamily="18" charset="0"/>
          </a:endParaRPr>
        </a:p>
      </dgm:t>
    </dgm:pt>
    <dgm:pt modelId="{C4F0E12E-7D74-4B08-8EA1-132FC6581990}" type="sibTrans" cxnId="{B33B07D8-E33E-470C-B996-86A04D90AE9D}">
      <dgm:prSet/>
      <dgm:spPr/>
      <dgm:t>
        <a:bodyPr/>
        <a:lstStyle/>
        <a:p>
          <a:endParaRPr lang="en-IN" sz="1600">
            <a:latin typeface="Times New Roman" pitchFamily="18" charset="0"/>
            <a:cs typeface="Times New Roman" pitchFamily="18" charset="0"/>
          </a:endParaRPr>
        </a:p>
      </dgm:t>
    </dgm:pt>
    <dgm:pt modelId="{30E849AA-0A67-490F-9652-1D58502D4B64}">
      <dgm:prSet custT="1"/>
      <dgm:spPr/>
      <dgm:t>
        <a:bodyPr/>
        <a:lstStyle/>
        <a:p>
          <a:r>
            <a:rPr lang="en-IN" sz="1600" dirty="0" smtClean="0">
              <a:latin typeface="Times New Roman" pitchFamily="18" charset="0"/>
              <a:cs typeface="Times New Roman" pitchFamily="18" charset="0"/>
            </a:rPr>
            <a:t>Review on live platform hosting</a:t>
          </a:r>
          <a:endParaRPr lang="en-IN" sz="1600" dirty="0">
            <a:latin typeface="Times New Roman" pitchFamily="18" charset="0"/>
            <a:cs typeface="Times New Roman" pitchFamily="18" charset="0"/>
          </a:endParaRPr>
        </a:p>
      </dgm:t>
    </dgm:pt>
    <dgm:pt modelId="{F9EB3271-1E4A-4311-9559-0DF836CB0328}" type="parTrans" cxnId="{E294146D-AF9B-48A7-B92B-C4509E865346}">
      <dgm:prSet/>
      <dgm:spPr/>
      <dgm:t>
        <a:bodyPr/>
        <a:lstStyle/>
        <a:p>
          <a:endParaRPr lang="en-IN" sz="1600">
            <a:latin typeface="Times New Roman" pitchFamily="18" charset="0"/>
            <a:cs typeface="Times New Roman" pitchFamily="18" charset="0"/>
          </a:endParaRPr>
        </a:p>
      </dgm:t>
    </dgm:pt>
    <dgm:pt modelId="{50826B58-D663-4473-A2B5-3DF5A6118E5B}" type="sibTrans" cxnId="{E294146D-AF9B-48A7-B92B-C4509E865346}">
      <dgm:prSet/>
      <dgm:spPr/>
      <dgm:t>
        <a:bodyPr/>
        <a:lstStyle/>
        <a:p>
          <a:endParaRPr lang="en-IN" sz="1600">
            <a:latin typeface="Times New Roman" pitchFamily="18" charset="0"/>
            <a:cs typeface="Times New Roman" pitchFamily="18" charset="0"/>
          </a:endParaRPr>
        </a:p>
      </dgm:t>
    </dgm:pt>
    <dgm:pt modelId="{BDCC3347-8BC7-48CD-8253-D3855B94E0AE}">
      <dgm:prSet custT="1"/>
      <dgm:spPr/>
      <dgm:t>
        <a:bodyPr/>
        <a:lstStyle/>
        <a:p>
          <a:r>
            <a:rPr lang="en-IN" sz="1600" dirty="0" smtClean="0">
              <a:latin typeface="Times New Roman" pitchFamily="18" charset="0"/>
              <a:cs typeface="Times New Roman" pitchFamily="18" charset="0"/>
            </a:rPr>
            <a:t>Hosting and testing</a:t>
          </a:r>
          <a:endParaRPr lang="en-IN" sz="1600" dirty="0">
            <a:latin typeface="Times New Roman" pitchFamily="18" charset="0"/>
            <a:cs typeface="Times New Roman" pitchFamily="18" charset="0"/>
          </a:endParaRPr>
        </a:p>
      </dgm:t>
    </dgm:pt>
    <dgm:pt modelId="{9E2780DD-9839-4553-928B-CA875D22FD37}" type="parTrans" cxnId="{D7931301-F667-4BB4-92E4-1393C001B094}">
      <dgm:prSet/>
      <dgm:spPr/>
      <dgm:t>
        <a:bodyPr/>
        <a:lstStyle/>
        <a:p>
          <a:endParaRPr lang="en-IN" sz="1600">
            <a:latin typeface="Times New Roman" pitchFamily="18" charset="0"/>
            <a:cs typeface="Times New Roman" pitchFamily="18" charset="0"/>
          </a:endParaRPr>
        </a:p>
      </dgm:t>
    </dgm:pt>
    <dgm:pt modelId="{DCAB1544-E010-4578-BFC9-EC2B40CDDAFE}" type="sibTrans" cxnId="{D7931301-F667-4BB4-92E4-1393C001B094}">
      <dgm:prSet/>
      <dgm:spPr/>
      <dgm:t>
        <a:bodyPr/>
        <a:lstStyle/>
        <a:p>
          <a:endParaRPr lang="en-IN" sz="1600">
            <a:latin typeface="Times New Roman" pitchFamily="18" charset="0"/>
            <a:cs typeface="Times New Roman" pitchFamily="18" charset="0"/>
          </a:endParaRPr>
        </a:p>
      </dgm:t>
    </dgm:pt>
    <dgm:pt modelId="{16F3509D-DC01-40F6-A6AD-68ED0DB11CE2}">
      <dgm:prSet custT="1"/>
      <dgm:spPr/>
      <dgm:t>
        <a:bodyPr/>
        <a:lstStyle/>
        <a:p>
          <a:r>
            <a:rPr lang="en-IN" sz="1600" dirty="0" smtClean="0">
              <a:latin typeface="Times New Roman" pitchFamily="18" charset="0"/>
              <a:cs typeface="Times New Roman" pitchFamily="18" charset="0"/>
            </a:rPr>
            <a:t>Dec 2020</a:t>
          </a:r>
          <a:endParaRPr lang="en-IN" sz="1600" dirty="0">
            <a:latin typeface="Times New Roman" pitchFamily="18" charset="0"/>
            <a:cs typeface="Times New Roman" pitchFamily="18" charset="0"/>
          </a:endParaRPr>
        </a:p>
      </dgm:t>
    </dgm:pt>
    <dgm:pt modelId="{625B8DF3-2FB7-43E7-BC2D-57D9AE606659}" type="parTrans" cxnId="{190BB695-8F2E-4D0E-88AD-7583BC5E405D}">
      <dgm:prSet/>
      <dgm:spPr/>
      <dgm:t>
        <a:bodyPr/>
        <a:lstStyle/>
        <a:p>
          <a:endParaRPr lang="en-IN" sz="1600">
            <a:latin typeface="Times New Roman" pitchFamily="18" charset="0"/>
            <a:cs typeface="Times New Roman" pitchFamily="18" charset="0"/>
          </a:endParaRPr>
        </a:p>
      </dgm:t>
    </dgm:pt>
    <dgm:pt modelId="{E8218E63-0616-4A7C-AED7-D67177B61C92}" type="sibTrans" cxnId="{190BB695-8F2E-4D0E-88AD-7583BC5E405D}">
      <dgm:prSet/>
      <dgm:spPr/>
      <dgm:t>
        <a:bodyPr/>
        <a:lstStyle/>
        <a:p>
          <a:endParaRPr lang="en-IN" sz="1600">
            <a:latin typeface="Times New Roman" pitchFamily="18" charset="0"/>
            <a:cs typeface="Times New Roman" pitchFamily="18" charset="0"/>
          </a:endParaRPr>
        </a:p>
      </dgm:t>
    </dgm:pt>
    <dgm:pt modelId="{BEC91E01-4325-4031-947E-41705D44F8AA}">
      <dgm:prSet custT="1"/>
      <dgm:spPr/>
      <dgm:t>
        <a:bodyPr/>
        <a:lstStyle/>
        <a:p>
          <a:r>
            <a:rPr lang="en-IN" sz="1600" dirty="0" smtClean="0">
              <a:latin typeface="Times New Roman" pitchFamily="18" charset="0"/>
              <a:cs typeface="Times New Roman" pitchFamily="18" charset="0"/>
            </a:rPr>
            <a:t>Start thesis writing</a:t>
          </a:r>
          <a:endParaRPr lang="en-IN" sz="1600" dirty="0">
            <a:latin typeface="Times New Roman" pitchFamily="18" charset="0"/>
            <a:cs typeface="Times New Roman" pitchFamily="18" charset="0"/>
          </a:endParaRPr>
        </a:p>
      </dgm:t>
    </dgm:pt>
    <dgm:pt modelId="{9743EEEF-E8D8-4939-9E5F-26392CD0077F}" type="parTrans" cxnId="{D1992B5F-4116-40FD-9321-8D6CE0FDEE65}">
      <dgm:prSet/>
      <dgm:spPr/>
      <dgm:t>
        <a:bodyPr/>
        <a:lstStyle/>
        <a:p>
          <a:endParaRPr lang="en-IN" sz="1600">
            <a:latin typeface="Times New Roman" pitchFamily="18" charset="0"/>
            <a:cs typeface="Times New Roman" pitchFamily="18" charset="0"/>
          </a:endParaRPr>
        </a:p>
      </dgm:t>
    </dgm:pt>
    <dgm:pt modelId="{193B51CA-02CC-4B2C-A3D8-00A50063DF86}" type="sibTrans" cxnId="{D1992B5F-4116-40FD-9321-8D6CE0FDEE65}">
      <dgm:prSet/>
      <dgm:spPr/>
      <dgm:t>
        <a:bodyPr/>
        <a:lstStyle/>
        <a:p>
          <a:endParaRPr lang="en-IN" sz="1600">
            <a:latin typeface="Times New Roman" pitchFamily="18" charset="0"/>
            <a:cs typeface="Times New Roman" pitchFamily="18" charset="0"/>
          </a:endParaRPr>
        </a:p>
      </dgm:t>
    </dgm:pt>
    <dgm:pt modelId="{EB86DC57-7092-4B0D-BE6E-7B8327B8A4B2}">
      <dgm:prSet custT="1"/>
      <dgm:spPr/>
      <dgm:t>
        <a:bodyPr/>
        <a:lstStyle/>
        <a:p>
          <a:r>
            <a:rPr lang="en-IN" sz="1600" dirty="0" smtClean="0">
              <a:latin typeface="Times New Roman" pitchFamily="18" charset="0"/>
              <a:cs typeface="Times New Roman" pitchFamily="18" charset="0"/>
            </a:rPr>
            <a:t>Dec 2021</a:t>
          </a:r>
          <a:endParaRPr lang="en-IN" sz="1600" dirty="0">
            <a:latin typeface="Times New Roman" pitchFamily="18" charset="0"/>
            <a:cs typeface="Times New Roman" pitchFamily="18" charset="0"/>
          </a:endParaRPr>
        </a:p>
      </dgm:t>
    </dgm:pt>
    <dgm:pt modelId="{F46FDF3E-0ED8-4238-B887-E2E5B0179ACC}" type="parTrans" cxnId="{5EE632F9-CC2F-43E9-A658-39A39A0FA8BC}">
      <dgm:prSet/>
      <dgm:spPr/>
      <dgm:t>
        <a:bodyPr/>
        <a:lstStyle/>
        <a:p>
          <a:endParaRPr lang="en-IN" sz="1600">
            <a:latin typeface="Times New Roman" pitchFamily="18" charset="0"/>
            <a:cs typeface="Times New Roman" pitchFamily="18" charset="0"/>
          </a:endParaRPr>
        </a:p>
      </dgm:t>
    </dgm:pt>
    <dgm:pt modelId="{23DD9EBD-47C8-422B-9B8A-46F544B05FE0}" type="sibTrans" cxnId="{5EE632F9-CC2F-43E9-A658-39A39A0FA8BC}">
      <dgm:prSet/>
      <dgm:spPr/>
      <dgm:t>
        <a:bodyPr/>
        <a:lstStyle/>
        <a:p>
          <a:endParaRPr lang="en-IN" sz="1600">
            <a:latin typeface="Times New Roman" pitchFamily="18" charset="0"/>
            <a:cs typeface="Times New Roman" pitchFamily="18" charset="0"/>
          </a:endParaRPr>
        </a:p>
      </dgm:t>
    </dgm:pt>
    <dgm:pt modelId="{DD86F1D8-5411-48BC-A231-BECBA2D6C2EC}">
      <dgm:prSet custT="1"/>
      <dgm:spPr/>
      <dgm:t>
        <a:bodyPr/>
        <a:lstStyle/>
        <a:p>
          <a:r>
            <a:rPr lang="en-IN" sz="1600" dirty="0" smtClean="0">
              <a:latin typeface="Times New Roman" pitchFamily="18" charset="0"/>
              <a:cs typeface="Times New Roman" pitchFamily="18" charset="0"/>
            </a:rPr>
            <a:t>4</a:t>
          </a:r>
          <a:r>
            <a:rPr lang="en-IN" sz="1600" baseline="30000" dirty="0" smtClean="0">
              <a:latin typeface="Times New Roman" pitchFamily="18" charset="0"/>
              <a:cs typeface="Times New Roman" pitchFamily="18" charset="0"/>
            </a:rPr>
            <a:t>th</a:t>
          </a:r>
          <a:r>
            <a:rPr lang="en-IN" sz="1600" dirty="0" smtClean="0">
              <a:latin typeface="Times New Roman" pitchFamily="18" charset="0"/>
              <a:cs typeface="Times New Roman" pitchFamily="18" charset="0"/>
            </a:rPr>
            <a:t> Review</a:t>
          </a:r>
          <a:endParaRPr lang="en-IN" sz="1600" dirty="0">
            <a:latin typeface="Times New Roman" pitchFamily="18" charset="0"/>
            <a:cs typeface="Times New Roman" pitchFamily="18" charset="0"/>
          </a:endParaRPr>
        </a:p>
      </dgm:t>
    </dgm:pt>
    <dgm:pt modelId="{2FC1DF4C-DFA4-4939-9502-1C99966FD257}" type="parTrans" cxnId="{A952ABC0-7420-4234-9780-02651691D175}">
      <dgm:prSet/>
      <dgm:spPr/>
      <dgm:t>
        <a:bodyPr/>
        <a:lstStyle/>
        <a:p>
          <a:endParaRPr lang="en-IN" sz="1600">
            <a:latin typeface="Times New Roman" pitchFamily="18" charset="0"/>
            <a:cs typeface="Times New Roman" pitchFamily="18" charset="0"/>
          </a:endParaRPr>
        </a:p>
      </dgm:t>
    </dgm:pt>
    <dgm:pt modelId="{202C80CD-A61E-40E7-8FED-DB797E9B1E56}" type="sibTrans" cxnId="{A952ABC0-7420-4234-9780-02651691D175}">
      <dgm:prSet/>
      <dgm:spPr/>
      <dgm:t>
        <a:bodyPr/>
        <a:lstStyle/>
        <a:p>
          <a:endParaRPr lang="en-IN" sz="1600">
            <a:latin typeface="Times New Roman" pitchFamily="18" charset="0"/>
            <a:cs typeface="Times New Roman" pitchFamily="18" charset="0"/>
          </a:endParaRPr>
        </a:p>
      </dgm:t>
    </dgm:pt>
    <dgm:pt modelId="{A42426B7-9875-4515-8D4D-E415AADA2E24}">
      <dgm:prSet custT="1"/>
      <dgm:spPr/>
      <dgm:t>
        <a:bodyPr/>
        <a:lstStyle/>
        <a:p>
          <a:r>
            <a:rPr lang="en-IN" sz="1600" dirty="0" smtClean="0">
              <a:latin typeface="Times New Roman" pitchFamily="18" charset="0"/>
              <a:cs typeface="Times New Roman" pitchFamily="18" charset="0"/>
            </a:rPr>
            <a:t>June 2021</a:t>
          </a:r>
          <a:endParaRPr lang="en-IN" sz="1600" dirty="0">
            <a:latin typeface="Times New Roman" pitchFamily="18" charset="0"/>
            <a:cs typeface="Times New Roman" pitchFamily="18" charset="0"/>
          </a:endParaRPr>
        </a:p>
      </dgm:t>
    </dgm:pt>
    <dgm:pt modelId="{176D0C0A-D8F8-43F5-AA45-09DA0FAF2320}" type="parTrans" cxnId="{0AFFF8FE-E8B8-4346-8172-F026733E3F78}">
      <dgm:prSet/>
      <dgm:spPr/>
      <dgm:t>
        <a:bodyPr/>
        <a:lstStyle/>
        <a:p>
          <a:endParaRPr lang="en-IN" sz="1600">
            <a:latin typeface="Times New Roman" pitchFamily="18" charset="0"/>
            <a:cs typeface="Times New Roman" pitchFamily="18" charset="0"/>
          </a:endParaRPr>
        </a:p>
      </dgm:t>
    </dgm:pt>
    <dgm:pt modelId="{C65AC4DF-1A19-4235-B9A7-0A3D0D8437DC}" type="sibTrans" cxnId="{0AFFF8FE-E8B8-4346-8172-F026733E3F78}">
      <dgm:prSet/>
      <dgm:spPr/>
      <dgm:t>
        <a:bodyPr/>
        <a:lstStyle/>
        <a:p>
          <a:endParaRPr lang="en-IN" sz="1600">
            <a:latin typeface="Times New Roman" pitchFamily="18" charset="0"/>
            <a:cs typeface="Times New Roman" pitchFamily="18" charset="0"/>
          </a:endParaRPr>
        </a:p>
      </dgm:t>
    </dgm:pt>
    <dgm:pt modelId="{D6FA4BD4-3D69-4B26-865A-632FD9A2E8DE}">
      <dgm:prSet custT="1"/>
      <dgm:spPr/>
      <dgm:t>
        <a:bodyPr/>
        <a:lstStyle/>
        <a:p>
          <a:r>
            <a:rPr lang="en-IN" sz="1600" dirty="0" smtClean="0">
              <a:latin typeface="Times New Roman" pitchFamily="18" charset="0"/>
              <a:cs typeface="Times New Roman" pitchFamily="18" charset="0"/>
            </a:rPr>
            <a:t>Completion of thesis first version</a:t>
          </a:r>
          <a:endParaRPr lang="en-IN" sz="1600" dirty="0">
            <a:latin typeface="Times New Roman" pitchFamily="18" charset="0"/>
            <a:cs typeface="Times New Roman" pitchFamily="18" charset="0"/>
          </a:endParaRPr>
        </a:p>
      </dgm:t>
    </dgm:pt>
    <dgm:pt modelId="{35CBC51B-D607-4C61-9D21-61416D3F806A}" type="parTrans" cxnId="{E297E1D2-EC85-42B9-9FC4-298823DF96FF}">
      <dgm:prSet/>
      <dgm:spPr/>
      <dgm:t>
        <a:bodyPr/>
        <a:lstStyle/>
        <a:p>
          <a:endParaRPr lang="en-IN" sz="1600">
            <a:latin typeface="Times New Roman" pitchFamily="18" charset="0"/>
            <a:cs typeface="Times New Roman" pitchFamily="18" charset="0"/>
          </a:endParaRPr>
        </a:p>
      </dgm:t>
    </dgm:pt>
    <dgm:pt modelId="{20B44BE0-2DEC-4D35-9D79-9C72142C42B6}" type="sibTrans" cxnId="{E297E1D2-EC85-42B9-9FC4-298823DF96FF}">
      <dgm:prSet/>
      <dgm:spPr/>
      <dgm:t>
        <a:bodyPr/>
        <a:lstStyle/>
        <a:p>
          <a:endParaRPr lang="en-IN" sz="1600">
            <a:latin typeface="Times New Roman" pitchFamily="18" charset="0"/>
            <a:cs typeface="Times New Roman" pitchFamily="18" charset="0"/>
          </a:endParaRPr>
        </a:p>
      </dgm:t>
    </dgm:pt>
    <dgm:pt modelId="{A6EF5422-ADC7-4AE2-BD1E-6DBF2998EC34}">
      <dgm:prSet custT="1"/>
      <dgm:spPr/>
      <dgm:t>
        <a:bodyPr/>
        <a:lstStyle/>
        <a:p>
          <a:r>
            <a:rPr lang="en-IN" sz="1600" dirty="0" smtClean="0">
              <a:latin typeface="Times New Roman" pitchFamily="18" charset="0"/>
              <a:cs typeface="Times New Roman" pitchFamily="18" charset="0"/>
            </a:rPr>
            <a:t>5</a:t>
          </a:r>
          <a:r>
            <a:rPr lang="en-IN" sz="1600" baseline="30000" dirty="0" smtClean="0">
              <a:latin typeface="Times New Roman" pitchFamily="18" charset="0"/>
              <a:cs typeface="Times New Roman" pitchFamily="18" charset="0"/>
            </a:rPr>
            <a:t>th</a:t>
          </a:r>
          <a:r>
            <a:rPr lang="en-IN" sz="1600" dirty="0" smtClean="0">
              <a:latin typeface="Times New Roman" pitchFamily="18" charset="0"/>
              <a:cs typeface="Times New Roman" pitchFamily="18" charset="0"/>
            </a:rPr>
            <a:t> Review</a:t>
          </a:r>
          <a:endParaRPr lang="en-IN" sz="1600" dirty="0">
            <a:latin typeface="Times New Roman" pitchFamily="18" charset="0"/>
            <a:cs typeface="Times New Roman" pitchFamily="18" charset="0"/>
          </a:endParaRPr>
        </a:p>
      </dgm:t>
    </dgm:pt>
    <dgm:pt modelId="{EE48A7E4-7FF9-4AAE-A9CE-9EC99AA6D3AA}" type="parTrans" cxnId="{71AEE0AA-B61E-453E-8CEE-BEA83126CB9B}">
      <dgm:prSet/>
      <dgm:spPr/>
      <dgm:t>
        <a:bodyPr/>
        <a:lstStyle/>
        <a:p>
          <a:endParaRPr lang="en-IN" sz="1600">
            <a:latin typeface="Times New Roman" pitchFamily="18" charset="0"/>
            <a:cs typeface="Times New Roman" pitchFamily="18" charset="0"/>
          </a:endParaRPr>
        </a:p>
      </dgm:t>
    </dgm:pt>
    <dgm:pt modelId="{1AEADA2B-9D4A-46D6-A5DC-D30C4B60F9DE}" type="sibTrans" cxnId="{71AEE0AA-B61E-453E-8CEE-BEA83126CB9B}">
      <dgm:prSet/>
      <dgm:spPr/>
      <dgm:t>
        <a:bodyPr/>
        <a:lstStyle/>
        <a:p>
          <a:endParaRPr lang="en-IN" sz="1600">
            <a:latin typeface="Times New Roman" pitchFamily="18" charset="0"/>
            <a:cs typeface="Times New Roman" pitchFamily="18" charset="0"/>
          </a:endParaRPr>
        </a:p>
      </dgm:t>
    </dgm:pt>
    <dgm:pt modelId="{14A81033-373E-4B3E-A652-6DC137CB73C9}">
      <dgm:prSet custT="1"/>
      <dgm:spPr/>
      <dgm:t>
        <a:bodyPr/>
        <a:lstStyle/>
        <a:p>
          <a:r>
            <a:rPr lang="en-IN" sz="1600" dirty="0" smtClean="0">
              <a:latin typeface="Times New Roman" pitchFamily="18" charset="0"/>
              <a:cs typeface="Times New Roman" pitchFamily="18" charset="0"/>
            </a:rPr>
            <a:t>Submission of final thesis</a:t>
          </a:r>
          <a:endParaRPr lang="en-IN" sz="1600" dirty="0">
            <a:latin typeface="Times New Roman" pitchFamily="18" charset="0"/>
            <a:cs typeface="Times New Roman" pitchFamily="18" charset="0"/>
          </a:endParaRPr>
        </a:p>
      </dgm:t>
    </dgm:pt>
    <dgm:pt modelId="{A9992C1A-7909-45C0-BBEE-ECD2A562291A}" type="parTrans" cxnId="{1B3EC52D-1830-4EFF-A0C0-BCE7353D8314}">
      <dgm:prSet/>
      <dgm:spPr/>
      <dgm:t>
        <a:bodyPr/>
        <a:lstStyle/>
        <a:p>
          <a:endParaRPr lang="en-IN" sz="1600">
            <a:latin typeface="Times New Roman" pitchFamily="18" charset="0"/>
            <a:cs typeface="Times New Roman" pitchFamily="18" charset="0"/>
          </a:endParaRPr>
        </a:p>
      </dgm:t>
    </dgm:pt>
    <dgm:pt modelId="{883DBC7D-E035-4CB4-9DD6-D9C3548D850B}" type="sibTrans" cxnId="{1B3EC52D-1830-4EFF-A0C0-BCE7353D8314}">
      <dgm:prSet/>
      <dgm:spPr/>
      <dgm:t>
        <a:bodyPr/>
        <a:lstStyle/>
        <a:p>
          <a:endParaRPr lang="en-IN" sz="1600">
            <a:latin typeface="Times New Roman" pitchFamily="18" charset="0"/>
            <a:cs typeface="Times New Roman" pitchFamily="18" charset="0"/>
          </a:endParaRPr>
        </a:p>
      </dgm:t>
    </dgm:pt>
    <dgm:pt modelId="{056986A9-15E4-441C-A7DA-76F580AA23CB}">
      <dgm:prSet custT="1"/>
      <dgm:spPr/>
      <dgm:t>
        <a:bodyPr/>
        <a:lstStyle/>
        <a:p>
          <a:r>
            <a:rPr lang="en-IN" sz="1600" dirty="0" smtClean="0">
              <a:latin typeface="Times New Roman" pitchFamily="18" charset="0"/>
              <a:cs typeface="Times New Roman" pitchFamily="18" charset="0"/>
            </a:rPr>
            <a:t>Jan 2022</a:t>
          </a:r>
          <a:endParaRPr lang="en-IN" sz="1600" dirty="0">
            <a:latin typeface="Times New Roman" pitchFamily="18" charset="0"/>
            <a:cs typeface="Times New Roman" pitchFamily="18" charset="0"/>
          </a:endParaRPr>
        </a:p>
      </dgm:t>
    </dgm:pt>
    <dgm:pt modelId="{24EE4256-2209-413C-B122-BB086EEA02B5}" type="parTrans" cxnId="{44C6CAF2-B210-49D5-A673-8A549C1EFE61}">
      <dgm:prSet/>
      <dgm:spPr/>
      <dgm:t>
        <a:bodyPr/>
        <a:lstStyle/>
        <a:p>
          <a:endParaRPr lang="en-IN" sz="1600">
            <a:latin typeface="Times New Roman" pitchFamily="18" charset="0"/>
            <a:cs typeface="Times New Roman" pitchFamily="18" charset="0"/>
          </a:endParaRPr>
        </a:p>
      </dgm:t>
    </dgm:pt>
    <dgm:pt modelId="{27F55E4D-2505-4550-A365-5586C15349CB}" type="sibTrans" cxnId="{44C6CAF2-B210-49D5-A673-8A549C1EFE61}">
      <dgm:prSet/>
      <dgm:spPr/>
      <dgm:t>
        <a:bodyPr/>
        <a:lstStyle/>
        <a:p>
          <a:endParaRPr lang="en-IN" sz="1600">
            <a:latin typeface="Times New Roman" pitchFamily="18" charset="0"/>
            <a:cs typeface="Times New Roman" pitchFamily="18" charset="0"/>
          </a:endParaRPr>
        </a:p>
      </dgm:t>
    </dgm:pt>
    <dgm:pt modelId="{50A3661C-C4E6-465A-BA0E-0F792D82D61F}">
      <dgm:prSet custT="1"/>
      <dgm:spPr/>
      <dgm:t>
        <a:bodyPr/>
        <a:lstStyle/>
        <a:p>
          <a:r>
            <a:rPr lang="en-IN" sz="1600" dirty="0" smtClean="0">
              <a:latin typeface="Times New Roman" pitchFamily="18" charset="0"/>
              <a:cs typeface="Times New Roman" pitchFamily="18" charset="0"/>
            </a:rPr>
            <a:t>Defence</a:t>
          </a:r>
          <a:endParaRPr lang="en-IN" sz="1600" dirty="0">
            <a:latin typeface="Times New Roman" pitchFamily="18" charset="0"/>
            <a:cs typeface="Times New Roman" pitchFamily="18" charset="0"/>
          </a:endParaRPr>
        </a:p>
      </dgm:t>
    </dgm:pt>
    <dgm:pt modelId="{9941DACB-3AA1-417F-B12F-42AF292D2E89}" type="parTrans" cxnId="{06EDF793-4B10-4304-8E90-61058995E5D9}">
      <dgm:prSet/>
      <dgm:spPr/>
      <dgm:t>
        <a:bodyPr/>
        <a:lstStyle/>
        <a:p>
          <a:endParaRPr lang="en-IN" sz="1600">
            <a:latin typeface="Times New Roman" pitchFamily="18" charset="0"/>
            <a:cs typeface="Times New Roman" pitchFamily="18" charset="0"/>
          </a:endParaRPr>
        </a:p>
      </dgm:t>
    </dgm:pt>
    <dgm:pt modelId="{B1690A8B-134B-429D-8DF8-B94B97380F0A}" type="sibTrans" cxnId="{06EDF793-4B10-4304-8E90-61058995E5D9}">
      <dgm:prSet/>
      <dgm:spPr/>
      <dgm:t>
        <a:bodyPr/>
        <a:lstStyle/>
        <a:p>
          <a:endParaRPr lang="en-IN" sz="1600">
            <a:latin typeface="Times New Roman" pitchFamily="18" charset="0"/>
            <a:cs typeface="Times New Roman" pitchFamily="18" charset="0"/>
          </a:endParaRPr>
        </a:p>
      </dgm:t>
    </dgm:pt>
    <dgm:pt modelId="{338F704F-C16A-40BB-8736-2B4FC0CEA8E4}">
      <dgm:prSet phldrT="[Text]" custT="1"/>
      <dgm:spPr/>
      <dgm:t>
        <a:bodyPr/>
        <a:lstStyle/>
        <a:p>
          <a:r>
            <a:rPr lang="en-IN" sz="1600" dirty="0" smtClean="0">
              <a:latin typeface="Times New Roman" pitchFamily="18" charset="0"/>
              <a:cs typeface="Times New Roman" pitchFamily="18" charset="0"/>
            </a:rPr>
            <a:t>Propose objectives, 1</a:t>
          </a:r>
          <a:r>
            <a:rPr lang="en-IN" sz="1600" baseline="30000" dirty="0" smtClean="0">
              <a:latin typeface="Times New Roman" pitchFamily="18" charset="0"/>
              <a:cs typeface="Times New Roman" pitchFamily="18" charset="0"/>
            </a:rPr>
            <a:t>st</a:t>
          </a:r>
          <a:r>
            <a:rPr lang="en-IN" sz="1600" dirty="0" smtClean="0">
              <a:latin typeface="Times New Roman" pitchFamily="18" charset="0"/>
              <a:cs typeface="Times New Roman" pitchFamily="18" charset="0"/>
            </a:rPr>
            <a:t> Review</a:t>
          </a:r>
          <a:endParaRPr lang="en-IN" sz="1600" dirty="0">
            <a:latin typeface="Times New Roman" pitchFamily="18" charset="0"/>
            <a:cs typeface="Times New Roman" pitchFamily="18" charset="0"/>
          </a:endParaRPr>
        </a:p>
      </dgm:t>
    </dgm:pt>
    <dgm:pt modelId="{75E116DE-4E02-44C0-AB0D-348C4F6599C1}" type="parTrans" cxnId="{7EE33F41-B77C-4439-9E3E-052F460C605B}">
      <dgm:prSet/>
      <dgm:spPr/>
      <dgm:t>
        <a:bodyPr/>
        <a:lstStyle/>
        <a:p>
          <a:endParaRPr lang="en-IN"/>
        </a:p>
      </dgm:t>
    </dgm:pt>
    <dgm:pt modelId="{45EECC74-4C16-474E-8343-06C9D93AF560}" type="sibTrans" cxnId="{7EE33F41-B77C-4439-9E3E-052F460C605B}">
      <dgm:prSet/>
      <dgm:spPr/>
      <dgm:t>
        <a:bodyPr/>
        <a:lstStyle/>
        <a:p>
          <a:endParaRPr lang="en-IN"/>
        </a:p>
      </dgm:t>
    </dgm:pt>
    <dgm:pt modelId="{7BC1854D-EB13-4152-BD00-0AEFC451F1DC}">
      <dgm:prSet phldrT="[Text]" custT="1"/>
      <dgm:spPr/>
      <dgm:t>
        <a:bodyPr/>
        <a:lstStyle/>
        <a:p>
          <a:r>
            <a:rPr lang="en-IN" sz="1600" dirty="0" smtClean="0">
              <a:latin typeface="Times New Roman" pitchFamily="18" charset="0"/>
              <a:cs typeface="Times New Roman" pitchFamily="18" charset="0"/>
            </a:rPr>
            <a:t>June 2019</a:t>
          </a:r>
          <a:endParaRPr lang="en-IN" sz="1600" dirty="0">
            <a:latin typeface="Times New Roman" pitchFamily="18" charset="0"/>
            <a:cs typeface="Times New Roman" pitchFamily="18" charset="0"/>
          </a:endParaRPr>
        </a:p>
      </dgm:t>
    </dgm:pt>
    <dgm:pt modelId="{BAFC74FB-2ED5-4482-8A6E-3584E9C319FD}" type="sibTrans" cxnId="{98A1B98A-4021-496E-857F-B366BFD55503}">
      <dgm:prSet/>
      <dgm:spPr/>
      <dgm:t>
        <a:bodyPr/>
        <a:lstStyle/>
        <a:p>
          <a:endParaRPr lang="en-IN" sz="1600">
            <a:latin typeface="Times New Roman" pitchFamily="18" charset="0"/>
            <a:cs typeface="Times New Roman" pitchFamily="18" charset="0"/>
          </a:endParaRPr>
        </a:p>
      </dgm:t>
    </dgm:pt>
    <dgm:pt modelId="{550D03FB-F97A-482F-B815-EC3BB6C9930F}" type="parTrans" cxnId="{98A1B98A-4021-496E-857F-B366BFD55503}">
      <dgm:prSet/>
      <dgm:spPr/>
      <dgm:t>
        <a:bodyPr/>
        <a:lstStyle/>
        <a:p>
          <a:endParaRPr lang="en-IN" sz="1600">
            <a:latin typeface="Times New Roman" pitchFamily="18" charset="0"/>
            <a:cs typeface="Times New Roman" pitchFamily="18" charset="0"/>
          </a:endParaRPr>
        </a:p>
      </dgm:t>
    </dgm:pt>
    <dgm:pt modelId="{78F66A6A-33C6-4A80-8146-26C92572B8E3}">
      <dgm:prSet custT="1"/>
      <dgm:spPr/>
      <dgm:t>
        <a:bodyPr/>
        <a:lstStyle/>
        <a:p>
          <a:r>
            <a:rPr lang="en-IN" sz="1600" dirty="0" smtClean="0">
              <a:latin typeface="Times New Roman" pitchFamily="18" charset="0"/>
              <a:cs typeface="Times New Roman" pitchFamily="18" charset="0"/>
            </a:rPr>
            <a:t>Implementation and writing chapter on objective 2</a:t>
          </a:r>
          <a:endParaRPr lang="en-IN" sz="1600" dirty="0">
            <a:latin typeface="Times New Roman" pitchFamily="18" charset="0"/>
            <a:cs typeface="Times New Roman" pitchFamily="18" charset="0"/>
          </a:endParaRPr>
        </a:p>
      </dgm:t>
    </dgm:pt>
    <dgm:pt modelId="{6EDA112F-7499-4750-969F-8CD7B3989235}" type="sibTrans" cxnId="{A1D3562C-B740-4E04-B079-11260000918B}">
      <dgm:prSet/>
      <dgm:spPr/>
      <dgm:t>
        <a:bodyPr/>
        <a:lstStyle/>
        <a:p>
          <a:endParaRPr lang="en-IN" sz="1600">
            <a:latin typeface="Times New Roman" pitchFamily="18" charset="0"/>
            <a:cs typeface="Times New Roman" pitchFamily="18" charset="0"/>
          </a:endParaRPr>
        </a:p>
      </dgm:t>
    </dgm:pt>
    <dgm:pt modelId="{5270AEA4-F148-4962-A60E-8E87A89812E2}" type="parTrans" cxnId="{A1D3562C-B740-4E04-B079-11260000918B}">
      <dgm:prSet/>
      <dgm:spPr/>
      <dgm:t>
        <a:bodyPr/>
        <a:lstStyle/>
        <a:p>
          <a:endParaRPr lang="en-IN" sz="1600">
            <a:latin typeface="Times New Roman" pitchFamily="18" charset="0"/>
            <a:cs typeface="Times New Roman" pitchFamily="18" charset="0"/>
          </a:endParaRPr>
        </a:p>
      </dgm:t>
    </dgm:pt>
    <dgm:pt modelId="{084833FC-C34A-461D-8E29-D1AAD30FB1B9}">
      <dgm:prSet custT="1"/>
      <dgm:spPr/>
      <dgm:t>
        <a:bodyPr/>
        <a:lstStyle/>
        <a:p>
          <a:r>
            <a:rPr lang="en-IN" sz="1600" dirty="0" smtClean="0">
              <a:latin typeface="Times New Roman" pitchFamily="18" charset="0"/>
              <a:cs typeface="Times New Roman" pitchFamily="18" charset="0"/>
            </a:rPr>
            <a:t>Implementation  and writing chapter on objective 3</a:t>
          </a:r>
          <a:endParaRPr lang="en-IN" sz="1600" dirty="0">
            <a:latin typeface="Times New Roman" pitchFamily="18" charset="0"/>
            <a:cs typeface="Times New Roman" pitchFamily="18" charset="0"/>
          </a:endParaRPr>
        </a:p>
      </dgm:t>
    </dgm:pt>
    <dgm:pt modelId="{3DEB1B6C-BF16-4D4F-84D7-4C32F572916E}" type="sibTrans" cxnId="{24D6E6F9-D380-4131-8252-6BA193DF0464}">
      <dgm:prSet/>
      <dgm:spPr/>
      <dgm:t>
        <a:bodyPr/>
        <a:lstStyle/>
        <a:p>
          <a:endParaRPr lang="en-IN" sz="1600">
            <a:latin typeface="Times New Roman" pitchFamily="18" charset="0"/>
            <a:cs typeface="Times New Roman" pitchFamily="18" charset="0"/>
          </a:endParaRPr>
        </a:p>
      </dgm:t>
    </dgm:pt>
    <dgm:pt modelId="{D7C794E9-B726-4EB9-9FE4-A1FD086D8359}" type="parTrans" cxnId="{24D6E6F9-D380-4131-8252-6BA193DF0464}">
      <dgm:prSet/>
      <dgm:spPr/>
      <dgm:t>
        <a:bodyPr/>
        <a:lstStyle/>
        <a:p>
          <a:endParaRPr lang="en-IN" sz="1600">
            <a:latin typeface="Times New Roman" pitchFamily="18" charset="0"/>
            <a:cs typeface="Times New Roman" pitchFamily="18" charset="0"/>
          </a:endParaRPr>
        </a:p>
      </dgm:t>
    </dgm:pt>
    <dgm:pt modelId="{BB94E159-7267-4146-B3FF-F83C46557108}">
      <dgm:prSet phldrT="[Text]" custT="1"/>
      <dgm:spPr/>
      <dgm:t>
        <a:bodyPr/>
        <a:lstStyle/>
        <a:p>
          <a:r>
            <a:rPr lang="en-IN" sz="1600" dirty="0" smtClean="0">
              <a:latin typeface="Times New Roman" pitchFamily="18" charset="0"/>
              <a:cs typeface="Times New Roman" pitchFamily="18" charset="0"/>
            </a:rPr>
            <a:t>Implementation and writing chapter on objective 1 </a:t>
          </a:r>
          <a:endParaRPr lang="en-IN" sz="1600" dirty="0">
            <a:latin typeface="Times New Roman" pitchFamily="18" charset="0"/>
            <a:cs typeface="Times New Roman" pitchFamily="18" charset="0"/>
          </a:endParaRPr>
        </a:p>
      </dgm:t>
    </dgm:pt>
    <dgm:pt modelId="{40311E1A-AF57-4EC3-8E7E-E0FCA7B8BBB9}" type="sibTrans" cxnId="{418180D0-05FB-4B99-8918-A0937F9336E2}">
      <dgm:prSet/>
      <dgm:spPr/>
      <dgm:t>
        <a:bodyPr/>
        <a:lstStyle/>
        <a:p>
          <a:endParaRPr lang="en-IN" sz="1600">
            <a:latin typeface="Times New Roman" pitchFamily="18" charset="0"/>
            <a:cs typeface="Times New Roman" pitchFamily="18" charset="0"/>
          </a:endParaRPr>
        </a:p>
      </dgm:t>
    </dgm:pt>
    <dgm:pt modelId="{4BF77E1D-3C1C-4C77-8B2F-ACA154CBC6AD}" type="parTrans" cxnId="{418180D0-05FB-4B99-8918-A0937F9336E2}">
      <dgm:prSet/>
      <dgm:spPr/>
      <dgm:t>
        <a:bodyPr/>
        <a:lstStyle/>
        <a:p>
          <a:endParaRPr lang="en-IN" sz="1600">
            <a:latin typeface="Times New Roman" pitchFamily="18" charset="0"/>
            <a:cs typeface="Times New Roman" pitchFamily="18" charset="0"/>
          </a:endParaRPr>
        </a:p>
      </dgm:t>
    </dgm:pt>
    <dgm:pt modelId="{33932C42-DB45-470E-9655-EC84E48F65CC}" type="pres">
      <dgm:prSet presAssocID="{F89BF503-C4F4-4814-8CCA-9A109A01E7D6}" presName="Name0" presStyleCnt="0">
        <dgm:presLayoutVars>
          <dgm:dir/>
          <dgm:animLvl val="lvl"/>
          <dgm:resizeHandles val="exact"/>
        </dgm:presLayoutVars>
      </dgm:prSet>
      <dgm:spPr/>
      <dgm:t>
        <a:bodyPr/>
        <a:lstStyle/>
        <a:p>
          <a:endParaRPr lang="en-IN"/>
        </a:p>
      </dgm:t>
    </dgm:pt>
    <dgm:pt modelId="{E5905691-5164-4524-A576-5229CE2D1FC6}" type="pres">
      <dgm:prSet presAssocID="{5D3FD285-1C89-43D2-A1AB-B30FE213AEEE}" presName="linNode" presStyleCnt="0"/>
      <dgm:spPr/>
    </dgm:pt>
    <dgm:pt modelId="{F5448A12-4831-447B-A6D3-3DE7B5B2A1ED}" type="pres">
      <dgm:prSet presAssocID="{5D3FD285-1C89-43D2-A1AB-B30FE213AEEE}" presName="parentText" presStyleLbl="node1" presStyleIdx="0" presStyleCnt="11" custScaleX="52171">
        <dgm:presLayoutVars>
          <dgm:chMax val="1"/>
          <dgm:bulletEnabled val="1"/>
        </dgm:presLayoutVars>
      </dgm:prSet>
      <dgm:spPr/>
      <dgm:t>
        <a:bodyPr/>
        <a:lstStyle/>
        <a:p>
          <a:endParaRPr lang="en-IN"/>
        </a:p>
      </dgm:t>
    </dgm:pt>
    <dgm:pt modelId="{77033E8E-B89E-4C60-ACF7-B6596E401434}" type="pres">
      <dgm:prSet presAssocID="{5D3FD285-1C89-43D2-A1AB-B30FE213AEEE}" presName="descendantText" presStyleLbl="alignAccFollowNode1" presStyleIdx="0" presStyleCnt="11" custScaleX="124834">
        <dgm:presLayoutVars>
          <dgm:bulletEnabled val="1"/>
        </dgm:presLayoutVars>
      </dgm:prSet>
      <dgm:spPr/>
      <dgm:t>
        <a:bodyPr/>
        <a:lstStyle/>
        <a:p>
          <a:endParaRPr lang="en-IN"/>
        </a:p>
      </dgm:t>
    </dgm:pt>
    <dgm:pt modelId="{717C8F66-1DC4-451C-804D-32683D4DAC19}" type="pres">
      <dgm:prSet presAssocID="{5F137918-4C9B-4AF3-B22D-1529892AFE34}" presName="sp" presStyleCnt="0"/>
      <dgm:spPr/>
    </dgm:pt>
    <dgm:pt modelId="{C163EBFD-F187-4B41-A910-2F62C93D52A1}" type="pres">
      <dgm:prSet presAssocID="{7BC1854D-EB13-4152-BD00-0AEFC451F1DC}" presName="linNode" presStyleCnt="0"/>
      <dgm:spPr/>
    </dgm:pt>
    <dgm:pt modelId="{3B00537F-8923-475E-B908-0CCC7E6BCF49}" type="pres">
      <dgm:prSet presAssocID="{7BC1854D-EB13-4152-BD00-0AEFC451F1DC}" presName="parentText" presStyleLbl="node1" presStyleIdx="1" presStyleCnt="11" custScaleX="52171">
        <dgm:presLayoutVars>
          <dgm:chMax val="1"/>
          <dgm:bulletEnabled val="1"/>
        </dgm:presLayoutVars>
      </dgm:prSet>
      <dgm:spPr/>
      <dgm:t>
        <a:bodyPr/>
        <a:lstStyle/>
        <a:p>
          <a:endParaRPr lang="en-IN"/>
        </a:p>
      </dgm:t>
    </dgm:pt>
    <dgm:pt modelId="{ED024ED7-148C-43FF-88C2-CDCFDAC00B9F}" type="pres">
      <dgm:prSet presAssocID="{7BC1854D-EB13-4152-BD00-0AEFC451F1DC}" presName="descendantText" presStyleLbl="alignAccFollowNode1" presStyleIdx="1" presStyleCnt="11" custScaleX="124834">
        <dgm:presLayoutVars>
          <dgm:bulletEnabled val="1"/>
        </dgm:presLayoutVars>
      </dgm:prSet>
      <dgm:spPr/>
      <dgm:t>
        <a:bodyPr/>
        <a:lstStyle/>
        <a:p>
          <a:endParaRPr lang="en-IN"/>
        </a:p>
      </dgm:t>
    </dgm:pt>
    <dgm:pt modelId="{4019A078-3C16-4377-84C5-219F94B87A0A}" type="pres">
      <dgm:prSet presAssocID="{BAFC74FB-2ED5-4482-8A6E-3584E9C319FD}" presName="sp" presStyleCnt="0"/>
      <dgm:spPr/>
    </dgm:pt>
    <dgm:pt modelId="{8E867905-D22F-4AA2-8780-B73FF3C13DD0}" type="pres">
      <dgm:prSet presAssocID="{C14FACAE-0ADC-43B2-BFB2-3AFC90B1B83C}" presName="linNode" presStyleCnt="0"/>
      <dgm:spPr/>
    </dgm:pt>
    <dgm:pt modelId="{8B86766E-945B-41A1-91C7-B100443A6E26}" type="pres">
      <dgm:prSet presAssocID="{C14FACAE-0ADC-43B2-BFB2-3AFC90B1B83C}" presName="parentText" presStyleLbl="node1" presStyleIdx="2" presStyleCnt="11" custScaleX="52171">
        <dgm:presLayoutVars>
          <dgm:chMax val="1"/>
          <dgm:bulletEnabled val="1"/>
        </dgm:presLayoutVars>
      </dgm:prSet>
      <dgm:spPr/>
      <dgm:t>
        <a:bodyPr/>
        <a:lstStyle/>
        <a:p>
          <a:endParaRPr lang="en-IN"/>
        </a:p>
      </dgm:t>
    </dgm:pt>
    <dgm:pt modelId="{A6A8C8A4-E14F-4697-9B86-6E0F37AE7645}" type="pres">
      <dgm:prSet presAssocID="{C14FACAE-0ADC-43B2-BFB2-3AFC90B1B83C}" presName="descendantText" presStyleLbl="alignAccFollowNode1" presStyleIdx="2" presStyleCnt="11" custScaleX="124834">
        <dgm:presLayoutVars>
          <dgm:bulletEnabled val="1"/>
        </dgm:presLayoutVars>
      </dgm:prSet>
      <dgm:spPr/>
      <dgm:t>
        <a:bodyPr/>
        <a:lstStyle/>
        <a:p>
          <a:endParaRPr lang="en-IN"/>
        </a:p>
      </dgm:t>
    </dgm:pt>
    <dgm:pt modelId="{0E16151E-A979-48B5-8783-4AEAEC013BB2}" type="pres">
      <dgm:prSet presAssocID="{A1410A13-12C4-4C6D-B2CD-8919E0D3B9FB}" presName="sp" presStyleCnt="0"/>
      <dgm:spPr/>
    </dgm:pt>
    <dgm:pt modelId="{1267CBEB-D14A-4E08-A844-43B94CB439AA}" type="pres">
      <dgm:prSet presAssocID="{55EE060F-4C17-4069-9215-A1D9716DE2A7}" presName="linNode" presStyleCnt="0"/>
      <dgm:spPr/>
    </dgm:pt>
    <dgm:pt modelId="{5735DEF2-5785-44E8-8854-FA8472D3380A}" type="pres">
      <dgm:prSet presAssocID="{55EE060F-4C17-4069-9215-A1D9716DE2A7}" presName="parentText" presStyleLbl="node1" presStyleIdx="3" presStyleCnt="11" custScaleX="52171">
        <dgm:presLayoutVars>
          <dgm:chMax val="1"/>
          <dgm:bulletEnabled val="1"/>
        </dgm:presLayoutVars>
      </dgm:prSet>
      <dgm:spPr/>
      <dgm:t>
        <a:bodyPr/>
        <a:lstStyle/>
        <a:p>
          <a:endParaRPr lang="en-IN"/>
        </a:p>
      </dgm:t>
    </dgm:pt>
    <dgm:pt modelId="{7E02878A-738A-4827-9203-8531FD69DF38}" type="pres">
      <dgm:prSet presAssocID="{55EE060F-4C17-4069-9215-A1D9716DE2A7}" presName="descendantText" presStyleLbl="alignAccFollowNode1" presStyleIdx="3" presStyleCnt="11" custScaleX="124834">
        <dgm:presLayoutVars>
          <dgm:bulletEnabled val="1"/>
        </dgm:presLayoutVars>
      </dgm:prSet>
      <dgm:spPr/>
      <dgm:t>
        <a:bodyPr/>
        <a:lstStyle/>
        <a:p>
          <a:endParaRPr lang="en-IN"/>
        </a:p>
      </dgm:t>
    </dgm:pt>
    <dgm:pt modelId="{12FCCA8C-7010-49BC-851E-E869E61FA562}" type="pres">
      <dgm:prSet presAssocID="{39417ECB-F162-42CE-BA5C-9107EF3B8EF6}" presName="sp" presStyleCnt="0"/>
      <dgm:spPr/>
    </dgm:pt>
    <dgm:pt modelId="{00AB92A4-233E-48F4-91E4-CDBA342293EB}" type="pres">
      <dgm:prSet presAssocID="{33ABE24C-6C85-41CA-BF38-17159E0CD688}" presName="linNode" presStyleCnt="0"/>
      <dgm:spPr/>
    </dgm:pt>
    <dgm:pt modelId="{ADFFA63B-846B-413A-8420-878B095D1FD9}" type="pres">
      <dgm:prSet presAssocID="{33ABE24C-6C85-41CA-BF38-17159E0CD688}" presName="parentText" presStyleLbl="node1" presStyleIdx="4" presStyleCnt="11" custScaleX="52171">
        <dgm:presLayoutVars>
          <dgm:chMax val="1"/>
          <dgm:bulletEnabled val="1"/>
        </dgm:presLayoutVars>
      </dgm:prSet>
      <dgm:spPr/>
      <dgm:t>
        <a:bodyPr/>
        <a:lstStyle/>
        <a:p>
          <a:endParaRPr lang="en-IN"/>
        </a:p>
      </dgm:t>
    </dgm:pt>
    <dgm:pt modelId="{E05E17B4-C11D-4BF4-8D1C-3FAE97EC962C}" type="pres">
      <dgm:prSet presAssocID="{33ABE24C-6C85-41CA-BF38-17159E0CD688}" presName="descendantText" presStyleLbl="alignAccFollowNode1" presStyleIdx="4" presStyleCnt="11" custScaleX="124834">
        <dgm:presLayoutVars>
          <dgm:bulletEnabled val="1"/>
        </dgm:presLayoutVars>
      </dgm:prSet>
      <dgm:spPr/>
      <dgm:t>
        <a:bodyPr/>
        <a:lstStyle/>
        <a:p>
          <a:endParaRPr lang="en-IN"/>
        </a:p>
      </dgm:t>
    </dgm:pt>
    <dgm:pt modelId="{2DE8F285-8D7C-4C61-805A-C0A6D943F5F6}" type="pres">
      <dgm:prSet presAssocID="{29DEA2AF-6961-40CB-94A3-C420583267AF}" presName="sp" presStyleCnt="0"/>
      <dgm:spPr/>
    </dgm:pt>
    <dgm:pt modelId="{58EADC3D-7CFC-44D6-B5A5-D86FD6EA8C7D}" type="pres">
      <dgm:prSet presAssocID="{A3F0DD13-BC39-4EF3-BE97-B06CD2C093E0}" presName="linNode" presStyleCnt="0"/>
      <dgm:spPr/>
    </dgm:pt>
    <dgm:pt modelId="{3D31ABB1-A669-47E2-B84D-C35563405A97}" type="pres">
      <dgm:prSet presAssocID="{A3F0DD13-BC39-4EF3-BE97-B06CD2C093E0}" presName="parentText" presStyleLbl="node1" presStyleIdx="5" presStyleCnt="11" custScaleX="52171">
        <dgm:presLayoutVars>
          <dgm:chMax val="1"/>
          <dgm:bulletEnabled val="1"/>
        </dgm:presLayoutVars>
      </dgm:prSet>
      <dgm:spPr/>
      <dgm:t>
        <a:bodyPr/>
        <a:lstStyle/>
        <a:p>
          <a:endParaRPr lang="en-IN"/>
        </a:p>
      </dgm:t>
    </dgm:pt>
    <dgm:pt modelId="{65C07BC4-422E-4735-8860-07AD237C9C16}" type="pres">
      <dgm:prSet presAssocID="{A3F0DD13-BC39-4EF3-BE97-B06CD2C093E0}" presName="descendantText" presStyleLbl="alignAccFollowNode1" presStyleIdx="5" presStyleCnt="11" custScaleX="124834">
        <dgm:presLayoutVars>
          <dgm:bulletEnabled val="1"/>
        </dgm:presLayoutVars>
      </dgm:prSet>
      <dgm:spPr/>
      <dgm:t>
        <a:bodyPr/>
        <a:lstStyle/>
        <a:p>
          <a:endParaRPr lang="en-IN"/>
        </a:p>
      </dgm:t>
    </dgm:pt>
    <dgm:pt modelId="{4A3779C0-C68F-4E64-90AD-5AF48BAE05C8}" type="pres">
      <dgm:prSet presAssocID="{A770B7B7-6859-43B0-846C-1DA10017BFF9}" presName="sp" presStyleCnt="0"/>
      <dgm:spPr/>
    </dgm:pt>
    <dgm:pt modelId="{A1F1E372-6D80-4C65-93FB-7B956C35A5C1}" type="pres">
      <dgm:prSet presAssocID="{E9E4B047-1679-49BF-99A0-8189A3AC2AA7}" presName="linNode" presStyleCnt="0"/>
      <dgm:spPr/>
    </dgm:pt>
    <dgm:pt modelId="{280E624C-7C49-4D10-A6A5-32737D2D759F}" type="pres">
      <dgm:prSet presAssocID="{E9E4B047-1679-49BF-99A0-8189A3AC2AA7}" presName="parentText" presStyleLbl="node1" presStyleIdx="6" presStyleCnt="11" custScaleX="52171">
        <dgm:presLayoutVars>
          <dgm:chMax val="1"/>
          <dgm:bulletEnabled val="1"/>
        </dgm:presLayoutVars>
      </dgm:prSet>
      <dgm:spPr/>
      <dgm:t>
        <a:bodyPr/>
        <a:lstStyle/>
        <a:p>
          <a:endParaRPr lang="en-IN"/>
        </a:p>
      </dgm:t>
    </dgm:pt>
    <dgm:pt modelId="{929ECCE1-2C3A-44BA-B3C2-C44EF868AB0C}" type="pres">
      <dgm:prSet presAssocID="{E9E4B047-1679-49BF-99A0-8189A3AC2AA7}" presName="descendantText" presStyleLbl="alignAccFollowNode1" presStyleIdx="6" presStyleCnt="11" custScaleX="124834">
        <dgm:presLayoutVars>
          <dgm:bulletEnabled val="1"/>
        </dgm:presLayoutVars>
      </dgm:prSet>
      <dgm:spPr/>
      <dgm:t>
        <a:bodyPr/>
        <a:lstStyle/>
        <a:p>
          <a:endParaRPr lang="en-IN"/>
        </a:p>
      </dgm:t>
    </dgm:pt>
    <dgm:pt modelId="{9F0B355A-2E7E-4016-ACAE-329C2ED872EB}" type="pres">
      <dgm:prSet presAssocID="{C4F0E12E-7D74-4B08-8EA1-132FC6581990}" presName="sp" presStyleCnt="0"/>
      <dgm:spPr/>
    </dgm:pt>
    <dgm:pt modelId="{DDB89623-49CD-4E53-B7A8-C617B6F28434}" type="pres">
      <dgm:prSet presAssocID="{16F3509D-DC01-40F6-A6AD-68ED0DB11CE2}" presName="linNode" presStyleCnt="0"/>
      <dgm:spPr/>
    </dgm:pt>
    <dgm:pt modelId="{E107F0F3-77F4-4CAB-8508-CF9B2AFBAA27}" type="pres">
      <dgm:prSet presAssocID="{16F3509D-DC01-40F6-A6AD-68ED0DB11CE2}" presName="parentText" presStyleLbl="node1" presStyleIdx="7" presStyleCnt="11" custScaleX="52171">
        <dgm:presLayoutVars>
          <dgm:chMax val="1"/>
          <dgm:bulletEnabled val="1"/>
        </dgm:presLayoutVars>
      </dgm:prSet>
      <dgm:spPr/>
      <dgm:t>
        <a:bodyPr/>
        <a:lstStyle/>
        <a:p>
          <a:endParaRPr lang="en-IN"/>
        </a:p>
      </dgm:t>
    </dgm:pt>
    <dgm:pt modelId="{89817F43-63AB-4F8C-93A8-394E77A032C2}" type="pres">
      <dgm:prSet presAssocID="{16F3509D-DC01-40F6-A6AD-68ED0DB11CE2}" presName="descendantText" presStyleLbl="alignAccFollowNode1" presStyleIdx="7" presStyleCnt="11" custScaleX="124834">
        <dgm:presLayoutVars>
          <dgm:bulletEnabled val="1"/>
        </dgm:presLayoutVars>
      </dgm:prSet>
      <dgm:spPr/>
      <dgm:t>
        <a:bodyPr/>
        <a:lstStyle/>
        <a:p>
          <a:endParaRPr lang="en-IN"/>
        </a:p>
      </dgm:t>
    </dgm:pt>
    <dgm:pt modelId="{6C65459B-83EA-48F7-BA56-38288C3EA6A1}" type="pres">
      <dgm:prSet presAssocID="{E8218E63-0616-4A7C-AED7-D67177B61C92}" presName="sp" presStyleCnt="0"/>
      <dgm:spPr/>
    </dgm:pt>
    <dgm:pt modelId="{CA615964-BF4B-40D7-8295-61753F9334AE}" type="pres">
      <dgm:prSet presAssocID="{A42426B7-9875-4515-8D4D-E415AADA2E24}" presName="linNode" presStyleCnt="0"/>
      <dgm:spPr/>
    </dgm:pt>
    <dgm:pt modelId="{01AF97B9-39C2-4E68-AC11-E451F856B28A}" type="pres">
      <dgm:prSet presAssocID="{A42426B7-9875-4515-8D4D-E415AADA2E24}" presName="parentText" presStyleLbl="node1" presStyleIdx="8" presStyleCnt="11" custScaleX="52171">
        <dgm:presLayoutVars>
          <dgm:chMax val="1"/>
          <dgm:bulletEnabled val="1"/>
        </dgm:presLayoutVars>
      </dgm:prSet>
      <dgm:spPr/>
      <dgm:t>
        <a:bodyPr/>
        <a:lstStyle/>
        <a:p>
          <a:endParaRPr lang="en-IN"/>
        </a:p>
      </dgm:t>
    </dgm:pt>
    <dgm:pt modelId="{1545A102-809A-46EC-8147-F0B05B8CF7E2}" type="pres">
      <dgm:prSet presAssocID="{A42426B7-9875-4515-8D4D-E415AADA2E24}" presName="descendantText" presStyleLbl="alignAccFollowNode1" presStyleIdx="8" presStyleCnt="11" custScaleX="124834">
        <dgm:presLayoutVars>
          <dgm:bulletEnabled val="1"/>
        </dgm:presLayoutVars>
      </dgm:prSet>
      <dgm:spPr/>
      <dgm:t>
        <a:bodyPr/>
        <a:lstStyle/>
        <a:p>
          <a:endParaRPr lang="en-IN"/>
        </a:p>
      </dgm:t>
    </dgm:pt>
    <dgm:pt modelId="{A727E47E-C0A4-4C82-8A4F-26537AD88C3F}" type="pres">
      <dgm:prSet presAssocID="{C65AC4DF-1A19-4235-B9A7-0A3D0D8437DC}" presName="sp" presStyleCnt="0"/>
      <dgm:spPr/>
    </dgm:pt>
    <dgm:pt modelId="{F2686A14-39C8-4122-B040-9C6C276E0D1F}" type="pres">
      <dgm:prSet presAssocID="{EB86DC57-7092-4B0D-BE6E-7B8327B8A4B2}" presName="linNode" presStyleCnt="0"/>
      <dgm:spPr/>
    </dgm:pt>
    <dgm:pt modelId="{2419CF62-3754-44C7-9BDB-E7C663534C4F}" type="pres">
      <dgm:prSet presAssocID="{EB86DC57-7092-4B0D-BE6E-7B8327B8A4B2}" presName="parentText" presStyleLbl="node1" presStyleIdx="9" presStyleCnt="11" custScaleX="52171">
        <dgm:presLayoutVars>
          <dgm:chMax val="1"/>
          <dgm:bulletEnabled val="1"/>
        </dgm:presLayoutVars>
      </dgm:prSet>
      <dgm:spPr/>
      <dgm:t>
        <a:bodyPr/>
        <a:lstStyle/>
        <a:p>
          <a:endParaRPr lang="en-IN"/>
        </a:p>
      </dgm:t>
    </dgm:pt>
    <dgm:pt modelId="{342725A5-F8FE-4BD1-864E-2CFFC07AF603}" type="pres">
      <dgm:prSet presAssocID="{EB86DC57-7092-4B0D-BE6E-7B8327B8A4B2}" presName="descendantText" presStyleLbl="alignAccFollowNode1" presStyleIdx="9" presStyleCnt="11" custScaleX="124834">
        <dgm:presLayoutVars>
          <dgm:bulletEnabled val="1"/>
        </dgm:presLayoutVars>
      </dgm:prSet>
      <dgm:spPr/>
      <dgm:t>
        <a:bodyPr/>
        <a:lstStyle/>
        <a:p>
          <a:endParaRPr lang="en-IN"/>
        </a:p>
      </dgm:t>
    </dgm:pt>
    <dgm:pt modelId="{FFA23348-9D6C-4510-AE9C-D4587B5FC30C}" type="pres">
      <dgm:prSet presAssocID="{23DD9EBD-47C8-422B-9B8A-46F544B05FE0}" presName="sp" presStyleCnt="0"/>
      <dgm:spPr/>
    </dgm:pt>
    <dgm:pt modelId="{0C902394-8450-495A-9928-93B74CACB5AB}" type="pres">
      <dgm:prSet presAssocID="{056986A9-15E4-441C-A7DA-76F580AA23CB}" presName="linNode" presStyleCnt="0"/>
      <dgm:spPr/>
    </dgm:pt>
    <dgm:pt modelId="{9E2832C9-42F0-42C0-9E6B-FAB1BCD3BC2C}" type="pres">
      <dgm:prSet presAssocID="{056986A9-15E4-441C-A7DA-76F580AA23CB}" presName="parentText" presStyleLbl="node1" presStyleIdx="10" presStyleCnt="11" custScaleX="52171">
        <dgm:presLayoutVars>
          <dgm:chMax val="1"/>
          <dgm:bulletEnabled val="1"/>
        </dgm:presLayoutVars>
      </dgm:prSet>
      <dgm:spPr/>
      <dgm:t>
        <a:bodyPr/>
        <a:lstStyle/>
        <a:p>
          <a:endParaRPr lang="en-IN"/>
        </a:p>
      </dgm:t>
    </dgm:pt>
    <dgm:pt modelId="{18A0C9B5-78F0-4F0D-AB91-3A59B57DA676}" type="pres">
      <dgm:prSet presAssocID="{056986A9-15E4-441C-A7DA-76F580AA23CB}" presName="descendantText" presStyleLbl="alignAccFollowNode1" presStyleIdx="10" presStyleCnt="11" custScaleX="124834">
        <dgm:presLayoutVars>
          <dgm:bulletEnabled val="1"/>
        </dgm:presLayoutVars>
      </dgm:prSet>
      <dgm:spPr/>
      <dgm:t>
        <a:bodyPr/>
        <a:lstStyle/>
        <a:p>
          <a:endParaRPr lang="en-IN"/>
        </a:p>
      </dgm:t>
    </dgm:pt>
  </dgm:ptLst>
  <dgm:cxnLst>
    <dgm:cxn modelId="{60CFD905-DC25-4460-9CCF-A3B642D4E991}" type="presOf" srcId="{C14FACAE-0ADC-43B2-BFB2-3AFC90B1B83C}" destId="{8B86766E-945B-41A1-91C7-B100443A6E26}" srcOrd="0" destOrd="0" presId="urn:microsoft.com/office/officeart/2005/8/layout/vList5"/>
    <dgm:cxn modelId="{624A911F-CA5C-47C9-84E9-2195FFA611A7}" type="presOf" srcId="{084833FC-C34A-461D-8E29-D1AAD30FB1B9}" destId="{E05E17B4-C11D-4BF4-8D1C-3FAE97EC962C}" srcOrd="0" destOrd="1" presId="urn:microsoft.com/office/officeart/2005/8/layout/vList5"/>
    <dgm:cxn modelId="{211A59DE-CD2F-4790-BCA7-8B23FB2F410E}" type="presOf" srcId="{14A81033-373E-4B3E-A652-6DC137CB73C9}" destId="{342725A5-F8FE-4BD1-864E-2CFFC07AF603}" srcOrd="0" destOrd="0" presId="urn:microsoft.com/office/officeart/2005/8/layout/vList5"/>
    <dgm:cxn modelId="{E294146D-AF9B-48A7-B92B-C4509E865346}" srcId="{E9E4B047-1679-49BF-99A0-8189A3AC2AA7}" destId="{30E849AA-0A67-490F-9652-1D58502D4B64}" srcOrd="0" destOrd="0" parTransId="{F9EB3271-1E4A-4311-9559-0DF836CB0328}" sibTransId="{50826B58-D663-4473-A2B5-3DF5A6118E5B}"/>
    <dgm:cxn modelId="{82E30456-C732-43C5-9778-DF891CCB9908}" type="presOf" srcId="{55EE060F-4C17-4069-9215-A1D9716DE2A7}" destId="{5735DEF2-5785-44E8-8854-FA8472D3380A}" srcOrd="0" destOrd="0" presId="urn:microsoft.com/office/officeart/2005/8/layout/vList5"/>
    <dgm:cxn modelId="{7BE57229-15B4-4191-A35E-22938869B0E9}" type="presOf" srcId="{056986A9-15E4-441C-A7DA-76F580AA23CB}" destId="{9E2832C9-42F0-42C0-9E6B-FAB1BCD3BC2C}" srcOrd="0" destOrd="0" presId="urn:microsoft.com/office/officeart/2005/8/layout/vList5"/>
    <dgm:cxn modelId="{35188D62-FA1F-4A95-BD0F-80052AE7E1C4}" type="presOf" srcId="{338F704F-C16A-40BB-8736-2B4FC0CEA8E4}" destId="{77033E8E-B89E-4C60-ACF7-B6596E401434}" srcOrd="0" destOrd="1" presId="urn:microsoft.com/office/officeart/2005/8/layout/vList5"/>
    <dgm:cxn modelId="{1B3EC52D-1830-4EFF-A0C0-BCE7353D8314}" srcId="{EB86DC57-7092-4B0D-BE6E-7B8327B8A4B2}" destId="{14A81033-373E-4B3E-A652-6DC137CB73C9}" srcOrd="0" destOrd="0" parTransId="{A9992C1A-7909-45C0-BBEE-ECD2A562291A}" sibTransId="{883DBC7D-E035-4CB4-9DD6-D9C3548D850B}"/>
    <dgm:cxn modelId="{428D7ACD-8FCB-4CD0-AF19-C0E72ABE2C9D}" srcId="{55EE060F-4C17-4069-9215-A1D9716DE2A7}" destId="{86DE5505-E09A-4099-AA7D-44EF69154BDA}" srcOrd="0" destOrd="0" parTransId="{69F05988-3A1A-4341-A2B2-4EC5287C0A74}" sibTransId="{BBA1CC55-BD81-41A8-AE0E-BE76A97A9349}"/>
    <dgm:cxn modelId="{50A9CC4B-C4E8-4011-BC08-EC324BF59C9D}" type="presOf" srcId="{D6FA4BD4-3D69-4B26-865A-632FD9A2E8DE}" destId="{1545A102-809A-46EC-8147-F0B05B8CF7E2}" srcOrd="0" destOrd="0" presId="urn:microsoft.com/office/officeart/2005/8/layout/vList5"/>
    <dgm:cxn modelId="{E297E1D2-EC85-42B9-9FC4-298823DF96FF}" srcId="{A42426B7-9875-4515-8D4D-E415AADA2E24}" destId="{D6FA4BD4-3D69-4B26-865A-632FD9A2E8DE}" srcOrd="0" destOrd="0" parTransId="{35CBC51B-D607-4C61-9D21-61416D3F806A}" sibTransId="{20B44BE0-2DEC-4D35-9D79-9C72142C42B6}"/>
    <dgm:cxn modelId="{917AB1B5-047D-4795-9E6F-50B4F500CCCD}" type="presOf" srcId="{E010BB0C-41DA-46BE-AC9F-8F558CBF9A1B}" destId="{A6A8C8A4-E14F-4697-9B86-6E0F37AE7645}" srcOrd="0" destOrd="0" presId="urn:microsoft.com/office/officeart/2005/8/layout/vList5"/>
    <dgm:cxn modelId="{B232DF75-9891-473F-848A-BB745791CF3B}" srcId="{C14FACAE-0ADC-43B2-BFB2-3AFC90B1B83C}" destId="{E010BB0C-41DA-46BE-AC9F-8F558CBF9A1B}" srcOrd="0" destOrd="0" parTransId="{8D6244E6-5D7E-4DA2-9D56-2E7708ABA286}" sibTransId="{B2599DDB-4A35-4D27-B6C5-B88F59EBFE95}"/>
    <dgm:cxn modelId="{5E142C00-C18A-401E-AF66-88E7ACB77BBE}" type="presOf" srcId="{7BC1854D-EB13-4152-BD00-0AEFC451F1DC}" destId="{3B00537F-8923-475E-B908-0CCC7E6BCF49}" srcOrd="0" destOrd="0" presId="urn:microsoft.com/office/officeart/2005/8/layout/vList5"/>
    <dgm:cxn modelId="{D46FFAB9-55AA-4617-B9D5-C86AB63B0E8B}" type="presOf" srcId="{CD00690E-99D4-4666-B8E3-780EF69FAA1C}" destId="{E05E17B4-C11D-4BF4-8D1C-3FAE97EC962C}" srcOrd="0" destOrd="0" presId="urn:microsoft.com/office/officeart/2005/8/layout/vList5"/>
    <dgm:cxn modelId="{D91CAC7E-31A7-4BB7-BF0E-D165DBAB70DC}" type="presOf" srcId="{16F3509D-DC01-40F6-A6AD-68ED0DB11CE2}" destId="{E107F0F3-77F4-4CAB-8508-CF9B2AFBAA27}" srcOrd="0" destOrd="0" presId="urn:microsoft.com/office/officeart/2005/8/layout/vList5"/>
    <dgm:cxn modelId="{656E30D5-ED39-4B7E-AEF5-B2EDB9FCD328}" type="presOf" srcId="{EB86DC57-7092-4B0D-BE6E-7B8327B8A4B2}" destId="{2419CF62-3754-44C7-9BDB-E7C663534C4F}" srcOrd="0" destOrd="0" presId="urn:microsoft.com/office/officeart/2005/8/layout/vList5"/>
    <dgm:cxn modelId="{F61857D3-CB75-4BAE-B528-0730E8A3D465}" srcId="{5D3FD285-1C89-43D2-A1AB-B30FE213AEEE}" destId="{D24D48EE-7D7F-4AD8-9B8A-C5B450B0065C}" srcOrd="0" destOrd="0" parTransId="{C40BC38D-A0E9-41CB-A289-FF27731117E7}" sibTransId="{402A8B57-768A-4EB4-A16B-9327CFA5C00F}"/>
    <dgm:cxn modelId="{4A1780F4-A4AA-4596-94CE-CE309FD15608}" type="presOf" srcId="{E529B50A-C487-4E9F-B3C1-2C7EB7440717}" destId="{7E02878A-738A-4827-9203-8531FD69DF38}" srcOrd="0" destOrd="1" presId="urn:microsoft.com/office/officeart/2005/8/layout/vList5"/>
    <dgm:cxn modelId="{84DD9460-E8A0-4990-AB55-C7CFE017300F}" type="presOf" srcId="{D26378E2-6DB5-4140-80C2-54ED8E979C77}" destId="{ED024ED7-148C-43FF-88C2-CDCFDAC00B9F}" srcOrd="0" destOrd="0" presId="urn:microsoft.com/office/officeart/2005/8/layout/vList5"/>
    <dgm:cxn modelId="{2A33D365-87EE-4091-926F-B2318EE1C15E}" type="presOf" srcId="{5D3FD285-1C89-43D2-A1AB-B30FE213AEEE}" destId="{F5448A12-4831-447B-A6D3-3DE7B5B2A1ED}" srcOrd="0" destOrd="0" presId="urn:microsoft.com/office/officeart/2005/8/layout/vList5"/>
    <dgm:cxn modelId="{A65BDBCD-1748-4DB1-A0B8-1197FEF9499C}" srcId="{55EE060F-4C17-4069-9215-A1D9716DE2A7}" destId="{E529B50A-C487-4E9F-B3C1-2C7EB7440717}" srcOrd="1" destOrd="0" parTransId="{A0229E0D-3E53-4091-94C0-AEFE2096EDEA}" sibTransId="{571AA1F5-420A-4949-AA9E-22DF56A9CE07}"/>
    <dgm:cxn modelId="{C695078F-89B7-4209-9A55-833249348E56}" srcId="{7BC1854D-EB13-4152-BD00-0AEFC451F1DC}" destId="{D26378E2-6DB5-4140-80C2-54ED8E979C77}" srcOrd="0" destOrd="0" parTransId="{B16ED7EF-1EF7-44BC-83D3-94A97B6CB67D}" sibTransId="{454A1D56-AE15-4F4E-A90C-008CABA65004}"/>
    <dgm:cxn modelId="{D1992B5F-4116-40FD-9321-8D6CE0FDEE65}" srcId="{16F3509D-DC01-40F6-A6AD-68ED0DB11CE2}" destId="{BEC91E01-4325-4031-947E-41705D44F8AA}" srcOrd="0" destOrd="0" parTransId="{9743EEEF-E8D8-4939-9E5F-26392CD0077F}" sibTransId="{193B51CA-02CC-4B2C-A3D8-00A50063DF86}"/>
    <dgm:cxn modelId="{A952ABC0-7420-4234-9780-02651691D175}" srcId="{16F3509D-DC01-40F6-A6AD-68ED0DB11CE2}" destId="{DD86F1D8-5411-48BC-A231-BECBA2D6C2EC}" srcOrd="1" destOrd="0" parTransId="{2FC1DF4C-DFA4-4939-9502-1C99966FD257}" sibTransId="{202C80CD-A61E-40E7-8FED-DB797E9B1E56}"/>
    <dgm:cxn modelId="{F9C7C532-42A6-4E78-ABB2-0D22E6C2820A}" type="presOf" srcId="{30E849AA-0A67-490F-9652-1D58502D4B64}" destId="{929ECCE1-2C3A-44BA-B3C2-C44EF868AB0C}" srcOrd="0" destOrd="0" presId="urn:microsoft.com/office/officeart/2005/8/layout/vList5"/>
    <dgm:cxn modelId="{71AEE0AA-B61E-453E-8CEE-BEA83126CB9B}" srcId="{A42426B7-9875-4515-8D4D-E415AADA2E24}" destId="{A6EF5422-ADC7-4AE2-BD1E-6DBF2998EC34}" srcOrd="1" destOrd="0" parTransId="{EE48A7E4-7FF9-4AAE-A9CE-9EC99AA6D3AA}" sibTransId="{1AEADA2B-9D4A-46D6-A5DC-D30C4B60F9DE}"/>
    <dgm:cxn modelId="{D7931301-F667-4BB4-92E4-1393C001B094}" srcId="{E9E4B047-1679-49BF-99A0-8189A3AC2AA7}" destId="{BDCC3347-8BC7-48CD-8253-D3855B94E0AE}" srcOrd="1" destOrd="0" parTransId="{9E2780DD-9839-4553-928B-CA875D22FD37}" sibTransId="{DCAB1544-E010-4578-BFC9-EC2B40CDDAFE}"/>
    <dgm:cxn modelId="{A1D3562C-B740-4E04-B079-11260000918B}" srcId="{C14FACAE-0ADC-43B2-BFB2-3AFC90B1B83C}" destId="{78F66A6A-33C6-4A80-8146-26C92572B8E3}" srcOrd="1" destOrd="0" parTransId="{5270AEA4-F148-4962-A60E-8E87A89812E2}" sibTransId="{6EDA112F-7499-4750-969F-8CD7B3989235}"/>
    <dgm:cxn modelId="{8EF4F405-63AB-49FA-83E5-F9E482E2FC90}" srcId="{F89BF503-C4F4-4814-8CCA-9A109A01E7D6}" destId="{55EE060F-4C17-4069-9215-A1D9716DE2A7}" srcOrd="3" destOrd="0" parTransId="{7583DF3C-227A-4B1A-B152-88CEE7E74652}" sibTransId="{39417ECB-F162-42CE-BA5C-9107EF3B8EF6}"/>
    <dgm:cxn modelId="{EC943F00-D80B-4630-A8D6-1868026370F8}" type="presOf" srcId="{E9E4B047-1679-49BF-99A0-8189A3AC2AA7}" destId="{280E624C-7C49-4D10-A6A5-32737D2D759F}" srcOrd="0" destOrd="0" presId="urn:microsoft.com/office/officeart/2005/8/layout/vList5"/>
    <dgm:cxn modelId="{9D3B3CEB-6FE3-4F00-93B6-A1DE0149CC91}" type="presOf" srcId="{F89BF503-C4F4-4814-8CCA-9A109A01E7D6}" destId="{33932C42-DB45-470E-9655-EC84E48F65CC}" srcOrd="0" destOrd="0" presId="urn:microsoft.com/office/officeart/2005/8/layout/vList5"/>
    <dgm:cxn modelId="{78664F45-7A2B-40DE-9646-D4444C3B1DF2}" type="presOf" srcId="{BB94E159-7267-4146-B3FF-F83C46557108}" destId="{ED024ED7-148C-43FF-88C2-CDCFDAC00B9F}" srcOrd="0" destOrd="1" presId="urn:microsoft.com/office/officeart/2005/8/layout/vList5"/>
    <dgm:cxn modelId="{0AFFF8FE-E8B8-4346-8172-F026733E3F78}" srcId="{F89BF503-C4F4-4814-8CCA-9A109A01E7D6}" destId="{A42426B7-9875-4515-8D4D-E415AADA2E24}" srcOrd="8" destOrd="0" parTransId="{176D0C0A-D8F8-43F5-AA45-09DA0FAF2320}" sibTransId="{C65AC4DF-1A19-4235-B9A7-0A3D0D8437DC}"/>
    <dgm:cxn modelId="{7EE33F41-B77C-4439-9E3E-052F460C605B}" srcId="{5D3FD285-1C89-43D2-A1AB-B30FE213AEEE}" destId="{338F704F-C16A-40BB-8736-2B4FC0CEA8E4}" srcOrd="1" destOrd="0" parTransId="{75E116DE-4E02-44C0-AB0D-348C4F6599C1}" sibTransId="{45EECC74-4C16-474E-8343-06C9D93AF560}"/>
    <dgm:cxn modelId="{24D6E6F9-D380-4131-8252-6BA193DF0464}" srcId="{33ABE24C-6C85-41CA-BF38-17159E0CD688}" destId="{084833FC-C34A-461D-8E29-D1AAD30FB1B9}" srcOrd="1" destOrd="0" parTransId="{D7C794E9-B726-4EB9-9FE4-A1FD086D8359}" sibTransId="{3DEB1B6C-BF16-4D4F-84D7-4C32F572916E}"/>
    <dgm:cxn modelId="{75999980-F99E-4D03-8197-BC4D1F7095A9}" srcId="{F89BF503-C4F4-4814-8CCA-9A109A01E7D6}" destId="{5D3FD285-1C89-43D2-A1AB-B30FE213AEEE}" srcOrd="0" destOrd="0" parTransId="{67E64544-5A0F-4C7F-950C-70D4BB411BF8}" sibTransId="{5F137918-4C9B-4AF3-B22D-1529892AFE34}"/>
    <dgm:cxn modelId="{44C6CAF2-B210-49D5-A673-8A549C1EFE61}" srcId="{F89BF503-C4F4-4814-8CCA-9A109A01E7D6}" destId="{056986A9-15E4-441C-A7DA-76F580AA23CB}" srcOrd="10" destOrd="0" parTransId="{24EE4256-2209-413C-B122-BB086EEA02B5}" sibTransId="{27F55E4D-2505-4550-A365-5586C15349CB}"/>
    <dgm:cxn modelId="{8178C1D6-829B-4E22-81E1-F78BC7968AE1}" type="presOf" srcId="{0C9307F7-19A4-4E35-AE8B-DC41B741B21B}" destId="{65C07BC4-422E-4735-8860-07AD237C9C16}" srcOrd="0" destOrd="0" presId="urn:microsoft.com/office/officeart/2005/8/layout/vList5"/>
    <dgm:cxn modelId="{7E10E7C6-BDDB-4A4A-9631-C7F64BB3B439}" type="presOf" srcId="{33ABE24C-6C85-41CA-BF38-17159E0CD688}" destId="{ADFFA63B-846B-413A-8420-878B095D1FD9}" srcOrd="0" destOrd="0" presId="urn:microsoft.com/office/officeart/2005/8/layout/vList5"/>
    <dgm:cxn modelId="{98A1B98A-4021-496E-857F-B366BFD55503}" srcId="{F89BF503-C4F4-4814-8CCA-9A109A01E7D6}" destId="{7BC1854D-EB13-4152-BD00-0AEFC451F1DC}" srcOrd="1" destOrd="0" parTransId="{550D03FB-F97A-482F-B815-EC3BB6C9930F}" sibTransId="{BAFC74FB-2ED5-4482-8A6E-3584E9C319FD}"/>
    <dgm:cxn modelId="{4B1E6CA6-AF78-4E1A-9034-CA55BF333E68}" type="presOf" srcId="{BEC91E01-4325-4031-947E-41705D44F8AA}" destId="{89817F43-63AB-4F8C-93A8-394E77A032C2}" srcOrd="0" destOrd="0" presId="urn:microsoft.com/office/officeart/2005/8/layout/vList5"/>
    <dgm:cxn modelId="{F1C7A7CB-7497-4488-9FFB-652F7977CE3B}" srcId="{F89BF503-C4F4-4814-8CCA-9A109A01E7D6}" destId="{C14FACAE-0ADC-43B2-BFB2-3AFC90B1B83C}" srcOrd="2" destOrd="0" parTransId="{789A3A91-59DE-4576-B00A-3AC57EBE0A59}" sibTransId="{A1410A13-12C4-4C6D-B2CD-8919E0D3B9FB}"/>
    <dgm:cxn modelId="{55709D2A-760F-4083-A456-0EFD50DE1A3D}" srcId="{33ABE24C-6C85-41CA-BF38-17159E0CD688}" destId="{CD00690E-99D4-4666-B8E3-780EF69FAA1C}" srcOrd="0" destOrd="0" parTransId="{AA787680-BEE8-462A-82B7-58596DBCE22C}" sibTransId="{0918120F-074F-4E17-A5B7-B3E82C604643}"/>
    <dgm:cxn modelId="{CB56BD9E-FDF3-446A-8E84-A83ABC5B6AB9}" type="presOf" srcId="{78F66A6A-33C6-4A80-8146-26C92572B8E3}" destId="{A6A8C8A4-E14F-4697-9B86-6E0F37AE7645}" srcOrd="0" destOrd="1" presId="urn:microsoft.com/office/officeart/2005/8/layout/vList5"/>
    <dgm:cxn modelId="{3D233184-EB2F-4D1A-8A40-558878F7F7F1}" srcId="{A3F0DD13-BC39-4EF3-BE97-B06CD2C093E0}" destId="{0C9307F7-19A4-4E35-AE8B-DC41B741B21B}" srcOrd="0" destOrd="0" parTransId="{2E38A10A-5C3A-45A5-A2CA-1A0980776364}" sibTransId="{3EAE3133-456A-4CD7-993C-F61CCAA15D91}"/>
    <dgm:cxn modelId="{F691152E-E9D3-49C9-8A9C-92A5CEF34637}" type="presOf" srcId="{A42426B7-9875-4515-8D4D-E415AADA2E24}" destId="{01AF97B9-39C2-4E68-AC11-E451F856B28A}" srcOrd="0" destOrd="0" presId="urn:microsoft.com/office/officeart/2005/8/layout/vList5"/>
    <dgm:cxn modelId="{7264A2F2-7FF4-4468-AED8-98917BE45696}" srcId="{A3F0DD13-BC39-4EF3-BE97-B06CD2C093E0}" destId="{65C20C3F-B956-408B-B93D-EF26C5B20308}" srcOrd="1" destOrd="0" parTransId="{E0E6BB00-E2F7-4D8A-94B2-AAE2BCFF21B5}" sibTransId="{E4F4CABD-7DCC-41CC-AAE4-EDE3DD520853}"/>
    <dgm:cxn modelId="{E2DF637B-1F16-4BEC-8257-6102A110CBFB}" type="presOf" srcId="{86DE5505-E09A-4099-AA7D-44EF69154BDA}" destId="{7E02878A-738A-4827-9203-8531FD69DF38}" srcOrd="0" destOrd="0" presId="urn:microsoft.com/office/officeart/2005/8/layout/vList5"/>
    <dgm:cxn modelId="{314D2EC6-A360-44C9-A9F8-2127E7312D3C}" type="presOf" srcId="{A6EF5422-ADC7-4AE2-BD1E-6DBF2998EC34}" destId="{1545A102-809A-46EC-8147-F0B05B8CF7E2}" srcOrd="0" destOrd="1" presId="urn:microsoft.com/office/officeart/2005/8/layout/vList5"/>
    <dgm:cxn modelId="{418180D0-05FB-4B99-8918-A0937F9336E2}" srcId="{7BC1854D-EB13-4152-BD00-0AEFC451F1DC}" destId="{BB94E159-7267-4146-B3FF-F83C46557108}" srcOrd="1" destOrd="0" parTransId="{4BF77E1D-3C1C-4C77-8B2F-ACA154CBC6AD}" sibTransId="{40311E1A-AF57-4EC3-8E7E-E0FCA7B8BBB9}"/>
    <dgm:cxn modelId="{6FD562C8-9EA5-4C54-9EF4-93FE4F8FBF7E}" srcId="{F89BF503-C4F4-4814-8CCA-9A109A01E7D6}" destId="{A3F0DD13-BC39-4EF3-BE97-B06CD2C093E0}" srcOrd="5" destOrd="0" parTransId="{B95B3B68-C5CF-47A1-B23F-08A7AB52AEFE}" sibTransId="{A770B7B7-6859-43B0-846C-1DA10017BFF9}"/>
    <dgm:cxn modelId="{CF123CAA-076D-4E95-88F8-2F70A76A5BED}" type="presOf" srcId="{65C20C3F-B956-408B-B93D-EF26C5B20308}" destId="{65C07BC4-422E-4735-8860-07AD237C9C16}" srcOrd="0" destOrd="1" presId="urn:microsoft.com/office/officeart/2005/8/layout/vList5"/>
    <dgm:cxn modelId="{76C1C1AA-697D-4977-841C-A2D8DC577B22}" type="presOf" srcId="{A3F0DD13-BC39-4EF3-BE97-B06CD2C093E0}" destId="{3D31ABB1-A669-47E2-B84D-C35563405A97}" srcOrd="0" destOrd="0" presId="urn:microsoft.com/office/officeart/2005/8/layout/vList5"/>
    <dgm:cxn modelId="{06EDF793-4B10-4304-8E90-61058995E5D9}" srcId="{056986A9-15E4-441C-A7DA-76F580AA23CB}" destId="{50A3661C-C4E6-465A-BA0E-0F792D82D61F}" srcOrd="0" destOrd="0" parTransId="{9941DACB-3AA1-417F-B12F-42AF292D2E89}" sibTransId="{B1690A8B-134B-429D-8DF8-B94B97380F0A}"/>
    <dgm:cxn modelId="{5EE632F9-CC2F-43E9-A658-39A39A0FA8BC}" srcId="{F89BF503-C4F4-4814-8CCA-9A109A01E7D6}" destId="{EB86DC57-7092-4B0D-BE6E-7B8327B8A4B2}" srcOrd="9" destOrd="0" parTransId="{F46FDF3E-0ED8-4238-B887-E2E5B0179ACC}" sibTransId="{23DD9EBD-47C8-422B-9B8A-46F544B05FE0}"/>
    <dgm:cxn modelId="{4A029B60-2083-4173-88E6-135A174A297A}" type="presOf" srcId="{DD86F1D8-5411-48BC-A231-BECBA2D6C2EC}" destId="{89817F43-63AB-4F8C-93A8-394E77A032C2}" srcOrd="0" destOrd="1" presId="urn:microsoft.com/office/officeart/2005/8/layout/vList5"/>
    <dgm:cxn modelId="{BD0C1A1E-62F5-4427-80FC-02D5411DBF91}" type="presOf" srcId="{50A3661C-C4E6-465A-BA0E-0F792D82D61F}" destId="{18A0C9B5-78F0-4F0D-AB91-3A59B57DA676}" srcOrd="0" destOrd="0" presId="urn:microsoft.com/office/officeart/2005/8/layout/vList5"/>
    <dgm:cxn modelId="{B33B07D8-E33E-470C-B996-86A04D90AE9D}" srcId="{F89BF503-C4F4-4814-8CCA-9A109A01E7D6}" destId="{E9E4B047-1679-49BF-99A0-8189A3AC2AA7}" srcOrd="6" destOrd="0" parTransId="{649684E3-E55F-46EA-9C56-A78BC0776741}" sibTransId="{C4F0E12E-7D74-4B08-8EA1-132FC6581990}"/>
    <dgm:cxn modelId="{EF6E1A03-6032-41E1-B8CA-07BFA19A6F6D}" type="presOf" srcId="{D24D48EE-7D7F-4AD8-9B8A-C5B450B0065C}" destId="{77033E8E-B89E-4C60-ACF7-B6596E401434}" srcOrd="0" destOrd="0" presId="urn:microsoft.com/office/officeart/2005/8/layout/vList5"/>
    <dgm:cxn modelId="{4B12F3EA-82B2-4E53-88CF-39EA774040DC}" srcId="{F89BF503-C4F4-4814-8CCA-9A109A01E7D6}" destId="{33ABE24C-6C85-41CA-BF38-17159E0CD688}" srcOrd="4" destOrd="0" parTransId="{2F226A36-C34B-4C09-9A16-0340E0A68DEC}" sibTransId="{29DEA2AF-6961-40CB-94A3-C420583267AF}"/>
    <dgm:cxn modelId="{190BB695-8F2E-4D0E-88AD-7583BC5E405D}" srcId="{F89BF503-C4F4-4814-8CCA-9A109A01E7D6}" destId="{16F3509D-DC01-40F6-A6AD-68ED0DB11CE2}" srcOrd="7" destOrd="0" parTransId="{625B8DF3-2FB7-43E7-BC2D-57D9AE606659}" sibTransId="{E8218E63-0616-4A7C-AED7-D67177B61C92}"/>
    <dgm:cxn modelId="{DE512869-425A-49B4-94FE-850AE9F6A667}" type="presOf" srcId="{BDCC3347-8BC7-48CD-8253-D3855B94E0AE}" destId="{929ECCE1-2C3A-44BA-B3C2-C44EF868AB0C}" srcOrd="0" destOrd="1" presId="urn:microsoft.com/office/officeart/2005/8/layout/vList5"/>
    <dgm:cxn modelId="{4BFB2122-EA9C-4930-AA57-23DE158F0263}" type="presParOf" srcId="{33932C42-DB45-470E-9655-EC84E48F65CC}" destId="{E5905691-5164-4524-A576-5229CE2D1FC6}" srcOrd="0" destOrd="0" presId="urn:microsoft.com/office/officeart/2005/8/layout/vList5"/>
    <dgm:cxn modelId="{F0A54649-B609-464E-875B-29321E0999F3}" type="presParOf" srcId="{E5905691-5164-4524-A576-5229CE2D1FC6}" destId="{F5448A12-4831-447B-A6D3-3DE7B5B2A1ED}" srcOrd="0" destOrd="0" presId="urn:microsoft.com/office/officeart/2005/8/layout/vList5"/>
    <dgm:cxn modelId="{79DC6618-1ED1-4411-8344-E7A642F73907}" type="presParOf" srcId="{E5905691-5164-4524-A576-5229CE2D1FC6}" destId="{77033E8E-B89E-4C60-ACF7-B6596E401434}" srcOrd="1" destOrd="0" presId="urn:microsoft.com/office/officeart/2005/8/layout/vList5"/>
    <dgm:cxn modelId="{BA6797BD-F2DB-41DE-AAAC-99DB37C26ED5}" type="presParOf" srcId="{33932C42-DB45-470E-9655-EC84E48F65CC}" destId="{717C8F66-1DC4-451C-804D-32683D4DAC19}" srcOrd="1" destOrd="0" presId="urn:microsoft.com/office/officeart/2005/8/layout/vList5"/>
    <dgm:cxn modelId="{9D2A591E-A01C-4B0A-9953-9CCE900B3CF5}" type="presParOf" srcId="{33932C42-DB45-470E-9655-EC84E48F65CC}" destId="{C163EBFD-F187-4B41-A910-2F62C93D52A1}" srcOrd="2" destOrd="0" presId="urn:microsoft.com/office/officeart/2005/8/layout/vList5"/>
    <dgm:cxn modelId="{816B2166-B896-4511-B60C-6ADCDA5C6BF0}" type="presParOf" srcId="{C163EBFD-F187-4B41-A910-2F62C93D52A1}" destId="{3B00537F-8923-475E-B908-0CCC7E6BCF49}" srcOrd="0" destOrd="0" presId="urn:microsoft.com/office/officeart/2005/8/layout/vList5"/>
    <dgm:cxn modelId="{F16B0F4F-57D3-41BA-BC47-69BA678A9047}" type="presParOf" srcId="{C163EBFD-F187-4B41-A910-2F62C93D52A1}" destId="{ED024ED7-148C-43FF-88C2-CDCFDAC00B9F}" srcOrd="1" destOrd="0" presId="urn:microsoft.com/office/officeart/2005/8/layout/vList5"/>
    <dgm:cxn modelId="{0B2B57B6-E135-4D18-AD46-3890FAAA5D2D}" type="presParOf" srcId="{33932C42-DB45-470E-9655-EC84E48F65CC}" destId="{4019A078-3C16-4377-84C5-219F94B87A0A}" srcOrd="3" destOrd="0" presId="urn:microsoft.com/office/officeart/2005/8/layout/vList5"/>
    <dgm:cxn modelId="{D787BCD6-C2C0-419F-8158-0F6367FA6D0D}" type="presParOf" srcId="{33932C42-DB45-470E-9655-EC84E48F65CC}" destId="{8E867905-D22F-4AA2-8780-B73FF3C13DD0}" srcOrd="4" destOrd="0" presId="urn:microsoft.com/office/officeart/2005/8/layout/vList5"/>
    <dgm:cxn modelId="{EAFB8BC6-DAF4-4B4A-B86C-6604FA318438}" type="presParOf" srcId="{8E867905-D22F-4AA2-8780-B73FF3C13DD0}" destId="{8B86766E-945B-41A1-91C7-B100443A6E26}" srcOrd="0" destOrd="0" presId="urn:microsoft.com/office/officeart/2005/8/layout/vList5"/>
    <dgm:cxn modelId="{CC699473-BC92-4B2F-85EA-90B181667E4E}" type="presParOf" srcId="{8E867905-D22F-4AA2-8780-B73FF3C13DD0}" destId="{A6A8C8A4-E14F-4697-9B86-6E0F37AE7645}" srcOrd="1" destOrd="0" presId="urn:microsoft.com/office/officeart/2005/8/layout/vList5"/>
    <dgm:cxn modelId="{8DCA7020-07E2-4AAF-9A9F-1BBF9D73AC4A}" type="presParOf" srcId="{33932C42-DB45-470E-9655-EC84E48F65CC}" destId="{0E16151E-A979-48B5-8783-4AEAEC013BB2}" srcOrd="5" destOrd="0" presId="urn:microsoft.com/office/officeart/2005/8/layout/vList5"/>
    <dgm:cxn modelId="{D0E5724B-D424-48FA-AAFD-BEC8C93DC3EE}" type="presParOf" srcId="{33932C42-DB45-470E-9655-EC84E48F65CC}" destId="{1267CBEB-D14A-4E08-A844-43B94CB439AA}" srcOrd="6" destOrd="0" presId="urn:microsoft.com/office/officeart/2005/8/layout/vList5"/>
    <dgm:cxn modelId="{E6B896BE-EB4E-45D4-B85C-39FF92FC3784}" type="presParOf" srcId="{1267CBEB-D14A-4E08-A844-43B94CB439AA}" destId="{5735DEF2-5785-44E8-8854-FA8472D3380A}" srcOrd="0" destOrd="0" presId="urn:microsoft.com/office/officeart/2005/8/layout/vList5"/>
    <dgm:cxn modelId="{742EFDF2-6C18-4597-88BD-B9003F7F71A0}" type="presParOf" srcId="{1267CBEB-D14A-4E08-A844-43B94CB439AA}" destId="{7E02878A-738A-4827-9203-8531FD69DF38}" srcOrd="1" destOrd="0" presId="urn:microsoft.com/office/officeart/2005/8/layout/vList5"/>
    <dgm:cxn modelId="{ECC5A066-1DC1-4FB6-93BC-4DF97BB1B2BF}" type="presParOf" srcId="{33932C42-DB45-470E-9655-EC84E48F65CC}" destId="{12FCCA8C-7010-49BC-851E-E869E61FA562}" srcOrd="7" destOrd="0" presId="urn:microsoft.com/office/officeart/2005/8/layout/vList5"/>
    <dgm:cxn modelId="{30643AE7-7C9E-4EDE-9011-06FD55BBC360}" type="presParOf" srcId="{33932C42-DB45-470E-9655-EC84E48F65CC}" destId="{00AB92A4-233E-48F4-91E4-CDBA342293EB}" srcOrd="8" destOrd="0" presId="urn:microsoft.com/office/officeart/2005/8/layout/vList5"/>
    <dgm:cxn modelId="{7ADDF90B-EE2C-49C7-A229-C1726C37C67D}" type="presParOf" srcId="{00AB92A4-233E-48F4-91E4-CDBA342293EB}" destId="{ADFFA63B-846B-413A-8420-878B095D1FD9}" srcOrd="0" destOrd="0" presId="urn:microsoft.com/office/officeart/2005/8/layout/vList5"/>
    <dgm:cxn modelId="{C9DD38AA-8A73-4619-AED4-F888A36C3305}" type="presParOf" srcId="{00AB92A4-233E-48F4-91E4-CDBA342293EB}" destId="{E05E17B4-C11D-4BF4-8D1C-3FAE97EC962C}" srcOrd="1" destOrd="0" presId="urn:microsoft.com/office/officeart/2005/8/layout/vList5"/>
    <dgm:cxn modelId="{86491104-4619-4B27-911A-9914BEE9051A}" type="presParOf" srcId="{33932C42-DB45-470E-9655-EC84E48F65CC}" destId="{2DE8F285-8D7C-4C61-805A-C0A6D943F5F6}" srcOrd="9" destOrd="0" presId="urn:microsoft.com/office/officeart/2005/8/layout/vList5"/>
    <dgm:cxn modelId="{0FC2CD96-953A-48DF-BD6F-030BD3BA3AE6}" type="presParOf" srcId="{33932C42-DB45-470E-9655-EC84E48F65CC}" destId="{58EADC3D-7CFC-44D6-B5A5-D86FD6EA8C7D}" srcOrd="10" destOrd="0" presId="urn:microsoft.com/office/officeart/2005/8/layout/vList5"/>
    <dgm:cxn modelId="{A852993A-4DDD-4416-B24D-278F4F49ED10}" type="presParOf" srcId="{58EADC3D-7CFC-44D6-B5A5-D86FD6EA8C7D}" destId="{3D31ABB1-A669-47E2-B84D-C35563405A97}" srcOrd="0" destOrd="0" presId="urn:microsoft.com/office/officeart/2005/8/layout/vList5"/>
    <dgm:cxn modelId="{45B886FA-BB05-4D5F-A171-784E5951234A}" type="presParOf" srcId="{58EADC3D-7CFC-44D6-B5A5-D86FD6EA8C7D}" destId="{65C07BC4-422E-4735-8860-07AD237C9C16}" srcOrd="1" destOrd="0" presId="urn:microsoft.com/office/officeart/2005/8/layout/vList5"/>
    <dgm:cxn modelId="{DD08EE52-9D1C-4B49-8EB7-2624BD690031}" type="presParOf" srcId="{33932C42-DB45-470E-9655-EC84E48F65CC}" destId="{4A3779C0-C68F-4E64-90AD-5AF48BAE05C8}" srcOrd="11" destOrd="0" presId="urn:microsoft.com/office/officeart/2005/8/layout/vList5"/>
    <dgm:cxn modelId="{6A98F226-EC21-4847-A254-93EE02664D14}" type="presParOf" srcId="{33932C42-DB45-470E-9655-EC84E48F65CC}" destId="{A1F1E372-6D80-4C65-93FB-7B956C35A5C1}" srcOrd="12" destOrd="0" presId="urn:microsoft.com/office/officeart/2005/8/layout/vList5"/>
    <dgm:cxn modelId="{18514846-3E8E-44C5-8B6A-FA3D2A7470A9}" type="presParOf" srcId="{A1F1E372-6D80-4C65-93FB-7B956C35A5C1}" destId="{280E624C-7C49-4D10-A6A5-32737D2D759F}" srcOrd="0" destOrd="0" presId="urn:microsoft.com/office/officeart/2005/8/layout/vList5"/>
    <dgm:cxn modelId="{07EF4599-A51A-4E8D-97AE-604A8B3C97DD}" type="presParOf" srcId="{A1F1E372-6D80-4C65-93FB-7B956C35A5C1}" destId="{929ECCE1-2C3A-44BA-B3C2-C44EF868AB0C}" srcOrd="1" destOrd="0" presId="urn:microsoft.com/office/officeart/2005/8/layout/vList5"/>
    <dgm:cxn modelId="{D4BCF9B7-76A9-401B-A7FC-2E3EBC1E9321}" type="presParOf" srcId="{33932C42-DB45-470E-9655-EC84E48F65CC}" destId="{9F0B355A-2E7E-4016-ACAE-329C2ED872EB}" srcOrd="13" destOrd="0" presId="urn:microsoft.com/office/officeart/2005/8/layout/vList5"/>
    <dgm:cxn modelId="{911983E3-E506-40A1-A30C-DCAA7F34E806}" type="presParOf" srcId="{33932C42-DB45-470E-9655-EC84E48F65CC}" destId="{DDB89623-49CD-4E53-B7A8-C617B6F28434}" srcOrd="14" destOrd="0" presId="urn:microsoft.com/office/officeart/2005/8/layout/vList5"/>
    <dgm:cxn modelId="{74F50CDC-43A1-4936-8EAC-A320C6495262}" type="presParOf" srcId="{DDB89623-49CD-4E53-B7A8-C617B6F28434}" destId="{E107F0F3-77F4-4CAB-8508-CF9B2AFBAA27}" srcOrd="0" destOrd="0" presId="urn:microsoft.com/office/officeart/2005/8/layout/vList5"/>
    <dgm:cxn modelId="{FAD312DC-FFFA-4333-AA1C-AFEFD953D95E}" type="presParOf" srcId="{DDB89623-49CD-4E53-B7A8-C617B6F28434}" destId="{89817F43-63AB-4F8C-93A8-394E77A032C2}" srcOrd="1" destOrd="0" presId="urn:microsoft.com/office/officeart/2005/8/layout/vList5"/>
    <dgm:cxn modelId="{7B051E43-6AF2-45CE-93DA-C8314D147203}" type="presParOf" srcId="{33932C42-DB45-470E-9655-EC84E48F65CC}" destId="{6C65459B-83EA-48F7-BA56-38288C3EA6A1}" srcOrd="15" destOrd="0" presId="urn:microsoft.com/office/officeart/2005/8/layout/vList5"/>
    <dgm:cxn modelId="{147BF4A8-B65A-4540-80CA-89A54E552482}" type="presParOf" srcId="{33932C42-DB45-470E-9655-EC84E48F65CC}" destId="{CA615964-BF4B-40D7-8295-61753F9334AE}" srcOrd="16" destOrd="0" presId="urn:microsoft.com/office/officeart/2005/8/layout/vList5"/>
    <dgm:cxn modelId="{62F9D174-ABF7-4431-B27E-D61FDC453DB6}" type="presParOf" srcId="{CA615964-BF4B-40D7-8295-61753F9334AE}" destId="{01AF97B9-39C2-4E68-AC11-E451F856B28A}" srcOrd="0" destOrd="0" presId="urn:microsoft.com/office/officeart/2005/8/layout/vList5"/>
    <dgm:cxn modelId="{A6A3AA3D-62CE-4DE1-9BA5-CE554DE4C424}" type="presParOf" srcId="{CA615964-BF4B-40D7-8295-61753F9334AE}" destId="{1545A102-809A-46EC-8147-F0B05B8CF7E2}" srcOrd="1" destOrd="0" presId="urn:microsoft.com/office/officeart/2005/8/layout/vList5"/>
    <dgm:cxn modelId="{2DA1D085-88E8-419F-821E-97FFE78735D1}" type="presParOf" srcId="{33932C42-DB45-470E-9655-EC84E48F65CC}" destId="{A727E47E-C0A4-4C82-8A4F-26537AD88C3F}" srcOrd="17" destOrd="0" presId="urn:microsoft.com/office/officeart/2005/8/layout/vList5"/>
    <dgm:cxn modelId="{A1E8F47B-D9E1-4459-A889-4BFD9A163F33}" type="presParOf" srcId="{33932C42-DB45-470E-9655-EC84E48F65CC}" destId="{F2686A14-39C8-4122-B040-9C6C276E0D1F}" srcOrd="18" destOrd="0" presId="urn:microsoft.com/office/officeart/2005/8/layout/vList5"/>
    <dgm:cxn modelId="{499F6F2B-05F2-479E-83AC-6CD10C55AD13}" type="presParOf" srcId="{F2686A14-39C8-4122-B040-9C6C276E0D1F}" destId="{2419CF62-3754-44C7-9BDB-E7C663534C4F}" srcOrd="0" destOrd="0" presId="urn:microsoft.com/office/officeart/2005/8/layout/vList5"/>
    <dgm:cxn modelId="{6760F746-EB9F-4F13-9533-20268CD3088C}" type="presParOf" srcId="{F2686A14-39C8-4122-B040-9C6C276E0D1F}" destId="{342725A5-F8FE-4BD1-864E-2CFFC07AF603}" srcOrd="1" destOrd="0" presId="urn:microsoft.com/office/officeart/2005/8/layout/vList5"/>
    <dgm:cxn modelId="{DC0B2607-A213-4574-9D1C-A39711D552BB}" type="presParOf" srcId="{33932C42-DB45-470E-9655-EC84E48F65CC}" destId="{FFA23348-9D6C-4510-AE9C-D4587B5FC30C}" srcOrd="19" destOrd="0" presId="urn:microsoft.com/office/officeart/2005/8/layout/vList5"/>
    <dgm:cxn modelId="{6799F37C-639B-4F84-BBBC-B7F17C2FFAB2}" type="presParOf" srcId="{33932C42-DB45-470E-9655-EC84E48F65CC}" destId="{0C902394-8450-495A-9928-93B74CACB5AB}" srcOrd="20" destOrd="0" presId="urn:microsoft.com/office/officeart/2005/8/layout/vList5"/>
    <dgm:cxn modelId="{5EA3B03C-873B-48D1-8B5A-479A1AEDEAD0}" type="presParOf" srcId="{0C902394-8450-495A-9928-93B74CACB5AB}" destId="{9E2832C9-42F0-42C0-9E6B-FAB1BCD3BC2C}" srcOrd="0" destOrd="0" presId="urn:microsoft.com/office/officeart/2005/8/layout/vList5"/>
    <dgm:cxn modelId="{F11BD2EB-DAE2-4A36-9DE0-C3BF0D9EAB6B}" type="presParOf" srcId="{0C902394-8450-495A-9928-93B74CACB5AB}" destId="{18A0C9B5-78F0-4F0D-AB91-3A59B57DA676}"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9413" cy="493713"/>
          </a:xfrm>
          <a:prstGeom prst="rect">
            <a:avLst/>
          </a:prstGeom>
        </p:spPr>
        <p:txBody>
          <a:bodyPr vert="horz" lIns="91433" tIns="45716" rIns="91433" bIns="45716" rtlCol="0"/>
          <a:lstStyle>
            <a:lvl1pPr algn="l">
              <a:defRPr sz="1200"/>
            </a:lvl1pPr>
          </a:lstStyle>
          <a:p>
            <a:endParaRPr lang="en-IN"/>
          </a:p>
        </p:txBody>
      </p:sp>
      <p:sp>
        <p:nvSpPr>
          <p:cNvPr id="3" name="Date Placeholder 2"/>
          <p:cNvSpPr>
            <a:spLocks noGrp="1"/>
          </p:cNvSpPr>
          <p:nvPr>
            <p:ph type="dt" sz="quarter" idx="1"/>
          </p:nvPr>
        </p:nvSpPr>
        <p:spPr>
          <a:xfrm>
            <a:off x="3814763" y="1"/>
            <a:ext cx="2919412" cy="493713"/>
          </a:xfrm>
          <a:prstGeom prst="rect">
            <a:avLst/>
          </a:prstGeom>
        </p:spPr>
        <p:txBody>
          <a:bodyPr vert="horz" lIns="91433" tIns="45716" rIns="91433" bIns="45716" rtlCol="0"/>
          <a:lstStyle>
            <a:lvl1pPr algn="r">
              <a:defRPr sz="1200"/>
            </a:lvl1pPr>
          </a:lstStyle>
          <a:p>
            <a:fld id="{49FF6CAE-1CB2-466B-A232-C0B6ADCB59DD}" type="datetimeFigureOut">
              <a:rPr lang="en-US" smtClean="0"/>
              <a:pPr/>
              <a:t>4/8/2019</a:t>
            </a:fld>
            <a:endParaRPr lang="en-IN"/>
          </a:p>
        </p:txBody>
      </p:sp>
      <p:sp>
        <p:nvSpPr>
          <p:cNvPr id="4" name="Footer Placeholder 3"/>
          <p:cNvSpPr>
            <a:spLocks noGrp="1"/>
          </p:cNvSpPr>
          <p:nvPr>
            <p:ph type="ftr" sz="quarter" idx="2"/>
          </p:nvPr>
        </p:nvSpPr>
        <p:spPr>
          <a:xfrm>
            <a:off x="0" y="9371013"/>
            <a:ext cx="2919413" cy="493712"/>
          </a:xfrm>
          <a:prstGeom prst="rect">
            <a:avLst/>
          </a:prstGeom>
        </p:spPr>
        <p:txBody>
          <a:bodyPr vert="horz" lIns="91433" tIns="45716" rIns="91433" bIns="45716" rtlCol="0" anchor="b"/>
          <a:lstStyle>
            <a:lvl1pPr algn="l">
              <a:defRPr sz="1200"/>
            </a:lvl1pPr>
          </a:lstStyle>
          <a:p>
            <a:endParaRPr lang="en-IN"/>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33" tIns="45716" rIns="91433" bIns="45716" rtlCol="0" anchor="b"/>
          <a:lstStyle>
            <a:lvl1pPr algn="r">
              <a:defRPr sz="1200"/>
            </a:lvl1pPr>
          </a:lstStyle>
          <a:p>
            <a:fld id="{CAA84A56-ECA8-4DA6-9731-1118213CD68A}"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3577" y="4686499"/>
            <a:ext cx="5388610" cy="4439841"/>
          </a:xfrm>
          <a:prstGeom prst="rect">
            <a:avLst/>
          </a:prstGeom>
          <a:noFill/>
          <a:ln>
            <a:noFill/>
          </a:ln>
        </p:spPr>
        <p:txBody>
          <a:bodyPr spcFirstLastPara="1" wrap="square" lIns="94861" tIns="94861" rIns="94861" bIns="94861"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73577" y="4686499"/>
            <a:ext cx="5388610" cy="4439841"/>
          </a:xfrm>
          <a:prstGeom prst="rect">
            <a:avLst/>
          </a:prstGeom>
          <a:noFill/>
          <a:ln>
            <a:noFill/>
          </a:ln>
        </p:spPr>
        <p:txBody>
          <a:bodyPr spcFirstLastPara="1" wrap="square" lIns="94861" tIns="94861" rIns="94861" bIns="94861" anchor="t" anchorCtr="0">
            <a:noAutofit/>
          </a:bodyPr>
          <a:lstStyle/>
          <a:p>
            <a:pPr marL="0" indent="0">
              <a:buNone/>
            </a:pPr>
            <a:endParaRPr/>
          </a:p>
        </p:txBody>
      </p:sp>
      <p:sp>
        <p:nvSpPr>
          <p:cNvPr id="58" name="Google Shape;58;p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73577" y="4686499"/>
            <a:ext cx="5388610" cy="4439841"/>
          </a:xfrm>
          <a:prstGeom prst="rect">
            <a:avLst/>
          </a:prstGeom>
          <a:noFill/>
          <a:ln>
            <a:noFill/>
          </a:ln>
        </p:spPr>
        <p:txBody>
          <a:bodyPr spcFirstLastPara="1" wrap="square" lIns="94861" tIns="94861" rIns="94861" bIns="94861" anchor="t" anchorCtr="0">
            <a:noAutofit/>
          </a:bodyPr>
          <a:lstStyle/>
          <a:p>
            <a:pPr marL="0" indent="0">
              <a:buNone/>
            </a:pPr>
            <a:endParaRPr/>
          </a:p>
        </p:txBody>
      </p:sp>
      <p:sp>
        <p:nvSpPr>
          <p:cNvPr id="64" name="Google Shape;64;p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txBox="1">
            <a:spLocks noGrp="1"/>
          </p:cNvSpPr>
          <p:nvPr>
            <p:ph type="body" idx="1"/>
          </p:nvPr>
        </p:nvSpPr>
        <p:spPr>
          <a:xfrm>
            <a:off x="673577" y="4686499"/>
            <a:ext cx="5388610" cy="4439841"/>
          </a:xfrm>
          <a:prstGeom prst="rect">
            <a:avLst/>
          </a:prstGeom>
          <a:noFill/>
          <a:ln>
            <a:noFill/>
          </a:ln>
        </p:spPr>
        <p:txBody>
          <a:bodyPr spcFirstLastPara="1" wrap="square" lIns="94861" tIns="94861" rIns="94861" bIns="94861" anchor="t" anchorCtr="0">
            <a:noAutofit/>
          </a:bodyPr>
          <a:lstStyle/>
          <a:p>
            <a:pPr marL="0" indent="0">
              <a:buNone/>
            </a:pPr>
            <a:endParaRPr/>
          </a:p>
        </p:txBody>
      </p:sp>
      <p:sp>
        <p:nvSpPr>
          <p:cNvPr id="142" name="Google Shape;142;p1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stStyle>
          <a:p>
            <a:endParaRPr/>
          </a:p>
        </p:txBody>
      </p:sp>
      <p:sp>
        <p:nvSpPr>
          <p:cNvPr id="49" name="Google Shape;49;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t>xx%</a:t>
            </a:r>
          </a:p>
        </p:txBody>
      </p:sp>
      <p:sp>
        <p:nvSpPr>
          <p:cNvPr id="52" name="Google Shape;52;p12"/>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lstStyle>
            <a:lvl1pPr marL="457200" marR="0" lvl="0" indent="-431800" algn="l" rtl="0">
              <a:lnSpc>
                <a:spcPct val="115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15000"/>
              </a:lnSpc>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15000"/>
              </a:lnSpc>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1" name="Google Shape;21;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 name="Google Shape;24;p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 name="Google Shape;25;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9" name="Google Shape;29;p6"/>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3" name="Google Shape;33;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
        <p:nvSpPr>
          <p:cNvPr id="36" name="Google Shape;36;p8"/>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37" name="Google Shape;37;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0"/>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endParaRPr/>
          </a:p>
        </p:txBody>
      </p:sp>
      <p:sp>
        <p:nvSpPr>
          <p:cNvPr id="44" name="Google Shape;44;p10"/>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45" name="Google Shape;45;p10"/>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46" name="Google Shape;46;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2015%20A%20review%20of%20homomorphic%20encryption%20and%20software%20tools%20for%20encrypted%20statistical%20machine%20learning.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5" Type="http://schemas.openxmlformats.org/officeDocument/2006/relationships/hyperlink" Target="2010%20Gentry%20Computing%20Arbitrary%20Functions%20of%20encripted%20data.pdf" TargetMode="External"/><Relationship Id="rId4" Type="http://schemas.openxmlformats.org/officeDocument/2006/relationships/hyperlink" Target="2014%20Private%20Predictive%20Analysis%20on%20Encrypted%20Medical%20Data.pd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2009%20Wang%20A%20Brief%20Review%20of%20Machine%20Learning%20and%20its.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5" Type="http://schemas.openxmlformats.org/officeDocument/2006/relationships/hyperlink" Target="1978%20Rivest%20ON%20Data%20banks%20and%20privacy%20homomorphism.pdf" TargetMode="External"/><Relationship Id="rId4" Type="http://schemas.openxmlformats.org/officeDocument/2006/relationships/hyperlink" Target="1999%20p.%20paillier%20public-key%20cryptosystems%20based%20on%20composite%20degree%20residuosity%20classes.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2018%20Private%20machine%20learning%20classification%20based%20on%20fully%20homomorphic%20encryption.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5" Type="http://schemas.openxmlformats.org/officeDocument/2006/relationships/hyperlink" Target="2018%20IBM%20A%20homomorphic%20encryption-based%20system%20for%20securely%20managing%20personal%20health%20metrics%20data.pdf" TargetMode="External"/><Relationship Id="rId4" Type="http://schemas.openxmlformats.org/officeDocument/2006/relationships/hyperlink" Target="2018%20Comparison%20of%20Selected%20Homomorphic%20Encryption%20Techniqu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2018%20Towards%20Dynamic%20End-to-End%20Privacy%20Preserving%20Data%20Classification.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4" Type="http://schemas.openxmlformats.org/officeDocument/2006/relationships/hyperlink" Target="2017%20Angra%20-%20Machine%20Learning%20and%20its%20applications%20A%20Review.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2017%20Privacy%20Preserving%20Extreme%20Learning%20Machine%20Using%20Additively%20Homomorphic%20Encryption.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5" Type="http://schemas.openxmlformats.org/officeDocument/2006/relationships/hyperlink" Target="2017%20Deep%20Encrypted%20Text%20Categorization.pdf" TargetMode="External"/><Relationship Id="rId4" Type="http://schemas.openxmlformats.org/officeDocument/2006/relationships/hyperlink" Target="2018%20Comparative%20Study%20of%20%20Homomorphic%20Encryption%20%20Methods%20for%20Secured%20Data%20Operations%20in%20Cloud%20Computing.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2017%20AHEad%20Privacy-preserving%20Online%20Behavioural%20Advertising%20using%20Homomorphic%20Encryption.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5" Type="http://schemas.openxmlformats.org/officeDocument/2006/relationships/hyperlink" Target="2016%20Sha%20The%20modifcation%20of%20RSA%20algorithm%20to%20adapt%20fully%20homomorphic%20encryption%20algorithm%20in%20cloud%20computing.pdf" TargetMode="External"/><Relationship Id="rId4" Type="http://schemas.openxmlformats.org/officeDocument/2006/relationships/hyperlink" Target="2017%20Deep%20Encrypted%20Text%20Categorization.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2015%20CRYPTO-NETSNEURAL%20NETWORKS%20OVER%20EN-CRYPTED%20DATA.pdf" TargetMode="External"/><Relationship Id="rId2" Type="http://schemas.openxmlformats.org/officeDocument/2006/relationships/hyperlink" Target="Review%20papers%20summary.xlsx" TargetMode="External"/><Relationship Id="rId1" Type="http://schemas.openxmlformats.org/officeDocument/2006/relationships/slideLayout" Target="../slideLayouts/slideLayout2.xml"/><Relationship Id="rId4" Type="http://schemas.openxmlformats.org/officeDocument/2006/relationships/hyperlink" Target="2015%20Privacy-Preserving%20Deep%20Learning.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93700" y="2146300"/>
            <a:ext cx="8343900" cy="1841500"/>
          </a:xfrm>
          <a:prstGeom prst="rect">
            <a:avLst/>
          </a:prstGeom>
          <a:noFill/>
          <a:ln>
            <a:noFill/>
          </a:ln>
        </p:spPr>
        <p:txBody>
          <a:bodyPr spcFirstLastPara="1" wrap="square" lIns="91425" tIns="45700" rIns="91425" bIns="45700" anchor="ctr" anchorCtr="0">
            <a:noAutofit/>
          </a:bodyPr>
          <a:lstStyle/>
          <a:p>
            <a:pPr>
              <a:buSzPts val="3959"/>
            </a:pPr>
            <a:r>
              <a:rPr lang="en-US" sz="2800" dirty="0" smtClean="0">
                <a:latin typeface="Times New Roman" pitchFamily="18" charset="0"/>
                <a:ea typeface="Calibri"/>
                <a:cs typeface="Times New Roman" pitchFamily="18" charset="0"/>
                <a:sym typeface="Calibri"/>
              </a:rPr>
              <a:t>RESEARCH PROGRESS REVIEW </a:t>
            </a:r>
            <a:r>
              <a:rPr lang="en-US" sz="2800" b="1" dirty="0" smtClean="0">
                <a:latin typeface="Times New Roman" pitchFamily="18" charset="0"/>
                <a:ea typeface="Calibri"/>
                <a:cs typeface="Times New Roman" pitchFamily="18" charset="0"/>
                <a:sym typeface="Calibri"/>
              </a:rPr>
              <a:t/>
            </a:r>
            <a:br>
              <a:rPr lang="en-US" sz="2800" b="1" dirty="0" smtClean="0">
                <a:latin typeface="Times New Roman" pitchFamily="18" charset="0"/>
                <a:ea typeface="Calibri"/>
                <a:cs typeface="Times New Roman" pitchFamily="18" charset="0"/>
                <a:sym typeface="Calibri"/>
              </a:rPr>
            </a:br>
            <a:r>
              <a:rPr lang="en-US" sz="2800" dirty="0" smtClean="0">
                <a:latin typeface="Times New Roman" pitchFamily="18" charset="0"/>
                <a:ea typeface="Calibri"/>
                <a:cs typeface="Times New Roman" pitchFamily="18" charset="0"/>
                <a:sym typeface="Calibri"/>
              </a:rPr>
              <a:t>on</a:t>
            </a:r>
            <a:r>
              <a:rPr lang="en-US" sz="2800" b="1" dirty="0" smtClean="0">
                <a:latin typeface="Times New Roman" pitchFamily="18" charset="0"/>
                <a:ea typeface="Calibri"/>
                <a:cs typeface="Times New Roman" pitchFamily="18" charset="0"/>
                <a:sym typeface="Calibri"/>
              </a:rPr>
              <a:t/>
            </a:r>
            <a:br>
              <a:rPr lang="en-US" sz="2800" b="1" dirty="0" smtClean="0">
                <a:latin typeface="Times New Roman" pitchFamily="18" charset="0"/>
                <a:ea typeface="Calibri"/>
                <a:cs typeface="Times New Roman" pitchFamily="18" charset="0"/>
                <a:sym typeface="Calibri"/>
              </a:rPr>
            </a:br>
            <a:r>
              <a:rPr lang="en-US" sz="2800" b="1" dirty="0" smtClean="0">
                <a:latin typeface="Times New Roman" pitchFamily="18" charset="0"/>
                <a:ea typeface="Calibri"/>
                <a:cs typeface="Times New Roman" pitchFamily="18" charset="0"/>
                <a:sym typeface="Calibri"/>
              </a:rPr>
              <a:t>“</a:t>
            </a:r>
            <a:r>
              <a:rPr lang="en-IN" sz="2800" b="1" dirty="0" smtClean="0"/>
              <a:t>Learning </a:t>
            </a:r>
            <a:r>
              <a:rPr lang="en-IN" sz="2800" b="1" dirty="0" smtClean="0"/>
              <a:t>Over Encrypted Data </a:t>
            </a:r>
            <a:r>
              <a:rPr lang="en-IN" sz="2800" b="1" smtClean="0"/>
              <a:t>Using </a:t>
            </a:r>
            <a:r>
              <a:rPr lang="en-IN" sz="2800" b="1" smtClean="0"/>
              <a:t>Machine Learning</a:t>
            </a:r>
            <a:r>
              <a:rPr lang="en-US" sz="2800" b="1" dirty="0" smtClean="0">
                <a:latin typeface="Times New Roman" pitchFamily="18" charset="0"/>
                <a:cs typeface="Times New Roman" pitchFamily="18" charset="0"/>
                <a:sym typeface="Calibri"/>
              </a:rPr>
              <a:t>”</a:t>
            </a:r>
            <a:r>
              <a:rPr lang="en-US" sz="2800" b="1" dirty="0" smtClean="0">
                <a:latin typeface="Times New Roman" pitchFamily="18" charset="0"/>
                <a:ea typeface="Calibri"/>
                <a:cs typeface="Times New Roman" pitchFamily="18" charset="0"/>
                <a:sym typeface="Calibri"/>
              </a:rPr>
              <a:t/>
            </a:r>
            <a:br>
              <a:rPr lang="en-US" sz="2800" b="1" dirty="0" smtClean="0">
                <a:latin typeface="Times New Roman" pitchFamily="18" charset="0"/>
                <a:ea typeface="Calibri"/>
                <a:cs typeface="Times New Roman" pitchFamily="18" charset="0"/>
                <a:sym typeface="Calibri"/>
              </a:rPr>
            </a:br>
            <a:r>
              <a:rPr lang="en-US" sz="2800" b="1" dirty="0" smtClean="0">
                <a:latin typeface="Times New Roman" pitchFamily="18" charset="0"/>
                <a:ea typeface="Calibri"/>
                <a:cs typeface="Times New Roman" pitchFamily="18" charset="0"/>
                <a:sym typeface="Calibri"/>
              </a:rPr>
              <a:t/>
            </a:r>
            <a:br>
              <a:rPr lang="en-US" sz="2800" b="1" dirty="0" smtClean="0">
                <a:latin typeface="Times New Roman" pitchFamily="18" charset="0"/>
                <a:ea typeface="Calibri"/>
                <a:cs typeface="Times New Roman" pitchFamily="18" charset="0"/>
                <a:sym typeface="Calibri"/>
              </a:rPr>
            </a:br>
            <a:r>
              <a:rPr lang="en-US" sz="2800" dirty="0" smtClean="0">
                <a:latin typeface="Times New Roman" pitchFamily="18" charset="0"/>
                <a:ea typeface="Calibri"/>
                <a:cs typeface="Times New Roman" pitchFamily="18" charset="0"/>
                <a:sym typeface="Calibri"/>
              </a:rPr>
              <a:t>1</a:t>
            </a:r>
            <a:r>
              <a:rPr lang="en-US" sz="2800" baseline="30000" dirty="0" smtClean="0">
                <a:latin typeface="Times New Roman" pitchFamily="18" charset="0"/>
                <a:ea typeface="Calibri"/>
                <a:cs typeface="Times New Roman" pitchFamily="18" charset="0"/>
                <a:sym typeface="Calibri"/>
              </a:rPr>
              <a:t>th</a:t>
            </a:r>
            <a:r>
              <a:rPr lang="en-US" sz="2800" dirty="0" smtClean="0">
                <a:latin typeface="Times New Roman" pitchFamily="18" charset="0"/>
                <a:ea typeface="Calibri"/>
                <a:cs typeface="Times New Roman" pitchFamily="18" charset="0"/>
                <a:sym typeface="Calibri"/>
              </a:rPr>
              <a:t> Review Presentation</a:t>
            </a:r>
            <a:r>
              <a:rPr lang="en-US" sz="2800" b="1" dirty="0" smtClean="0">
                <a:latin typeface="Times New Roman" pitchFamily="18" charset="0"/>
                <a:ea typeface="Calibri"/>
                <a:cs typeface="Times New Roman" pitchFamily="18" charset="0"/>
                <a:sym typeface="Calibri"/>
              </a:rPr>
              <a:t/>
            </a:r>
            <a:br>
              <a:rPr lang="en-US" sz="2800" b="1" dirty="0" smtClean="0">
                <a:latin typeface="Times New Roman" pitchFamily="18" charset="0"/>
                <a:ea typeface="Calibri"/>
                <a:cs typeface="Times New Roman" pitchFamily="18" charset="0"/>
                <a:sym typeface="Calibri"/>
              </a:rPr>
            </a:br>
            <a:r>
              <a:rPr lang="en-US" sz="2000" dirty="0" smtClean="0">
                <a:latin typeface="Times New Roman" pitchFamily="18" charset="0"/>
                <a:ea typeface="Calibri"/>
                <a:cs typeface="Times New Roman" pitchFamily="18" charset="0"/>
                <a:sym typeface="Calibri"/>
              </a:rPr>
              <a:t>29</a:t>
            </a:r>
            <a:r>
              <a:rPr lang="en-US" sz="2000" baseline="30000" dirty="0" smtClean="0">
                <a:latin typeface="Times New Roman" pitchFamily="18" charset="0"/>
                <a:ea typeface="Calibri"/>
                <a:cs typeface="Times New Roman" pitchFamily="18" charset="0"/>
                <a:sym typeface="Calibri"/>
              </a:rPr>
              <a:t>th</a:t>
            </a:r>
            <a:r>
              <a:rPr lang="en-US" sz="2000" dirty="0" smtClean="0">
                <a:latin typeface="Times New Roman" pitchFamily="18" charset="0"/>
                <a:ea typeface="Calibri"/>
                <a:cs typeface="Times New Roman" pitchFamily="18" charset="0"/>
                <a:sym typeface="Calibri"/>
              </a:rPr>
              <a:t> March 2019</a:t>
            </a:r>
            <a:endParaRPr sz="2800" i="0" u="none" strike="noStrike" cap="none">
              <a:solidFill>
                <a:schemeClr val="dk1"/>
              </a:solidFill>
              <a:latin typeface="Times New Roman" pitchFamily="18" charset="0"/>
              <a:ea typeface="Calibri"/>
              <a:cs typeface="Times New Roman" pitchFamily="18" charset="0"/>
              <a:sym typeface="Calibri"/>
            </a:endParaRPr>
          </a:p>
        </p:txBody>
      </p:sp>
      <p:pic>
        <p:nvPicPr>
          <p:cNvPr id="32781" name="Picture 13" descr="D:\PhD\KLU\KLEF Logo.JPG"/>
          <p:cNvPicPr>
            <a:picLocks noChangeAspect="1" noChangeArrowheads="1"/>
          </p:cNvPicPr>
          <p:nvPr/>
        </p:nvPicPr>
        <p:blipFill>
          <a:blip r:embed="rId3"/>
          <a:srcRect/>
          <a:stretch>
            <a:fillRect/>
          </a:stretch>
        </p:blipFill>
        <p:spPr bwMode="auto">
          <a:xfrm>
            <a:off x="1882774" y="206750"/>
            <a:ext cx="5076826" cy="1176603"/>
          </a:xfrm>
          <a:prstGeom prst="rect">
            <a:avLst/>
          </a:prstGeom>
          <a:noFill/>
        </p:spPr>
      </p:pic>
      <p:graphicFrame>
        <p:nvGraphicFramePr>
          <p:cNvPr id="5" name="Table 4"/>
          <p:cNvGraphicFramePr>
            <a:graphicFrameLocks noGrp="1"/>
          </p:cNvGraphicFramePr>
          <p:nvPr/>
        </p:nvGraphicFramePr>
        <p:xfrm>
          <a:off x="0" y="4558490"/>
          <a:ext cx="9144000" cy="2667000"/>
        </p:xfrm>
        <a:graphic>
          <a:graphicData uri="http://schemas.openxmlformats.org/drawingml/2006/table">
            <a:tbl>
              <a:tblPr firstRow="1" bandRow="1">
                <a:tableStyleId>{2D5ABB26-0587-4C30-8999-92F81FD0307C}</a:tableStyleId>
              </a:tblPr>
              <a:tblGrid>
                <a:gridCol w="4572000"/>
                <a:gridCol w="4572000"/>
              </a:tblGrid>
              <a:tr h="370840">
                <a:tc>
                  <a:txBody>
                    <a:bodyPr/>
                    <a:lstStyle/>
                    <a:p>
                      <a:pPr marL="0" marR="0" lvl="0" indent="0" algn="ctr" rtl="0">
                        <a:lnSpc>
                          <a:spcPct val="100000"/>
                        </a:lnSpc>
                        <a:spcBef>
                          <a:spcPts val="480"/>
                        </a:spcBef>
                        <a:spcAft>
                          <a:spcPts val="0"/>
                        </a:spcAft>
                        <a:buClr>
                          <a:schemeClr val="dk1"/>
                        </a:buClr>
                        <a:buSzPts val="2400"/>
                        <a:buFont typeface="Arial"/>
                        <a:buNone/>
                      </a:pPr>
                      <a:r>
                        <a:rPr lang="en-US" sz="1800" b="1" i="0" u="none" strike="noStrike" cap="none" dirty="0" smtClean="0">
                          <a:solidFill>
                            <a:schemeClr val="tx1"/>
                          </a:solidFill>
                          <a:latin typeface="Times New Roman" pitchFamily="18" charset="0"/>
                          <a:ea typeface="Calibri"/>
                          <a:cs typeface="Times New Roman" pitchFamily="18" charset="0"/>
                          <a:sym typeface="Calibri"/>
                        </a:rPr>
                        <a:t>PRESENTED BY</a:t>
                      </a:r>
                      <a:endParaRPr lang="en-US" sz="1800" b="0" i="0" u="none" strike="noStrike" cap="none" dirty="0" smtClean="0">
                        <a:solidFill>
                          <a:schemeClr val="tx1"/>
                        </a:solidFill>
                        <a:latin typeface="Times New Roman" pitchFamily="18" charset="0"/>
                        <a:cs typeface="Times New Roman" pitchFamily="18" charset="0"/>
                        <a:sym typeface="Arial"/>
                      </a:endParaRPr>
                    </a:p>
                    <a:p>
                      <a:pPr marL="0" marR="0" lvl="0" indent="0" algn="ctr" rtl="0">
                        <a:lnSpc>
                          <a:spcPct val="100000"/>
                        </a:lnSpc>
                        <a:spcBef>
                          <a:spcPts val="480"/>
                        </a:spcBef>
                        <a:spcAft>
                          <a:spcPts val="0"/>
                        </a:spcAft>
                        <a:buClr>
                          <a:schemeClr val="dk1"/>
                        </a:buClr>
                        <a:buSzPts val="2400"/>
                        <a:buFont typeface="Arial"/>
                        <a:buNone/>
                      </a:pPr>
                      <a:r>
                        <a:rPr lang="en-US" sz="1800" i="0" u="none" strike="noStrike" cap="none" dirty="0" smtClean="0">
                          <a:solidFill>
                            <a:schemeClr val="tx1"/>
                          </a:solidFill>
                          <a:latin typeface="Times New Roman" pitchFamily="18" charset="0"/>
                          <a:ea typeface="Calibri"/>
                          <a:cs typeface="Times New Roman" pitchFamily="18" charset="0"/>
                          <a:sym typeface="Calibri"/>
                        </a:rPr>
                        <a:t>HEMANT RAMDAS KUMBHAR, </a:t>
                      </a:r>
                    </a:p>
                    <a:p>
                      <a:pPr marL="0" marR="0" lvl="0" indent="0" algn="ctr" rtl="0">
                        <a:lnSpc>
                          <a:spcPct val="100000"/>
                        </a:lnSpc>
                        <a:spcBef>
                          <a:spcPts val="480"/>
                        </a:spcBef>
                        <a:spcAft>
                          <a:spcPts val="0"/>
                        </a:spcAft>
                        <a:buClr>
                          <a:schemeClr val="dk1"/>
                        </a:buClr>
                        <a:buSzPts val="2400"/>
                        <a:buFont typeface="Arial"/>
                        <a:buNone/>
                      </a:pPr>
                      <a:r>
                        <a:rPr lang="en-US" sz="1800" i="0" u="none" strike="noStrike" cap="none" dirty="0" smtClean="0">
                          <a:solidFill>
                            <a:schemeClr val="tx1"/>
                          </a:solidFill>
                          <a:latin typeface="Times New Roman" pitchFamily="18" charset="0"/>
                          <a:ea typeface="Calibri"/>
                          <a:cs typeface="Times New Roman" pitchFamily="18" charset="0"/>
                          <a:sym typeface="Calibri"/>
                        </a:rPr>
                        <a:t>Research Scholar(2017-18) 14</a:t>
                      </a:r>
                      <a:r>
                        <a:rPr lang="en-US" sz="1800" i="0" u="none" strike="noStrike" cap="none" baseline="30000" dirty="0" smtClean="0">
                          <a:solidFill>
                            <a:schemeClr val="tx1"/>
                          </a:solidFill>
                          <a:latin typeface="Times New Roman" pitchFamily="18" charset="0"/>
                          <a:ea typeface="Calibri"/>
                          <a:cs typeface="Times New Roman" pitchFamily="18" charset="0"/>
                          <a:sym typeface="Calibri"/>
                        </a:rPr>
                        <a:t>th</a:t>
                      </a:r>
                      <a:r>
                        <a:rPr lang="en-US" sz="1800" i="0" u="none" strike="noStrike" cap="none" dirty="0" smtClean="0">
                          <a:solidFill>
                            <a:schemeClr val="tx1"/>
                          </a:solidFill>
                          <a:latin typeface="Times New Roman" pitchFamily="18" charset="0"/>
                          <a:ea typeface="Calibri"/>
                          <a:cs typeface="Times New Roman" pitchFamily="18" charset="0"/>
                          <a:sym typeface="Calibri"/>
                        </a:rPr>
                        <a:t> Batch,</a:t>
                      </a:r>
                    </a:p>
                    <a:p>
                      <a:pPr marL="0" marR="0" lvl="0" indent="0" algn="ctr" rtl="0">
                        <a:lnSpc>
                          <a:spcPct val="100000"/>
                        </a:lnSpc>
                        <a:spcBef>
                          <a:spcPts val="480"/>
                        </a:spcBef>
                        <a:spcAft>
                          <a:spcPts val="0"/>
                        </a:spcAft>
                        <a:buClr>
                          <a:schemeClr val="dk1"/>
                        </a:buClr>
                        <a:buSzPts val="2400"/>
                        <a:buFont typeface="Arial"/>
                        <a:buNone/>
                      </a:pPr>
                      <a:r>
                        <a:rPr lang="en-US" sz="1800" i="0" u="none" strike="noStrike" cap="none" dirty="0" smtClean="0">
                          <a:solidFill>
                            <a:schemeClr val="tx1"/>
                          </a:solidFill>
                          <a:latin typeface="Times New Roman" pitchFamily="18" charset="0"/>
                          <a:ea typeface="Calibri"/>
                          <a:cs typeface="Times New Roman" pitchFamily="18" charset="0"/>
                          <a:sym typeface="Calibri"/>
                        </a:rPr>
                        <a:t>CSE Department, </a:t>
                      </a:r>
                    </a:p>
                    <a:p>
                      <a:pPr marL="0" lvl="0" indent="0" algn="ctr">
                        <a:spcBef>
                          <a:spcPts val="480"/>
                        </a:spcBef>
                        <a:buClr>
                          <a:schemeClr val="dk1"/>
                        </a:buClr>
                        <a:buSzPts val="2400"/>
                      </a:pPr>
                      <a:r>
                        <a:rPr lang="en-US" sz="1800" dirty="0" smtClean="0">
                          <a:solidFill>
                            <a:schemeClr val="tx1"/>
                          </a:solidFill>
                          <a:latin typeface="Times New Roman" pitchFamily="18" charset="0"/>
                          <a:ea typeface="Calibri"/>
                          <a:cs typeface="Times New Roman" pitchFamily="18" charset="0"/>
                          <a:sym typeface="Calibri"/>
                        </a:rPr>
                        <a:t>KLEF, </a:t>
                      </a:r>
                    </a:p>
                    <a:p>
                      <a:pPr marL="0" lvl="0" indent="0" algn="ctr">
                        <a:spcBef>
                          <a:spcPts val="480"/>
                        </a:spcBef>
                        <a:buClr>
                          <a:schemeClr val="dk1"/>
                        </a:buClr>
                        <a:buSzPts val="2400"/>
                      </a:pPr>
                      <a:r>
                        <a:rPr lang="en-US" sz="1800" dirty="0" err="1" smtClean="0">
                          <a:solidFill>
                            <a:schemeClr val="tx1"/>
                          </a:solidFill>
                          <a:latin typeface="Times New Roman" pitchFamily="18" charset="0"/>
                          <a:ea typeface="Calibri"/>
                          <a:cs typeface="Times New Roman" pitchFamily="18" charset="0"/>
                          <a:sym typeface="Calibri"/>
                        </a:rPr>
                        <a:t>Vaddeswaram</a:t>
                      </a:r>
                      <a:r>
                        <a:rPr lang="en-US" sz="1800" dirty="0" smtClean="0">
                          <a:solidFill>
                            <a:schemeClr val="tx1"/>
                          </a:solidFill>
                          <a:latin typeface="Times New Roman" pitchFamily="18" charset="0"/>
                          <a:ea typeface="Calibri"/>
                          <a:cs typeface="Times New Roman" pitchFamily="18" charset="0"/>
                          <a:sym typeface="Calibri"/>
                        </a:rPr>
                        <a:t>, </a:t>
                      </a:r>
                      <a:r>
                        <a:rPr lang="en-US" sz="1800" dirty="0" smtClean="0">
                          <a:solidFill>
                            <a:schemeClr val="tx1"/>
                          </a:solidFill>
                          <a:latin typeface="Times New Roman" pitchFamily="18" charset="0"/>
                          <a:cs typeface="Times New Roman" pitchFamily="18" charset="0"/>
                        </a:rPr>
                        <a:t>Guntur, </a:t>
                      </a:r>
                      <a:r>
                        <a:rPr lang="en-US" sz="1800" dirty="0" err="1" smtClean="0">
                          <a:solidFill>
                            <a:schemeClr val="tx1"/>
                          </a:solidFill>
                          <a:latin typeface="Times New Roman" pitchFamily="18" charset="0"/>
                          <a:cs typeface="Times New Roman" pitchFamily="18" charset="0"/>
                        </a:rPr>
                        <a:t>Vijaywada</a:t>
                      </a:r>
                      <a:r>
                        <a:rPr lang="en-US" sz="1800" dirty="0" smtClean="0">
                          <a:solidFill>
                            <a:schemeClr val="tx1"/>
                          </a:solidFill>
                          <a:latin typeface="Times New Roman" pitchFamily="18" charset="0"/>
                          <a:cs typeface="Times New Roman" pitchFamily="18" charset="0"/>
                        </a:rPr>
                        <a:t>, </a:t>
                      </a:r>
                    </a:p>
                    <a:p>
                      <a:pPr marL="0" lvl="0" indent="0" algn="ctr">
                        <a:spcBef>
                          <a:spcPts val="480"/>
                        </a:spcBef>
                        <a:buClr>
                          <a:schemeClr val="dk1"/>
                        </a:buClr>
                        <a:buSzPts val="2400"/>
                      </a:pPr>
                      <a:r>
                        <a:rPr lang="en-US" sz="1800" dirty="0" smtClean="0">
                          <a:solidFill>
                            <a:schemeClr val="tx1"/>
                          </a:solidFill>
                          <a:latin typeface="Times New Roman" pitchFamily="18" charset="0"/>
                          <a:ea typeface="Calibri"/>
                          <a:cs typeface="Times New Roman" pitchFamily="18" charset="0"/>
                          <a:sym typeface="Calibri"/>
                        </a:rPr>
                        <a:t>India</a:t>
                      </a:r>
                    </a:p>
                    <a:p>
                      <a:pPr algn="ct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spcBef>
                          <a:spcPts val="480"/>
                        </a:spcBef>
                        <a:buClr>
                          <a:schemeClr val="dk1"/>
                        </a:buClr>
                        <a:buSzPts val="2400"/>
                      </a:pPr>
                      <a:r>
                        <a:rPr lang="en-US" sz="1800" b="1" i="0" u="none" strike="noStrike" cap="none" dirty="0" smtClean="0">
                          <a:solidFill>
                            <a:schemeClr val="tx1"/>
                          </a:solidFill>
                          <a:latin typeface="Times New Roman" pitchFamily="18" charset="0"/>
                          <a:ea typeface="Calibri"/>
                          <a:cs typeface="Times New Roman" pitchFamily="18" charset="0"/>
                          <a:sym typeface="Calibri"/>
                        </a:rPr>
                        <a:t>SUPERVISOR</a:t>
                      </a:r>
                      <a:endParaRPr lang="en-US" sz="1800" b="0" i="0" u="none" strike="noStrike" cap="none" dirty="0" smtClean="0">
                        <a:solidFill>
                          <a:schemeClr val="tx1"/>
                        </a:solidFill>
                        <a:latin typeface="Times New Roman" pitchFamily="18" charset="0"/>
                        <a:cs typeface="Times New Roman" pitchFamily="18" charset="0"/>
                        <a:sym typeface="Arial"/>
                      </a:endParaRPr>
                    </a:p>
                    <a:p>
                      <a:pPr marL="0" lvl="0" indent="0" algn="ctr">
                        <a:spcBef>
                          <a:spcPts val="480"/>
                        </a:spcBef>
                        <a:buClr>
                          <a:schemeClr val="dk1"/>
                        </a:buClr>
                        <a:buSzPts val="2400"/>
                      </a:pPr>
                      <a:r>
                        <a:rPr lang="en-US" sz="1800" b="1" dirty="0" smtClean="0">
                          <a:solidFill>
                            <a:schemeClr val="tx1"/>
                          </a:solidFill>
                          <a:latin typeface="Times New Roman" pitchFamily="18" charset="0"/>
                          <a:cs typeface="Times New Roman" pitchFamily="18" charset="0"/>
                        </a:rPr>
                        <a:t>DR. S. SRINIVASA RAO</a:t>
                      </a: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 Professor, CSE Department,</a:t>
                      </a:r>
                      <a:r>
                        <a:rPr lang="en-US" sz="1800" i="1" dirty="0" smtClean="0">
                          <a:solidFill>
                            <a:schemeClr val="tx1"/>
                          </a:solidFill>
                          <a:latin typeface="Times New Roman" pitchFamily="18" charset="0"/>
                          <a:cs typeface="Times New Roman" pitchFamily="18" charset="0"/>
                        </a:rPr>
                        <a:t> </a:t>
                      </a:r>
                    </a:p>
                    <a:p>
                      <a:pPr marL="0" lvl="0" indent="0" algn="ctr">
                        <a:spcBef>
                          <a:spcPts val="480"/>
                        </a:spcBef>
                        <a:buClr>
                          <a:schemeClr val="dk1"/>
                        </a:buClr>
                        <a:buSzPts val="2400"/>
                      </a:pPr>
                      <a:r>
                        <a:rPr lang="en-US" sz="1800" i="1" dirty="0" smtClean="0">
                          <a:solidFill>
                            <a:schemeClr val="tx1"/>
                          </a:solidFill>
                          <a:latin typeface="Times New Roman" pitchFamily="18" charset="0"/>
                          <a:cs typeface="Times New Roman" pitchFamily="18" charset="0"/>
                        </a:rPr>
                        <a:t>St. Martin’s Engineering College</a:t>
                      </a:r>
                      <a:r>
                        <a:rPr lang="en-US" sz="1800" dirty="0" smtClean="0">
                          <a:solidFill>
                            <a:schemeClr val="tx1"/>
                          </a:solidFill>
                          <a:latin typeface="Times New Roman" pitchFamily="18" charset="0"/>
                          <a:cs typeface="Times New Roman" pitchFamily="18" charset="0"/>
                        </a:rPr>
                        <a:t>,</a:t>
                      </a:r>
                    </a:p>
                    <a:p>
                      <a:pPr marL="0" lvl="0" indent="0" algn="ctr">
                        <a:spcBef>
                          <a:spcPts val="480"/>
                        </a:spcBef>
                        <a:buClr>
                          <a:schemeClr val="dk1"/>
                        </a:buClr>
                        <a:buSzPts val="2400"/>
                      </a:pPr>
                      <a:r>
                        <a:rPr lang="en-US" sz="1800" dirty="0" err="1" smtClean="0">
                          <a:solidFill>
                            <a:schemeClr val="tx1"/>
                          </a:solidFill>
                          <a:latin typeface="Times New Roman" pitchFamily="18" charset="0"/>
                          <a:cs typeface="Times New Roman" pitchFamily="18" charset="0"/>
                        </a:rPr>
                        <a:t>Dhulapally</a:t>
                      </a:r>
                      <a:r>
                        <a:rPr lang="en-US" sz="1800" dirty="0" smtClean="0">
                          <a:solidFill>
                            <a:schemeClr val="tx1"/>
                          </a:solidFill>
                          <a:latin typeface="Times New Roman" pitchFamily="18" charset="0"/>
                          <a:cs typeface="Times New Roman" pitchFamily="18" charset="0"/>
                        </a:rPr>
                        <a:t>, Near</a:t>
                      </a:r>
                      <a:r>
                        <a:rPr lang="en-US" sz="1800" baseline="0" dirty="0" smtClean="0">
                          <a:solidFill>
                            <a:schemeClr val="tx1"/>
                          </a:solidFill>
                          <a:latin typeface="Times New Roman" pitchFamily="18" charset="0"/>
                          <a:cs typeface="Times New Roman" pitchFamily="18" charset="0"/>
                        </a:rPr>
                        <a:t> </a:t>
                      </a:r>
                      <a:r>
                        <a:rPr lang="en-US" sz="1800" baseline="0" dirty="0" err="1" smtClean="0">
                          <a:solidFill>
                            <a:schemeClr val="tx1"/>
                          </a:solidFill>
                          <a:latin typeface="Times New Roman" pitchFamily="18" charset="0"/>
                          <a:cs typeface="Times New Roman" pitchFamily="18" charset="0"/>
                        </a:rPr>
                        <a:t>Kompally</a:t>
                      </a:r>
                      <a:r>
                        <a:rPr lang="en-US" sz="1800" baseline="0" dirty="0" smtClean="0">
                          <a:solidFill>
                            <a:schemeClr val="tx1"/>
                          </a:solidFill>
                          <a:latin typeface="Times New Roman" pitchFamily="18" charset="0"/>
                          <a:cs typeface="Times New Roman" pitchFamily="18" charset="0"/>
                        </a:rPr>
                        <a:t>, </a:t>
                      </a:r>
                      <a:r>
                        <a:rPr lang="en-US" sz="1800" baseline="0" dirty="0" err="1" smtClean="0">
                          <a:solidFill>
                            <a:schemeClr val="tx1"/>
                          </a:solidFill>
                          <a:latin typeface="Times New Roman" pitchFamily="18" charset="0"/>
                          <a:cs typeface="Times New Roman" pitchFamily="18" charset="0"/>
                        </a:rPr>
                        <a:t>Secundarabad</a:t>
                      </a:r>
                      <a:endParaRPr lang="en-US" sz="1800" dirty="0" smtClean="0">
                        <a:solidFill>
                          <a:schemeClr val="tx1"/>
                        </a:solidFill>
                        <a:latin typeface="Times New Roman" pitchFamily="18" charset="0"/>
                        <a:cs typeface="Times New Roman" pitchFamily="18" charset="0"/>
                      </a:endParaRPr>
                    </a:p>
                    <a:p>
                      <a:pPr marL="0" lvl="0" indent="0" algn="ctr">
                        <a:spcBef>
                          <a:spcPts val="480"/>
                        </a:spcBef>
                        <a:buClr>
                          <a:schemeClr val="dk1"/>
                        </a:buClr>
                        <a:buSzPts val="2400"/>
                      </a:pPr>
                      <a:r>
                        <a:rPr lang="en-US" sz="1800" dirty="0" smtClean="0">
                          <a:solidFill>
                            <a:schemeClr val="tx1"/>
                          </a:solidFill>
                          <a:latin typeface="Times New Roman" pitchFamily="18" charset="0"/>
                          <a:cs typeface="Times New Roman" pitchFamily="18" charset="0"/>
                        </a:rPr>
                        <a:t>India</a:t>
                      </a:r>
                      <a:endParaRPr lang="en-IN"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2141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214" y="459631"/>
          <a:ext cx="8628426" cy="5175595"/>
        </p:xfrm>
        <a:graphic>
          <a:graphicData uri="http://schemas.openxmlformats.org/drawingml/2006/table">
            <a:tbl>
              <a:tblPr firstRow="1" bandRow="1">
                <a:tableStyleId>{FB681E36-45C8-452E-BB6F-79F105F7E78C}</a:tableStyleId>
              </a:tblPr>
              <a:tblGrid>
                <a:gridCol w="572236"/>
                <a:gridCol w="715617"/>
                <a:gridCol w="660975"/>
                <a:gridCol w="1584251"/>
                <a:gridCol w="839972"/>
                <a:gridCol w="499730"/>
                <a:gridCol w="1481060"/>
                <a:gridCol w="1315871"/>
                <a:gridCol w="958714"/>
              </a:tblGrid>
              <a:tr h="423595">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1819422">
                <a:tc>
                  <a:txBody>
                    <a:bodyPr/>
                    <a:lstStyle/>
                    <a:p>
                      <a:pPr algn="ctr" fontAlgn="t"/>
                      <a:r>
                        <a:rPr lang="en-IN" sz="1200" b="0" i="0" u="none" strike="noStrike" dirty="0">
                          <a:solidFill>
                            <a:srgbClr val="000000"/>
                          </a:solidFill>
                          <a:latin typeface="Times New Roman"/>
                          <a:hlinkClick r:id="rId3" action="ppaction://hlinkfile"/>
                        </a:rPr>
                        <a:t>14</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2015</a:t>
                      </a:r>
                    </a:p>
                  </a:txBody>
                  <a:tcPr marL="6350" marR="6350" marT="6350" marB="0"/>
                </a:tc>
                <a:tc>
                  <a:txBody>
                    <a:bodyPr/>
                    <a:lstStyle/>
                    <a:p>
                      <a:pPr algn="l" fontAlgn="t"/>
                      <a:r>
                        <a:rPr lang="en-IN" sz="1200" b="0" i="0" u="none" strike="noStrike" dirty="0" err="1">
                          <a:solidFill>
                            <a:srgbClr val="000000"/>
                          </a:solidFill>
                          <a:latin typeface="Times New Roman"/>
                        </a:rPr>
                        <a:t>arXiv</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A review of homomorphic encryption and software tools for encrypted statistical machine </a:t>
                      </a:r>
                      <a:r>
                        <a:rPr lang="en-IN" sz="1200" b="0" i="0" u="none" strike="noStrike" dirty="0" smtClean="0">
                          <a:solidFill>
                            <a:srgbClr val="000000"/>
                          </a:solidFill>
                          <a:latin typeface="Times New Roman"/>
                        </a:rPr>
                        <a:t>learning[18]</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Louis J. M. </a:t>
                      </a:r>
                      <a:r>
                        <a:rPr lang="en-IN" sz="1200" b="0" i="0" u="none" strike="noStrike" cap="none" dirty="0" err="1" smtClean="0">
                          <a:solidFill>
                            <a:srgbClr val="000000"/>
                          </a:solidFill>
                          <a:latin typeface="Times New Roman"/>
                          <a:ea typeface="Arial"/>
                          <a:cs typeface="Arial"/>
                          <a:sym typeface="Arial"/>
                        </a:rPr>
                        <a:t>Aslett</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P. M. </a:t>
                      </a:r>
                      <a:r>
                        <a:rPr lang="en-US" sz="1200" b="0" i="0" u="none" strike="noStrike" cap="none" dirty="0" err="1" smtClean="0">
                          <a:solidFill>
                            <a:srgbClr val="000000"/>
                          </a:solidFill>
                          <a:latin typeface="Times New Roman"/>
                          <a:ea typeface="Arial"/>
                          <a:cs typeface="Arial"/>
                          <a:sym typeface="Arial"/>
                        </a:rPr>
                        <a:t>Esperança</a:t>
                      </a:r>
                      <a:r>
                        <a:rPr lang="en-US" sz="1200" b="0" i="0" u="none" strike="noStrike" cap="none" dirty="0" smtClean="0">
                          <a:solidFill>
                            <a:srgbClr val="000000"/>
                          </a:solidFill>
                          <a:latin typeface="Times New Roman"/>
                          <a:ea typeface="Arial"/>
                          <a:cs typeface="Arial"/>
                          <a:sym typeface="Arial"/>
                        </a:rPr>
                        <a:t>, and C. C. Holmes</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 + HE</a:t>
                      </a:r>
                    </a:p>
                  </a:txBody>
                  <a:tcPr marL="6350" marR="6350" marT="6350" marB="0"/>
                </a:tc>
                <a:tc>
                  <a:txBody>
                    <a:bodyPr/>
                    <a:lstStyle/>
                    <a:p>
                      <a:pPr algn="just" fontAlgn="t"/>
                      <a:r>
                        <a:rPr lang="en-IN" sz="1200" b="0" i="0" u="none" strike="noStrike" dirty="0">
                          <a:solidFill>
                            <a:srgbClr val="000000"/>
                          </a:solidFill>
                          <a:latin typeface="Times New Roman"/>
                        </a:rPr>
                        <a:t>Presented  summarised issues in homomorphic encryption</a:t>
                      </a:r>
                      <a:r>
                        <a:rPr lang="en-IN" sz="1200" b="0" i="0" u="none" strike="noStrike" dirty="0" smtClean="0">
                          <a:solidFill>
                            <a:srgbClr val="000000"/>
                          </a:solidFill>
                          <a:latin typeface="Times New Roman"/>
                        </a:rPr>
                        <a:t>. </a:t>
                      </a:r>
                    </a:p>
                    <a:p>
                      <a:pPr algn="just" fontAlgn="t"/>
                      <a:r>
                        <a:rPr lang="en-IN" sz="1200" b="0" i="0" u="none" strike="noStrike" dirty="0" smtClean="0">
                          <a:solidFill>
                            <a:srgbClr val="000000"/>
                          </a:solidFill>
                          <a:latin typeface="Times New Roman"/>
                        </a:rPr>
                        <a:t>Listed </a:t>
                      </a:r>
                      <a:r>
                        <a:rPr lang="en-IN" sz="1200" b="0" i="0" u="none" strike="noStrike" dirty="0">
                          <a:solidFill>
                            <a:srgbClr val="000000"/>
                          </a:solidFill>
                          <a:latin typeface="Times New Roman"/>
                        </a:rPr>
                        <a:t>out machine learning tools available for encrypted data learning</a:t>
                      </a:r>
                    </a:p>
                  </a:txBody>
                  <a:tcPr marL="6350" marR="6350" marT="6350" marB="0"/>
                </a:tc>
                <a:tc>
                  <a:txBody>
                    <a:bodyPr/>
                    <a:lstStyle/>
                    <a:p>
                      <a:pPr algn="l" fontAlgn="t"/>
                      <a:r>
                        <a:rPr lang="en-IN" sz="1200" b="0" i="0" u="none" strike="noStrike" dirty="0">
                          <a:solidFill>
                            <a:srgbClr val="000000"/>
                          </a:solidFill>
                          <a:latin typeface="Times New Roman"/>
                        </a:rPr>
                        <a:t>Semantic encryption operations on cipher text may add noise. </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For Linear Classification – no division </a:t>
                      </a:r>
                      <a:r>
                        <a:rPr lang="en-IN" sz="1200" b="0" i="0" u="none" strike="noStrike" dirty="0" smtClean="0">
                          <a:solidFill>
                            <a:srgbClr val="000000"/>
                          </a:solidFill>
                          <a:latin typeface="Times New Roman"/>
                        </a:rPr>
                        <a:t>&amp; comparison </a:t>
                      </a:r>
                      <a:r>
                        <a:rPr lang="en-IN" sz="1200" b="0" i="0" u="none" strike="noStrike" dirty="0">
                          <a:solidFill>
                            <a:srgbClr val="000000"/>
                          </a:solidFill>
                          <a:latin typeface="Times New Roman"/>
                        </a:rPr>
                        <a:t>possible. </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Linear Regression possible </a:t>
                      </a:r>
                      <a:r>
                        <a:rPr lang="en-IN" sz="1200" b="0" i="0" u="none" strike="noStrike" dirty="0" err="1">
                          <a:solidFill>
                            <a:srgbClr val="000000"/>
                          </a:solidFill>
                          <a:latin typeface="Times New Roman"/>
                        </a:rPr>
                        <a:t>upto</a:t>
                      </a:r>
                      <a:r>
                        <a:rPr lang="en-IN" sz="1200" b="0" i="0" u="none" strike="noStrike" dirty="0">
                          <a:solidFill>
                            <a:srgbClr val="000000"/>
                          </a:solidFill>
                          <a:latin typeface="Times New Roman"/>
                        </a:rPr>
                        <a:t> 5 dimensions only.</a:t>
                      </a:r>
                    </a:p>
                  </a:txBody>
                  <a:tcPr marL="6350" marR="6350" marT="6350" marB="0"/>
                </a:tc>
                <a:tc>
                  <a:txBody>
                    <a:bodyPr/>
                    <a:lstStyle/>
                    <a:p>
                      <a:pPr algn="l" fontAlgn="t"/>
                      <a:r>
                        <a:rPr lang="en-IN" sz="1200" b="0" i="0" u="none" strike="noStrike">
                          <a:solidFill>
                            <a:srgbClr val="000000"/>
                          </a:solidFill>
                          <a:latin typeface="Times New Roman"/>
                        </a:rPr>
                        <a:t>C-library by Gentry for HE,</a:t>
                      </a:r>
                      <a:br>
                        <a:rPr lang="en-IN" sz="1200" b="0" i="0" u="none" strike="noStrike">
                          <a:solidFill>
                            <a:srgbClr val="000000"/>
                          </a:solidFill>
                          <a:latin typeface="Times New Roman"/>
                        </a:rPr>
                      </a:br>
                      <a:r>
                        <a:rPr lang="en-IN" sz="1200" b="0" i="0" u="none" strike="noStrike">
                          <a:solidFill>
                            <a:srgbClr val="000000"/>
                          </a:solidFill>
                          <a:latin typeface="Times New Roman"/>
                        </a:rPr>
                        <a:t>Scarab - c library for HE.</a:t>
                      </a:r>
                      <a:br>
                        <a:rPr lang="en-IN" sz="1200" b="0" i="0" u="none" strike="noStrike">
                          <a:solidFill>
                            <a:srgbClr val="000000"/>
                          </a:solidFill>
                          <a:latin typeface="Times New Roman"/>
                        </a:rPr>
                      </a:br>
                      <a:r>
                        <a:rPr lang="en-IN" sz="1200" b="0" i="0" u="none" strike="noStrike">
                          <a:solidFill>
                            <a:srgbClr val="000000"/>
                          </a:solidFill>
                          <a:latin typeface="Times New Roman"/>
                        </a:rPr>
                        <a:t>HELib - c++ library for FHE,</a:t>
                      </a:r>
                      <a:br>
                        <a:rPr lang="en-IN" sz="1200" b="0" i="0" u="none" strike="noStrike">
                          <a:solidFill>
                            <a:srgbClr val="000000"/>
                          </a:solidFill>
                          <a:latin typeface="Times New Roman"/>
                        </a:rPr>
                      </a:br>
                      <a:r>
                        <a:rPr lang="en-IN" sz="1200" b="0" i="0" u="none" strike="noStrike">
                          <a:solidFill>
                            <a:srgbClr val="000000"/>
                          </a:solidFill>
                          <a:latin typeface="Times New Roman"/>
                        </a:rPr>
                        <a:t>SIMD Parallalism,</a:t>
                      </a:r>
                      <a:br>
                        <a:rPr lang="en-IN" sz="1200" b="0" i="0" u="none" strike="noStrike">
                          <a:solidFill>
                            <a:srgbClr val="000000"/>
                          </a:solidFill>
                          <a:latin typeface="Times New Roman"/>
                        </a:rPr>
                      </a:br>
                      <a:r>
                        <a:rPr lang="en-IN" sz="1200" b="0" i="0" u="none" strike="noStrike">
                          <a:solidFill>
                            <a:srgbClr val="000000"/>
                          </a:solidFill>
                          <a:latin typeface="Times New Roman"/>
                        </a:rPr>
                        <a:t>HE-R package</a:t>
                      </a:r>
                    </a:p>
                  </a:txBody>
                  <a:tcPr marL="6350" marR="6350" marT="6350" marB="0"/>
                </a:tc>
              </a:tr>
              <a:tr h="1316065">
                <a:tc>
                  <a:txBody>
                    <a:bodyPr/>
                    <a:lstStyle/>
                    <a:p>
                      <a:pPr algn="ctr" fontAlgn="t"/>
                      <a:r>
                        <a:rPr lang="en-IN" sz="1200" b="0" i="0" u="none" strike="noStrike" dirty="0">
                          <a:solidFill>
                            <a:srgbClr val="000000"/>
                          </a:solidFill>
                          <a:latin typeface="Times New Roman"/>
                          <a:hlinkClick r:id="rId4" action="ppaction://hlinkfile"/>
                        </a:rPr>
                        <a:t>15</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2014</a:t>
                      </a:r>
                    </a:p>
                  </a:txBody>
                  <a:tcPr marL="6350" marR="6350" marT="6350" marB="0"/>
                </a:tc>
                <a:tc>
                  <a:txBody>
                    <a:bodyPr/>
                    <a:lstStyle/>
                    <a:p>
                      <a:pPr algn="l" fontAlgn="t"/>
                      <a:r>
                        <a:rPr lang="en-IN" sz="1200" b="0" i="0" u="none" strike="noStrike">
                          <a:solidFill>
                            <a:srgbClr val="000000"/>
                          </a:solidFill>
                          <a:latin typeface="Times New Roman"/>
                        </a:rPr>
                        <a:t>IACR</a:t>
                      </a:r>
                    </a:p>
                  </a:txBody>
                  <a:tcPr marL="6350" marR="6350" marT="6350" marB="0"/>
                </a:tc>
                <a:tc>
                  <a:txBody>
                    <a:bodyPr/>
                    <a:lstStyle/>
                    <a:p>
                      <a:pPr algn="l" fontAlgn="t"/>
                      <a:r>
                        <a:rPr lang="en-IN" sz="1200" b="0" i="0" u="none" strike="noStrike" dirty="0">
                          <a:solidFill>
                            <a:srgbClr val="000000"/>
                          </a:solidFill>
                          <a:latin typeface="Times New Roman"/>
                        </a:rPr>
                        <a:t>Private Predictive Analysis on Encrypted </a:t>
                      </a:r>
                      <a:r>
                        <a:rPr lang="en-IN" sz="1200" b="0" i="0" u="none" strike="noStrike" dirty="0" smtClean="0">
                          <a:solidFill>
                            <a:srgbClr val="000000"/>
                          </a:solidFill>
                          <a:latin typeface="Times New Roman"/>
                        </a:rPr>
                        <a:t>Data[11]</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Joppe</a:t>
                      </a:r>
                      <a:r>
                        <a:rPr lang="en-IN" sz="1200" b="0" i="0" u="none" strike="noStrike" dirty="0">
                          <a:solidFill>
                            <a:srgbClr val="000000"/>
                          </a:solidFill>
                          <a:latin typeface="Times New Roman"/>
                        </a:rPr>
                        <a:t> W. </a:t>
                      </a:r>
                      <a:r>
                        <a:rPr lang="en-IN" sz="1200" b="0" i="0" u="none" strike="noStrike" cap="none" dirty="0" err="1" smtClean="0">
                          <a:solidFill>
                            <a:srgbClr val="000000"/>
                          </a:solidFill>
                          <a:latin typeface="Times New Roman"/>
                          <a:ea typeface="Arial"/>
                          <a:cs typeface="Arial"/>
                          <a:sym typeface="Arial"/>
                        </a:rPr>
                        <a:t>Bos</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K. </a:t>
                      </a:r>
                      <a:r>
                        <a:rPr lang="en-US" sz="1200" b="0" i="0" u="none" strike="noStrike" cap="none" dirty="0" err="1" smtClean="0">
                          <a:solidFill>
                            <a:srgbClr val="000000"/>
                          </a:solidFill>
                          <a:latin typeface="Times New Roman"/>
                          <a:ea typeface="Arial"/>
                          <a:cs typeface="Arial"/>
                          <a:sym typeface="Arial"/>
                        </a:rPr>
                        <a:t>Lauter</a:t>
                      </a:r>
                      <a:r>
                        <a:rPr lang="en-US" sz="1200" b="0" i="0" u="none" strike="noStrike" cap="none" dirty="0" smtClean="0">
                          <a:solidFill>
                            <a:srgbClr val="000000"/>
                          </a:solidFill>
                          <a:latin typeface="Times New Roman"/>
                          <a:ea typeface="Arial"/>
                          <a:cs typeface="Arial"/>
                          <a:sym typeface="Arial"/>
                        </a:rPr>
                        <a:t>, and M. </a:t>
                      </a:r>
                      <a:r>
                        <a:rPr lang="en-US" sz="1200" b="0" i="0" u="none" strike="noStrike" cap="none" dirty="0" err="1" smtClean="0">
                          <a:solidFill>
                            <a:srgbClr val="000000"/>
                          </a:solidFill>
                          <a:latin typeface="Times New Roman"/>
                          <a:ea typeface="Arial"/>
                          <a:cs typeface="Arial"/>
                          <a:sym typeface="Arial"/>
                        </a:rPr>
                        <a:t>Naehrig</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 + HE</a:t>
                      </a:r>
                    </a:p>
                  </a:txBody>
                  <a:tcPr marL="6350" marR="6350" marT="6350" marB="0"/>
                </a:tc>
                <a:tc>
                  <a:txBody>
                    <a:bodyPr/>
                    <a:lstStyle/>
                    <a:p>
                      <a:pPr algn="just" fontAlgn="t"/>
                      <a:r>
                        <a:rPr lang="en-IN" sz="1200" b="0" i="0" u="none" strike="noStrike" dirty="0">
                          <a:solidFill>
                            <a:srgbClr val="000000"/>
                          </a:solidFill>
                          <a:latin typeface="Times New Roman"/>
                        </a:rPr>
                        <a:t>Presented heart attack predication system over encrypted data using Microsoft Windows Azure cloud by using levelled homomorphic encryption</a:t>
                      </a:r>
                    </a:p>
                  </a:txBody>
                  <a:tcPr marL="6350" marR="6350" marT="6350" marB="0"/>
                </a:tc>
                <a:tc>
                  <a:txBody>
                    <a:bodyPr/>
                    <a:lstStyle/>
                    <a:p>
                      <a:pPr algn="l" fontAlgn="t"/>
                      <a:r>
                        <a:rPr lang="en-IN" sz="1200" b="0" i="0" u="none" strike="noStrike">
                          <a:solidFill>
                            <a:srgbClr val="000000"/>
                          </a:solidFill>
                          <a:latin typeface="Times New Roman"/>
                        </a:rPr>
                        <a:t>Need of scalable systems for performance improvement for huge medical data</a:t>
                      </a:r>
                    </a:p>
                  </a:txBody>
                  <a:tcPr marL="6350" marR="6350" marT="6350" marB="0"/>
                </a:tc>
                <a:tc>
                  <a:txBody>
                    <a:bodyPr/>
                    <a:lstStyle/>
                    <a:p>
                      <a:pPr algn="l" fontAlgn="t"/>
                      <a:r>
                        <a:rPr lang="en-IN" sz="1200" b="0" i="0" u="none" strike="noStrike">
                          <a:solidFill>
                            <a:srgbClr val="000000"/>
                          </a:solidFill>
                          <a:latin typeface="Times New Roman"/>
                        </a:rPr>
                        <a:t>Logistic and linear regression over encrypted data</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5" action="ppaction://hlinkfile"/>
                        </a:rPr>
                        <a:t>16</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2010</a:t>
                      </a:r>
                    </a:p>
                  </a:txBody>
                  <a:tcPr marL="6350" marR="6350" marT="6350" marB="0"/>
                </a:tc>
                <a:tc>
                  <a:txBody>
                    <a:bodyPr/>
                    <a:lstStyle/>
                    <a:p>
                      <a:pPr algn="l" fontAlgn="t"/>
                      <a:r>
                        <a:rPr lang="en-IN" sz="1200" b="0" i="0" u="none" strike="noStrike">
                          <a:solidFill>
                            <a:srgbClr val="000000"/>
                          </a:solidFill>
                          <a:latin typeface="Times New Roman"/>
                        </a:rPr>
                        <a:t>ACM</a:t>
                      </a:r>
                    </a:p>
                  </a:txBody>
                  <a:tcPr marL="6350" marR="6350" marT="6350" marB="0"/>
                </a:tc>
                <a:tc>
                  <a:txBody>
                    <a:bodyPr/>
                    <a:lstStyle/>
                    <a:p>
                      <a:pPr algn="l" fontAlgn="t"/>
                      <a:r>
                        <a:rPr lang="en-IN" sz="1200" b="0" i="0" u="none" strike="noStrike" dirty="0">
                          <a:solidFill>
                            <a:srgbClr val="000000"/>
                          </a:solidFill>
                          <a:latin typeface="Times New Roman"/>
                        </a:rPr>
                        <a:t>Computing </a:t>
                      </a:r>
                      <a:r>
                        <a:rPr lang="en-IN" sz="1200" b="0" i="0" u="none" strike="noStrike" dirty="0" smtClean="0">
                          <a:solidFill>
                            <a:srgbClr val="000000"/>
                          </a:solidFill>
                          <a:latin typeface="Times New Roman"/>
                        </a:rPr>
                        <a:t>arbitrary </a:t>
                      </a:r>
                      <a:r>
                        <a:rPr lang="en-IN" sz="1200" b="0" i="0" u="none" strike="noStrike" dirty="0">
                          <a:solidFill>
                            <a:srgbClr val="000000"/>
                          </a:solidFill>
                          <a:latin typeface="Times New Roman"/>
                        </a:rPr>
                        <a:t>functions on encrypted </a:t>
                      </a:r>
                      <a:r>
                        <a:rPr lang="en-IN" sz="1200" b="0" i="0" u="none" strike="noStrike" dirty="0" smtClean="0">
                          <a:solidFill>
                            <a:srgbClr val="000000"/>
                          </a:solidFill>
                          <a:latin typeface="Times New Roman"/>
                        </a:rPr>
                        <a:t>data[3]</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Craig Gentry</a:t>
                      </a: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Presented  good analogy of jewellery shop to understand homomorpic encryption for cloud storage.</a:t>
                      </a:r>
                      <a:br>
                        <a:rPr lang="en-IN" sz="1200" b="0" i="0" u="none" strike="noStrike">
                          <a:solidFill>
                            <a:srgbClr val="000000"/>
                          </a:solidFill>
                          <a:latin typeface="Times New Roman"/>
                        </a:rPr>
                      </a:br>
                      <a:endParaRPr lang="en-IN" sz="1200" b="0" i="0" u="none" strike="noStrike">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Bootstrapable SWHE scheme is computationaly expensive.</a:t>
                      </a:r>
                      <a:br>
                        <a:rPr lang="en-IN" sz="1200" b="0" i="0" u="none" strike="noStrike">
                          <a:solidFill>
                            <a:srgbClr val="000000"/>
                          </a:solidFill>
                          <a:latin typeface="Times New Roman"/>
                        </a:rPr>
                      </a:br>
                      <a:r>
                        <a:rPr lang="en-IN" sz="1200" b="0" i="0" u="none" strike="noStrike">
                          <a:solidFill>
                            <a:srgbClr val="000000"/>
                          </a:solidFill>
                          <a:latin typeface="Times New Roman"/>
                        </a:rPr>
                        <a:t>Possibilty of more noise addition in decrypted cipher text.</a:t>
                      </a:r>
                    </a:p>
                  </a:txBody>
                  <a:tcPr marL="6350" marR="6350" marT="6350" marB="0"/>
                </a:tc>
                <a:tc>
                  <a:txBody>
                    <a:bodyPr/>
                    <a:lstStyle/>
                    <a:p>
                      <a:pPr algn="l" fontAlgn="t"/>
                      <a:r>
                        <a:rPr lang="en-IN" sz="1200" b="0" i="0" u="none" strike="noStrike" dirty="0">
                          <a:solidFill>
                            <a:srgbClr val="000000"/>
                          </a:solidFill>
                          <a:latin typeface="Times New Roman"/>
                        </a:rPr>
                        <a:t>Somewhat homomorphic encryption(SWHE) and </a:t>
                      </a:r>
                      <a:r>
                        <a:rPr lang="en-IN" sz="1200" b="0" i="0" u="none" strike="noStrike" dirty="0" smtClean="0">
                          <a:solidFill>
                            <a:srgbClr val="000000"/>
                          </a:solidFill>
                          <a:latin typeface="Times New Roman"/>
                        </a:rPr>
                        <a:t>Bootstrap able </a:t>
                      </a:r>
                      <a:r>
                        <a:rPr lang="en-IN" sz="1200" b="0" i="0" u="none" strike="noStrike" dirty="0">
                          <a:solidFill>
                            <a:srgbClr val="000000"/>
                          </a:solidFill>
                          <a:latin typeface="Times New Roman"/>
                        </a:rPr>
                        <a:t>Encryption</a:t>
                      </a:r>
                    </a:p>
                  </a:txBody>
                  <a:tcPr marL="6350" marR="6350" marT="6350" marB="0"/>
                </a:tc>
              </a:tr>
            </a:tbl>
          </a:graphicData>
        </a:graphic>
      </p:graphicFrame>
      <p:sp>
        <p:nvSpPr>
          <p:cNvPr id="4" name="Google Shape;67;p15"/>
          <p:cNvSpPr txBox="1">
            <a:spLocks/>
          </p:cNvSpPr>
          <p:nvPr/>
        </p:nvSpPr>
        <p:spPr>
          <a:xfrm>
            <a:off x="513347" y="559786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2141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214" y="459631"/>
          <a:ext cx="8628426" cy="5991724"/>
        </p:xfrm>
        <a:graphic>
          <a:graphicData uri="http://schemas.openxmlformats.org/drawingml/2006/table">
            <a:tbl>
              <a:tblPr firstRow="1" bandRow="1">
                <a:tableStyleId>{FB681E36-45C8-452E-BB6F-79F105F7E78C}</a:tableStyleId>
              </a:tblPr>
              <a:tblGrid>
                <a:gridCol w="572236"/>
                <a:gridCol w="715617"/>
                <a:gridCol w="660975"/>
                <a:gridCol w="1446028"/>
                <a:gridCol w="802926"/>
                <a:gridCol w="674999"/>
                <a:gridCol w="1467293"/>
                <a:gridCol w="1329638"/>
                <a:gridCol w="958714"/>
              </a:tblGrid>
              <a:tr h="423595">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1819422">
                <a:tc>
                  <a:txBody>
                    <a:bodyPr/>
                    <a:lstStyle/>
                    <a:p>
                      <a:pPr algn="ctr" fontAlgn="t"/>
                      <a:r>
                        <a:rPr lang="en-IN" sz="1200" b="0" i="0" u="none" strike="noStrike" dirty="0">
                          <a:solidFill>
                            <a:srgbClr val="000000"/>
                          </a:solidFill>
                          <a:latin typeface="Times New Roman"/>
                          <a:hlinkClick r:id="rId3" action="ppaction://hlinkfile"/>
                        </a:rPr>
                        <a:t>17</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2009</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A brief review of machine learning and its </a:t>
                      </a:r>
                      <a:r>
                        <a:rPr lang="en-IN" sz="1200" b="0" i="0" u="none" strike="noStrike" dirty="0" smtClean="0">
                          <a:solidFill>
                            <a:srgbClr val="000000"/>
                          </a:solidFill>
                          <a:latin typeface="Times New Roman"/>
                        </a:rPr>
                        <a:t>applications[10]</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cap="none" dirty="0">
                          <a:solidFill>
                            <a:srgbClr val="000000"/>
                          </a:solidFill>
                          <a:latin typeface="Times New Roman"/>
                          <a:ea typeface="Arial"/>
                          <a:cs typeface="Arial"/>
                          <a:sym typeface="Arial"/>
                        </a:rPr>
                        <a:t>Wang </a:t>
                      </a:r>
                      <a:r>
                        <a:rPr lang="en-IN" sz="1200" b="0" i="0" u="none" strike="noStrike" cap="none" dirty="0" err="1" smtClean="0">
                          <a:solidFill>
                            <a:srgbClr val="000000"/>
                          </a:solidFill>
                          <a:latin typeface="Times New Roman"/>
                          <a:ea typeface="Arial"/>
                          <a:cs typeface="Arial"/>
                          <a:sym typeface="Arial"/>
                        </a:rPr>
                        <a:t>Hua</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A. R. Learning</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a:t>
                      </a:r>
                    </a:p>
                  </a:txBody>
                  <a:tcPr marL="6350" marR="6350" marT="6350" marB="0"/>
                </a:tc>
                <a:tc>
                  <a:txBody>
                    <a:bodyPr/>
                    <a:lstStyle/>
                    <a:p>
                      <a:pPr algn="just" fontAlgn="t"/>
                      <a:r>
                        <a:rPr lang="en-IN" sz="1200" b="0" i="0" u="none" strike="noStrike">
                          <a:solidFill>
                            <a:srgbClr val="000000"/>
                          </a:solidFill>
                          <a:latin typeface="Times New Roman"/>
                        </a:rPr>
                        <a:t>Summarised 7 different machine learning methods with application</a:t>
                      </a:r>
                      <a:br>
                        <a:rPr lang="en-IN" sz="1200" b="0" i="0" u="none" strike="noStrike">
                          <a:solidFill>
                            <a:srgbClr val="000000"/>
                          </a:solidFill>
                          <a:latin typeface="Times New Roman"/>
                        </a:rPr>
                      </a:br>
                      <a:endParaRPr lang="en-IN" sz="1200" b="0" i="0" u="none" strike="noStrike">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Collecting data is big issue for training of learning algorithms due to its large size.</a:t>
                      </a:r>
                      <a:br>
                        <a:rPr lang="en-IN" sz="1200" b="0" i="0" u="none" strike="noStrike">
                          <a:solidFill>
                            <a:srgbClr val="000000"/>
                          </a:solidFill>
                          <a:latin typeface="Times New Roman"/>
                        </a:rPr>
                      </a:br>
                      <a:r>
                        <a:rPr lang="en-IN" sz="1200" b="0" i="0" u="none" strike="noStrike">
                          <a:solidFill>
                            <a:srgbClr val="000000"/>
                          </a:solidFill>
                          <a:latin typeface="Times New Roman"/>
                        </a:rPr>
                        <a:t>More time required for collecting data.</a:t>
                      </a:r>
                      <a:br>
                        <a:rPr lang="en-IN" sz="1200" b="0" i="0" u="none" strike="noStrike">
                          <a:solidFill>
                            <a:srgbClr val="000000"/>
                          </a:solidFill>
                          <a:latin typeface="Times New Roman"/>
                        </a:rPr>
                      </a:br>
                      <a:r>
                        <a:rPr lang="en-IN" sz="1200" b="0" i="0" u="none" strike="noStrike">
                          <a:solidFill>
                            <a:srgbClr val="000000"/>
                          </a:solidFill>
                          <a:latin typeface="Times New Roman"/>
                        </a:rPr>
                        <a:t>Problem of sampling. Application specific learning algorithm design is rough, hard and limited. </a:t>
                      </a:r>
                    </a:p>
                  </a:txBody>
                  <a:tcPr marL="6350" marR="6350" marT="6350" marB="0"/>
                </a:tc>
                <a:tc>
                  <a:txBody>
                    <a:bodyPr/>
                    <a:lstStyle/>
                    <a:p>
                      <a:pPr algn="l" fontAlgn="t"/>
                      <a:r>
                        <a:rPr lang="en-IN" sz="1200" b="0" i="0" u="none" strike="noStrike">
                          <a:solidFill>
                            <a:srgbClr val="000000"/>
                          </a:solidFill>
                          <a:latin typeface="Times New Roman"/>
                        </a:rPr>
                        <a:t>Rote Learning,</a:t>
                      </a:r>
                      <a:br>
                        <a:rPr lang="en-IN" sz="1200" b="0" i="0" u="none" strike="noStrike">
                          <a:solidFill>
                            <a:srgbClr val="000000"/>
                          </a:solidFill>
                          <a:latin typeface="Times New Roman"/>
                        </a:rPr>
                      </a:br>
                      <a:r>
                        <a:rPr lang="en-IN" sz="1200" b="0" i="0" u="none" strike="noStrike">
                          <a:solidFill>
                            <a:srgbClr val="000000"/>
                          </a:solidFill>
                          <a:latin typeface="Times New Roman"/>
                        </a:rPr>
                        <a:t>Learning by Teaching,</a:t>
                      </a:r>
                      <a:br>
                        <a:rPr lang="en-IN" sz="1200" b="0" i="0" u="none" strike="noStrike">
                          <a:solidFill>
                            <a:srgbClr val="000000"/>
                          </a:solidFill>
                          <a:latin typeface="Times New Roman"/>
                        </a:rPr>
                      </a:br>
                      <a:r>
                        <a:rPr lang="en-IN" sz="1200" b="0" i="0" u="none" strike="noStrike">
                          <a:solidFill>
                            <a:srgbClr val="000000"/>
                          </a:solidFill>
                          <a:latin typeface="Times New Roman"/>
                        </a:rPr>
                        <a:t>Inductive Learning,</a:t>
                      </a:r>
                      <a:br>
                        <a:rPr lang="en-IN" sz="1200" b="0" i="0" u="none" strike="noStrike">
                          <a:solidFill>
                            <a:srgbClr val="000000"/>
                          </a:solidFill>
                          <a:latin typeface="Times New Roman"/>
                        </a:rPr>
                      </a:br>
                      <a:r>
                        <a:rPr lang="en-IN" sz="1200" b="0" i="0" u="none" strike="noStrike">
                          <a:solidFill>
                            <a:srgbClr val="000000"/>
                          </a:solidFill>
                          <a:latin typeface="Times New Roman"/>
                        </a:rPr>
                        <a:t>Analog Learning,</a:t>
                      </a:r>
                      <a:br>
                        <a:rPr lang="en-IN" sz="1200" b="0" i="0" u="none" strike="noStrike">
                          <a:solidFill>
                            <a:srgbClr val="000000"/>
                          </a:solidFill>
                          <a:latin typeface="Times New Roman"/>
                        </a:rPr>
                      </a:br>
                      <a:r>
                        <a:rPr lang="en-IN" sz="1200" b="0" i="0" u="none" strike="noStrike">
                          <a:solidFill>
                            <a:srgbClr val="000000"/>
                          </a:solidFill>
                          <a:latin typeface="Times New Roman"/>
                        </a:rPr>
                        <a:t>Explained Learning,</a:t>
                      </a:r>
                      <a:br>
                        <a:rPr lang="en-IN" sz="1200" b="0" i="0" u="none" strike="noStrike">
                          <a:solidFill>
                            <a:srgbClr val="000000"/>
                          </a:solidFill>
                          <a:latin typeface="Times New Roman"/>
                        </a:rPr>
                      </a:br>
                      <a:r>
                        <a:rPr lang="en-IN" sz="1200" b="0" i="0" u="none" strike="noStrike">
                          <a:solidFill>
                            <a:srgbClr val="000000"/>
                          </a:solidFill>
                          <a:latin typeface="Times New Roman"/>
                        </a:rPr>
                        <a:t>Neural Network,</a:t>
                      </a:r>
                      <a:br>
                        <a:rPr lang="en-IN" sz="1200" b="0" i="0" u="none" strike="noStrike">
                          <a:solidFill>
                            <a:srgbClr val="000000"/>
                          </a:solidFill>
                          <a:latin typeface="Times New Roman"/>
                        </a:rPr>
                      </a:br>
                      <a:r>
                        <a:rPr lang="en-IN" sz="1200" b="0" i="0" u="none" strike="noStrike">
                          <a:solidFill>
                            <a:srgbClr val="000000"/>
                          </a:solidFill>
                          <a:latin typeface="Times New Roman"/>
                        </a:rPr>
                        <a:t>Knowldge Discovery </a:t>
                      </a:r>
                    </a:p>
                  </a:txBody>
                  <a:tcPr marL="6350" marR="6350" marT="6350" marB="0"/>
                </a:tc>
              </a:tr>
              <a:tr h="1316065">
                <a:tc>
                  <a:txBody>
                    <a:bodyPr/>
                    <a:lstStyle/>
                    <a:p>
                      <a:pPr algn="ctr" fontAlgn="t"/>
                      <a:r>
                        <a:rPr lang="en-IN" sz="1200" b="0" i="0" u="none" strike="noStrike" dirty="0">
                          <a:solidFill>
                            <a:srgbClr val="000000"/>
                          </a:solidFill>
                          <a:latin typeface="Times New Roman"/>
                          <a:hlinkClick r:id="rId4" action="ppaction://hlinkfile"/>
                        </a:rPr>
                        <a:t>18</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1999</a:t>
                      </a:r>
                    </a:p>
                  </a:txBody>
                  <a:tcPr marL="6350" marR="6350" marT="6350" marB="0"/>
                </a:tc>
                <a:tc>
                  <a:txBody>
                    <a:bodyPr/>
                    <a:lstStyle/>
                    <a:p>
                      <a:pPr algn="l" fontAlgn="t"/>
                      <a:r>
                        <a:rPr lang="en-IN" sz="1200" b="0" i="0" u="none" strike="noStrike">
                          <a:solidFill>
                            <a:srgbClr val="000000"/>
                          </a:solidFill>
                          <a:latin typeface="Times New Roman"/>
                        </a:rPr>
                        <a:t>Springer</a:t>
                      </a:r>
                    </a:p>
                  </a:txBody>
                  <a:tcPr marL="6350" marR="6350" marT="6350" marB="0"/>
                </a:tc>
                <a:tc>
                  <a:txBody>
                    <a:bodyPr/>
                    <a:lstStyle/>
                    <a:p>
                      <a:pPr algn="l" fontAlgn="t"/>
                      <a:r>
                        <a:rPr lang="en-IN" sz="1200" b="0" i="0" u="none" strike="noStrike" dirty="0">
                          <a:solidFill>
                            <a:srgbClr val="000000"/>
                          </a:solidFill>
                          <a:latin typeface="Times New Roman"/>
                        </a:rPr>
                        <a:t>Public-key cryptosystems based on composite degree </a:t>
                      </a:r>
                      <a:r>
                        <a:rPr lang="en-IN" sz="1200" b="0" i="0" u="none" strike="noStrike" dirty="0" err="1" smtClean="0">
                          <a:solidFill>
                            <a:srgbClr val="000000"/>
                          </a:solidFill>
                          <a:latin typeface="Times New Roman"/>
                        </a:rPr>
                        <a:t>Residuosity</a:t>
                      </a:r>
                      <a:r>
                        <a:rPr lang="en-IN" sz="1200" b="0" i="0" u="none" strike="noStrike" dirty="0" smtClean="0">
                          <a:solidFill>
                            <a:srgbClr val="000000"/>
                          </a:solidFill>
                          <a:latin typeface="Times New Roman"/>
                        </a:rPr>
                        <a:t> classes[2]</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Pascal </a:t>
                      </a:r>
                      <a:r>
                        <a:rPr lang="en-IN" sz="1200" b="0" i="0" u="none" strike="noStrike" dirty="0" err="1">
                          <a:solidFill>
                            <a:srgbClr val="000000"/>
                          </a:solidFill>
                          <a:latin typeface="Times New Roman"/>
                        </a:rPr>
                        <a:t>Paillier</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Presented probabilistic homomorphic encryption comparable to RSA.</a:t>
                      </a:r>
                      <a:br>
                        <a:rPr lang="en-IN" sz="1200" b="0" i="0" u="none" strike="noStrike">
                          <a:solidFill>
                            <a:srgbClr val="000000"/>
                          </a:solidFill>
                          <a:latin typeface="Times New Roman"/>
                        </a:rPr>
                      </a:br>
                      <a:r>
                        <a:rPr lang="en-IN" sz="1200" b="0" i="0" u="none" strike="noStrike">
                          <a:solidFill>
                            <a:srgbClr val="000000"/>
                          </a:solidFill>
                          <a:latin typeface="Times New Roman"/>
                        </a:rPr>
                        <a:t>A new trapdoor mechanism based on residues is proposed which is more secure.</a:t>
                      </a:r>
                    </a:p>
                  </a:txBody>
                  <a:tcPr marL="6350" marR="6350" marT="6350" marB="0"/>
                </a:tc>
                <a:tc>
                  <a:txBody>
                    <a:bodyPr/>
                    <a:lstStyle/>
                    <a:p>
                      <a:pPr algn="l" fontAlgn="t"/>
                      <a:r>
                        <a:rPr lang="en-IN" sz="1200" b="0" i="0" u="none" strike="noStrike">
                          <a:solidFill>
                            <a:srgbClr val="000000"/>
                          </a:solidFill>
                          <a:latin typeface="Times New Roman"/>
                        </a:rPr>
                        <a:t>No proof of security is proposed, so still need to find defence against different possible attacks on this scheme. </a:t>
                      </a:r>
                      <a:br>
                        <a:rPr lang="en-IN" sz="1200" b="0" i="0" u="none" strike="noStrike">
                          <a:solidFill>
                            <a:srgbClr val="000000"/>
                          </a:solidFill>
                          <a:latin typeface="Times New Roman"/>
                        </a:rPr>
                      </a:br>
                      <a:r>
                        <a:rPr lang="en-IN" sz="1200" b="0" i="0" u="none" strike="noStrike">
                          <a:solidFill>
                            <a:srgbClr val="000000"/>
                          </a:solidFill>
                          <a:latin typeface="Times New Roman"/>
                        </a:rPr>
                        <a:t>Also they proposed need of distributed solutions</a:t>
                      </a:r>
                    </a:p>
                  </a:txBody>
                  <a:tcPr marL="6350" marR="6350" marT="6350" marB="0"/>
                </a:tc>
                <a:tc>
                  <a:txBody>
                    <a:bodyPr/>
                    <a:lstStyle/>
                    <a:p>
                      <a:pPr algn="l" fontAlgn="t"/>
                      <a:r>
                        <a:rPr lang="en-IN" sz="1200" b="0" i="0" u="none" strike="noStrike">
                          <a:solidFill>
                            <a:srgbClr val="000000"/>
                          </a:solidFill>
                          <a:latin typeface="Times New Roman"/>
                        </a:rPr>
                        <a:t>Probabilistic encryption scheme</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5" action="ppaction://hlinkfile"/>
                        </a:rPr>
                        <a:t>19</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1978</a:t>
                      </a:r>
                    </a:p>
                  </a:txBody>
                  <a:tcPr marL="6350" marR="6350" marT="6350" marB="0"/>
                </a:tc>
                <a:tc>
                  <a:txBody>
                    <a:bodyPr/>
                    <a:lstStyle/>
                    <a:p>
                      <a:pPr algn="l" fontAlgn="t"/>
                      <a:r>
                        <a:rPr lang="en-IN" sz="1200" b="0" i="0" u="none" strike="noStrike">
                          <a:solidFill>
                            <a:srgbClr val="000000"/>
                          </a:solidFill>
                          <a:latin typeface="Times New Roman"/>
                        </a:rPr>
                        <a:t>Academic Press</a:t>
                      </a:r>
                    </a:p>
                  </a:txBody>
                  <a:tcPr marL="6350" marR="6350" marT="6350" marB="0"/>
                </a:tc>
                <a:tc>
                  <a:txBody>
                    <a:bodyPr/>
                    <a:lstStyle/>
                    <a:p>
                      <a:pPr algn="l" fontAlgn="t"/>
                      <a:r>
                        <a:rPr lang="en-IN" sz="1200" b="0" i="0" u="none" strike="noStrike" dirty="0">
                          <a:solidFill>
                            <a:srgbClr val="000000"/>
                          </a:solidFill>
                          <a:latin typeface="Times New Roman"/>
                        </a:rPr>
                        <a:t>On Data banks and privacy </a:t>
                      </a:r>
                      <a:r>
                        <a:rPr lang="en-IN" sz="1200" b="0" i="0" u="none" strike="noStrike" dirty="0" smtClean="0">
                          <a:solidFill>
                            <a:srgbClr val="000000"/>
                          </a:solidFill>
                          <a:latin typeface="Times New Roman"/>
                        </a:rPr>
                        <a:t>homomorphism[1]</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cap="none" dirty="0" err="1" smtClean="0">
                          <a:solidFill>
                            <a:srgbClr val="000000"/>
                          </a:solidFill>
                          <a:latin typeface="Times New Roman"/>
                          <a:ea typeface="Arial"/>
                          <a:cs typeface="Arial"/>
                          <a:sym typeface="Arial"/>
                        </a:rPr>
                        <a:t>Rivest</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L. </a:t>
                      </a:r>
                      <a:r>
                        <a:rPr lang="en-US" sz="1200" b="0" i="0" u="none" strike="noStrike" cap="none" dirty="0" err="1" smtClean="0">
                          <a:solidFill>
                            <a:srgbClr val="000000"/>
                          </a:solidFill>
                          <a:latin typeface="Times New Roman"/>
                          <a:ea typeface="Arial"/>
                          <a:cs typeface="Arial"/>
                          <a:sym typeface="Arial"/>
                        </a:rPr>
                        <a:t>Adleman</a:t>
                      </a:r>
                      <a:r>
                        <a:rPr lang="en-US" sz="1200" b="0" i="0" u="none" strike="noStrike" cap="none" dirty="0" smtClean="0">
                          <a:solidFill>
                            <a:srgbClr val="000000"/>
                          </a:solidFill>
                          <a:latin typeface="Times New Roman"/>
                          <a:ea typeface="Arial"/>
                          <a:cs typeface="Arial"/>
                          <a:sym typeface="Arial"/>
                        </a:rPr>
                        <a:t>, and M. L. </a:t>
                      </a:r>
                      <a:r>
                        <a:rPr lang="en-US" sz="1200" b="0" i="0" u="none" strike="noStrike" cap="none" dirty="0" err="1" smtClean="0">
                          <a:solidFill>
                            <a:srgbClr val="000000"/>
                          </a:solidFill>
                          <a:latin typeface="Times New Roman"/>
                          <a:ea typeface="Arial"/>
                          <a:cs typeface="Arial"/>
                          <a:sym typeface="Arial"/>
                        </a:rPr>
                        <a:t>Dertouzos</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Very firstly proposed possibilty of homomorphism</a:t>
                      </a:r>
                    </a:p>
                  </a:txBody>
                  <a:tcPr marL="6350" marR="6350" marT="6350" marB="0"/>
                </a:tc>
                <a:tc>
                  <a:txBody>
                    <a:bodyPr/>
                    <a:lstStyle/>
                    <a:p>
                      <a:pPr algn="l" fontAlgn="t"/>
                      <a:r>
                        <a:rPr lang="en-IN" sz="1200" b="0" i="0" u="none" strike="noStrike">
                          <a:solidFill>
                            <a:srgbClr val="000000"/>
                          </a:solidFill>
                          <a:latin typeface="Times New Roman"/>
                        </a:rPr>
                        <a:t>Not fully secure.</a:t>
                      </a:r>
                      <a:br>
                        <a:rPr lang="en-IN" sz="1200" b="0" i="0" u="none" strike="noStrike">
                          <a:solidFill>
                            <a:srgbClr val="000000"/>
                          </a:solidFill>
                          <a:latin typeface="Times New Roman"/>
                        </a:rPr>
                      </a:br>
                      <a:r>
                        <a:rPr lang="en-IN" sz="1200" b="0" i="0" u="none" strike="noStrike">
                          <a:solidFill>
                            <a:srgbClr val="000000"/>
                          </a:solidFill>
                          <a:latin typeface="Times New Roman"/>
                        </a:rPr>
                        <a:t>Slow down encryption.</a:t>
                      </a:r>
                      <a:br>
                        <a:rPr lang="en-IN" sz="1200" b="0" i="0" u="none" strike="noStrike">
                          <a:solidFill>
                            <a:srgbClr val="000000"/>
                          </a:solidFill>
                          <a:latin typeface="Times New Roman"/>
                        </a:rPr>
                      </a:br>
                      <a:r>
                        <a:rPr lang="en-IN" sz="1200" b="0" i="0" u="none" strike="noStrike">
                          <a:solidFill>
                            <a:srgbClr val="000000"/>
                          </a:solidFill>
                          <a:latin typeface="Times New Roman"/>
                        </a:rPr>
                        <a:t>Multiplication operation add more noise</a:t>
                      </a:r>
                    </a:p>
                  </a:txBody>
                  <a:tcPr marL="6350" marR="6350" marT="6350" marB="0"/>
                </a:tc>
                <a:tc>
                  <a:txBody>
                    <a:bodyPr/>
                    <a:lstStyle/>
                    <a:p>
                      <a:pPr algn="l" fontAlgn="t"/>
                      <a:r>
                        <a:rPr lang="en-IN" sz="1200" b="0" i="0" u="none" strike="noStrike" dirty="0">
                          <a:solidFill>
                            <a:srgbClr val="000000"/>
                          </a:solidFill>
                          <a:latin typeface="Times New Roman"/>
                        </a:rPr>
                        <a:t>Presented </a:t>
                      </a:r>
                      <a:r>
                        <a:rPr lang="en-IN" sz="1200" b="0" i="0" u="none" strike="noStrike" dirty="0" err="1">
                          <a:solidFill>
                            <a:srgbClr val="000000"/>
                          </a:solidFill>
                          <a:latin typeface="Times New Roman"/>
                        </a:rPr>
                        <a:t>Algebic</a:t>
                      </a:r>
                      <a:r>
                        <a:rPr lang="en-IN" sz="1200" b="0" i="0" u="none" strike="noStrike" dirty="0">
                          <a:solidFill>
                            <a:srgbClr val="000000"/>
                          </a:solidFill>
                          <a:latin typeface="Times New Roman"/>
                        </a:rPr>
                        <a:t> system for homomorphic encryption</a:t>
                      </a:r>
                    </a:p>
                  </a:txBody>
                  <a:tcPr marL="6350" marR="6350" marT="6350" marB="0"/>
                </a:tc>
              </a:tr>
            </a:tbl>
          </a:graphicData>
        </a:graphic>
      </p:graphicFrame>
      <p:sp>
        <p:nvSpPr>
          <p:cNvPr id="4" name="Google Shape;67;p15"/>
          <p:cNvSpPr txBox="1">
            <a:spLocks/>
          </p:cNvSpPr>
          <p:nvPr/>
        </p:nvSpPr>
        <p:spPr>
          <a:xfrm>
            <a:off x="513347" y="636786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74" y="178385"/>
            <a:ext cx="8229600" cy="466507"/>
          </a:xfrm>
        </p:spPr>
        <p:txBody>
          <a:bodyPr/>
          <a:lstStyle/>
          <a:p>
            <a:r>
              <a:rPr lang="en-IN" sz="3600" b="1" dirty="0" smtClean="0">
                <a:latin typeface="Times New Roman" pitchFamily="18" charset="0"/>
                <a:cs typeface="Times New Roman" pitchFamily="18" charset="0"/>
              </a:rPr>
              <a:t>3. Problem Statement</a:t>
            </a:r>
            <a:endParaRPr lang="en-IN" sz="3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60947" y="760396"/>
            <a:ext cx="8229600" cy="5163774"/>
          </a:xfrm>
        </p:spPr>
        <p:txBody>
          <a:bodyPr/>
          <a:lstStyle/>
          <a:p>
            <a:pPr algn="just" fontAlgn="t">
              <a:buNone/>
            </a:pPr>
            <a:r>
              <a:rPr lang="en-IN" sz="1800" dirty="0" smtClean="0">
                <a:solidFill>
                  <a:srgbClr val="000000"/>
                </a:solidFill>
                <a:latin typeface="Times New Roman" pitchFamily="18" charset="0"/>
                <a:cs typeface="Times New Roman" pitchFamily="18" charset="0"/>
              </a:rPr>
              <a:t>	How to build  a software  which can do homomorphic encryption on very large dataset allowing to perform more number of mathematical computations on encrypted data by machine  without decrypting the data while learning expertise keeping data privacy and also able to learn expertise over </a:t>
            </a:r>
            <a:r>
              <a:rPr lang="en-IN" sz="1800" dirty="0" smtClean="0">
                <a:latin typeface="Times New Roman" pitchFamily="18" charset="0"/>
                <a:cs typeface="Times New Roman" pitchFamily="18" charset="0"/>
              </a:rPr>
              <a:t>multi-party data or learning parameter aggregation for machine leaning algorithms.</a:t>
            </a:r>
          </a:p>
          <a:p>
            <a:pPr algn="just">
              <a:buNone/>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4. Research Objectives</a:t>
            </a:r>
            <a:endParaRPr lang="en-IN" sz="32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gn="just"/>
            <a:r>
              <a:rPr lang="en-IN" sz="2800" dirty="0" smtClean="0">
                <a:latin typeface="Times New Roman" pitchFamily="18" charset="0"/>
                <a:cs typeface="Times New Roman" pitchFamily="18" charset="0"/>
              </a:rPr>
              <a:t>Design  time efficient deep learning algorithm over encrypted data.</a:t>
            </a:r>
          </a:p>
          <a:p>
            <a:pPr algn="just"/>
            <a:r>
              <a:rPr lang="en-IN" sz="2800" dirty="0" smtClean="0"/>
              <a:t>Design fast </a:t>
            </a:r>
            <a:r>
              <a:rPr lang="en-IN" sz="2800" dirty="0" smtClean="0">
                <a:latin typeface="Times New Roman" pitchFamily="18" charset="0"/>
                <a:cs typeface="Times New Roman" pitchFamily="18" charset="0"/>
              </a:rPr>
              <a:t>deep </a:t>
            </a:r>
            <a:r>
              <a:rPr lang="en-IN" sz="2800" dirty="0" smtClean="0"/>
              <a:t>learning algorithms for massive computational requirement, of the order of a million times higher than normal data analysis design.</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Design deep learning algorithms which are application independent, Multi-party data &amp; learning parameter aggregation, block chain applications.</a:t>
            </a:r>
          </a:p>
          <a:p>
            <a:pPr algn="just">
              <a:buNone/>
            </a:pP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72" y="157906"/>
            <a:ext cx="8229600" cy="474392"/>
          </a:xfrm>
        </p:spPr>
        <p:txBody>
          <a:bodyPr/>
          <a:lstStyle/>
          <a:p>
            <a:pPr marL="342900" lvl="0" indent="-342900">
              <a:lnSpc>
                <a:spcPct val="115000"/>
              </a:lnSpc>
              <a:spcBef>
                <a:spcPts val="480"/>
              </a:spcBef>
            </a:pPr>
            <a:r>
              <a:rPr lang="en-US" sz="3200" b="1" dirty="0" smtClean="0">
                <a:latin typeface="Times New Roman" pitchFamily="18" charset="0"/>
                <a:cs typeface="Times New Roman" pitchFamily="18" charset="0"/>
              </a:rPr>
              <a:t>5. Research Methodology</a:t>
            </a:r>
          </a:p>
        </p:txBody>
      </p:sp>
      <p:sp>
        <p:nvSpPr>
          <p:cNvPr id="3" name="Text Placeholder 2"/>
          <p:cNvSpPr>
            <a:spLocks noGrp="1"/>
          </p:cNvSpPr>
          <p:nvPr>
            <p:ph type="body" idx="1"/>
          </p:nvPr>
        </p:nvSpPr>
        <p:spPr/>
        <p:txBody>
          <a:bodyPr/>
          <a:lstStyle/>
          <a:p>
            <a:endParaRPr lang="en-IN" dirty="0">
              <a:latin typeface="Times New Roman" pitchFamily="18" charset="0"/>
              <a:cs typeface="Times New Roman" pitchFamily="18" charset="0"/>
            </a:endParaRPr>
          </a:p>
        </p:txBody>
      </p:sp>
      <p:pic>
        <p:nvPicPr>
          <p:cNvPr id="7199" name="Picture 31"/>
          <p:cNvPicPr>
            <a:picLocks noChangeAspect="1" noChangeArrowheads="1"/>
          </p:cNvPicPr>
          <p:nvPr/>
        </p:nvPicPr>
        <p:blipFill>
          <a:blip r:embed="rId2"/>
          <a:srcRect/>
          <a:stretch>
            <a:fillRect/>
          </a:stretch>
        </p:blipFill>
        <p:spPr bwMode="auto">
          <a:xfrm>
            <a:off x="354586" y="690651"/>
            <a:ext cx="8662953" cy="6080598"/>
          </a:xfrm>
          <a:prstGeom prst="rect">
            <a:avLst/>
          </a:prstGeom>
          <a:noFill/>
          <a:ln w="9525">
            <a:noFill/>
            <a:miter lim="800000"/>
            <a:headEnd/>
            <a:tailEnd/>
          </a:ln>
          <a:effectLst/>
        </p:spPr>
      </p:pic>
      <p:sp>
        <p:nvSpPr>
          <p:cNvPr id="5" name="Google Shape;67;p15"/>
          <p:cNvSpPr txBox="1">
            <a:spLocks/>
          </p:cNvSpPr>
          <p:nvPr/>
        </p:nvSpPr>
        <p:spPr>
          <a:xfrm>
            <a:off x="503722" y="648153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Fig. 6</a:t>
            </a:r>
            <a:r>
              <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rPr>
              <a:t> Research Methodology</a:t>
            </a: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72" y="-77824"/>
            <a:ext cx="8229600" cy="612843"/>
          </a:xfrm>
        </p:spPr>
        <p:txBody>
          <a:bodyPr/>
          <a:lstStyle/>
          <a:p>
            <a:r>
              <a:rPr lang="en-US" sz="3200" b="1" dirty="0" smtClean="0">
                <a:latin typeface="Times New Roman" pitchFamily="18" charset="0"/>
                <a:cs typeface="Times New Roman" pitchFamily="18" charset="0"/>
              </a:rPr>
              <a:t>6. Research Plan</a:t>
            </a:r>
            <a:endParaRPr lang="en-IN" sz="3200" b="1" dirty="0">
              <a:latin typeface="Times New Roman" pitchFamily="18" charset="0"/>
              <a:cs typeface="Times New Roman" pitchFamily="18" charset="0"/>
            </a:endParaRPr>
          </a:p>
        </p:txBody>
      </p:sp>
      <p:graphicFrame>
        <p:nvGraphicFramePr>
          <p:cNvPr id="8" name="Diagram 7"/>
          <p:cNvGraphicFramePr/>
          <p:nvPr/>
        </p:nvGraphicFramePr>
        <p:xfrm>
          <a:off x="175098" y="466929"/>
          <a:ext cx="8813259" cy="6274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Google Shape;67;p15"/>
          <p:cNvSpPr txBox="1">
            <a:spLocks/>
          </p:cNvSpPr>
          <p:nvPr/>
        </p:nvSpPr>
        <p:spPr>
          <a:xfrm>
            <a:off x="513347" y="652186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2. Research Plan</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dirty="0" smtClean="0"/>
              <a:t>CONCLUSION</a:t>
            </a:r>
            <a:endParaRPr lang="en-US" sz="3200" b="1" dirty="0"/>
          </a:p>
        </p:txBody>
      </p:sp>
      <p:sp>
        <p:nvSpPr>
          <p:cNvPr id="145" name="Google Shape;145;p28"/>
          <p:cNvSpPr txBox="1">
            <a:spLocks noGrp="1"/>
          </p:cNvSpPr>
          <p:nvPr>
            <p:ph type="body" idx="1"/>
          </p:nvPr>
        </p:nvSpPr>
        <p:spPr>
          <a:xfrm>
            <a:off x="457200" y="1371600"/>
            <a:ext cx="8229600" cy="510415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400"/>
              <a:buNone/>
            </a:pPr>
            <a:r>
              <a:rPr lang="en-US" sz="2000" dirty="0" smtClean="0"/>
              <a:t>	</a:t>
            </a:r>
            <a:r>
              <a:rPr lang="en-US" sz="2000" dirty="0" smtClean="0">
                <a:latin typeface="Times New Roman" pitchFamily="18" charset="0"/>
                <a:cs typeface="Times New Roman" pitchFamily="18" charset="0"/>
              </a:rPr>
              <a:t>After the literature review, we identified research gaps  in FHE are large size of encrypted data, more noise in decryption, only addition and multiplication operations possible on homomorphic data. Also multi party data aggregation of learning in needed. All private machine learning algorithms may give fast performance on GPU systems with parallel algorithm.</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575" y="207261"/>
            <a:ext cx="8229600" cy="533436"/>
          </a:xfrm>
        </p:spPr>
        <p:txBody>
          <a:bodyPr/>
          <a:lstStyle/>
          <a:p>
            <a:r>
              <a:rPr lang="en-IN" sz="3200" b="1" dirty="0" smtClean="0"/>
              <a:t>References</a:t>
            </a:r>
          </a:p>
        </p:txBody>
      </p:sp>
      <p:sp>
        <p:nvSpPr>
          <p:cNvPr id="3" name="Text Placeholder 2"/>
          <p:cNvSpPr>
            <a:spLocks noGrp="1"/>
          </p:cNvSpPr>
          <p:nvPr>
            <p:ph type="body" idx="1"/>
          </p:nvPr>
        </p:nvSpPr>
        <p:spPr>
          <a:xfrm>
            <a:off x="364528" y="857376"/>
            <a:ext cx="8548466" cy="4526100"/>
          </a:xfrm>
        </p:spPr>
        <p:txBody>
          <a:bodyPr/>
          <a:lstStyle/>
          <a:p>
            <a:pPr>
              <a:lnSpc>
                <a:spcPct val="100000"/>
              </a:lnSpc>
              <a:buNone/>
            </a:pPr>
            <a:r>
              <a:rPr lang="en-US" sz="1200" dirty="0" smtClean="0">
                <a:latin typeface="Times New Roman" pitchFamily="18" charset="0"/>
                <a:cs typeface="Times New Roman" pitchFamily="18" charset="0"/>
              </a:rPr>
              <a:t>[1]	</a:t>
            </a:r>
            <a:r>
              <a:rPr lang="en-US" sz="1400" dirty="0" smtClean="0">
                <a:latin typeface="Times New Roman" pitchFamily="18" charset="0"/>
                <a:cs typeface="Times New Roman" pitchFamily="18" charset="0"/>
              </a:rPr>
              <a:t>R. L. </a:t>
            </a:r>
            <a:r>
              <a:rPr lang="en-US" sz="1400" dirty="0" err="1" smtClean="0">
                <a:latin typeface="Times New Roman" pitchFamily="18" charset="0"/>
                <a:cs typeface="Times New Roman" pitchFamily="18" charset="0"/>
              </a:rPr>
              <a:t>Rivest</a:t>
            </a:r>
            <a:r>
              <a:rPr lang="en-US" sz="1400" dirty="0" smtClean="0">
                <a:latin typeface="Times New Roman" pitchFamily="18" charset="0"/>
                <a:cs typeface="Times New Roman" pitchFamily="18" charset="0"/>
              </a:rPr>
              <a:t>, L. </a:t>
            </a:r>
            <a:r>
              <a:rPr lang="en-US" sz="1400" dirty="0" err="1" smtClean="0">
                <a:latin typeface="Times New Roman" pitchFamily="18" charset="0"/>
                <a:cs typeface="Times New Roman" pitchFamily="18" charset="0"/>
              </a:rPr>
              <a:t>Adleman</a:t>
            </a:r>
            <a:r>
              <a:rPr lang="en-US" sz="1400" dirty="0" smtClean="0">
                <a:latin typeface="Times New Roman" pitchFamily="18" charset="0"/>
                <a:cs typeface="Times New Roman" pitchFamily="18" charset="0"/>
              </a:rPr>
              <a:t>, and M. L. </a:t>
            </a:r>
            <a:r>
              <a:rPr lang="en-US" sz="1400" dirty="0" err="1" smtClean="0">
                <a:latin typeface="Times New Roman" pitchFamily="18" charset="0"/>
                <a:cs typeface="Times New Roman" pitchFamily="18" charset="0"/>
              </a:rPr>
              <a:t>Dertouzos</a:t>
            </a:r>
            <a:r>
              <a:rPr lang="en-US" sz="1400" dirty="0" smtClean="0">
                <a:latin typeface="Times New Roman" pitchFamily="18" charset="0"/>
                <a:cs typeface="Times New Roman" pitchFamily="18" charset="0"/>
              </a:rPr>
              <a:t>, “On Data Banks and Privacy Homomorphism,” </a:t>
            </a:r>
            <a:r>
              <a:rPr lang="en-US" sz="1400" i="1" dirty="0" smtClean="0">
                <a:latin typeface="Times New Roman" pitchFamily="18" charset="0"/>
                <a:cs typeface="Times New Roman" pitchFamily="18" charset="0"/>
              </a:rPr>
              <a:t>Found. </a:t>
            </a:r>
            <a:r>
              <a:rPr lang="en-US" sz="1400" i="1" dirty="0" err="1" smtClean="0">
                <a:latin typeface="Times New Roman" pitchFamily="18" charset="0"/>
                <a:cs typeface="Times New Roman" pitchFamily="18" charset="0"/>
              </a:rPr>
              <a:t>Secur</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Comput</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vol. 4, no. 11, pp. 169–178, 1978.</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[2]	P. </a:t>
            </a:r>
            <a:r>
              <a:rPr lang="en-US" sz="1400" dirty="0" err="1" smtClean="0">
                <a:latin typeface="Times New Roman" pitchFamily="18" charset="0"/>
                <a:cs typeface="Times New Roman" pitchFamily="18" charset="0"/>
              </a:rPr>
              <a:t>Paillier</a:t>
            </a:r>
            <a:r>
              <a:rPr lang="en-US" sz="1400" dirty="0" smtClean="0">
                <a:latin typeface="Times New Roman" pitchFamily="18" charset="0"/>
                <a:cs typeface="Times New Roman" pitchFamily="18" charset="0"/>
              </a:rPr>
              <a:t>, “Public-{K}</a:t>
            </a:r>
            <a:r>
              <a:rPr lang="en-US" sz="1400" dirty="0" err="1" smtClean="0">
                <a:latin typeface="Times New Roman" pitchFamily="18" charset="0"/>
                <a:cs typeface="Times New Roman" pitchFamily="18" charset="0"/>
              </a:rPr>
              <a:t>ey</a:t>
            </a:r>
            <a:r>
              <a:rPr lang="en-US" sz="1400" dirty="0" smtClean="0">
                <a:latin typeface="Times New Roman" pitchFamily="18" charset="0"/>
                <a:cs typeface="Times New Roman" pitchFamily="18" charset="0"/>
              </a:rPr>
              <a:t> {C}</a:t>
            </a:r>
            <a:r>
              <a:rPr lang="en-US" sz="1400" dirty="0" err="1" smtClean="0">
                <a:latin typeface="Times New Roman" pitchFamily="18" charset="0"/>
                <a:cs typeface="Times New Roman" pitchFamily="18" charset="0"/>
              </a:rPr>
              <a:t>ryptosystems</a:t>
            </a:r>
            <a:r>
              <a:rPr lang="en-US" sz="1400" dirty="0" smtClean="0">
                <a:latin typeface="Times New Roman" pitchFamily="18" charset="0"/>
                <a:cs typeface="Times New Roman" pitchFamily="18" charset="0"/>
              </a:rPr>
              <a:t> {B}</a:t>
            </a:r>
            <a:r>
              <a:rPr lang="en-US" sz="1400" dirty="0" err="1" smtClean="0">
                <a:latin typeface="Times New Roman" pitchFamily="18" charset="0"/>
                <a:cs typeface="Times New Roman" pitchFamily="18" charset="0"/>
              </a:rPr>
              <a:t>ased</a:t>
            </a:r>
            <a:r>
              <a:rPr lang="en-US" sz="1400" dirty="0" smtClean="0">
                <a:latin typeface="Times New Roman" pitchFamily="18" charset="0"/>
                <a:cs typeface="Times New Roman" pitchFamily="18" charset="0"/>
              </a:rPr>
              <a:t> on {C}</a:t>
            </a:r>
            <a:r>
              <a:rPr lang="en-US" sz="1400" dirty="0" err="1" smtClean="0">
                <a:latin typeface="Times New Roman" pitchFamily="18" charset="0"/>
                <a:cs typeface="Times New Roman" pitchFamily="18" charset="0"/>
              </a:rPr>
              <a:t>omposite</a:t>
            </a:r>
            <a:r>
              <a:rPr lang="en-US" sz="1400" dirty="0" smtClean="0">
                <a:latin typeface="Times New Roman" pitchFamily="18" charset="0"/>
                <a:cs typeface="Times New Roman" pitchFamily="18" charset="0"/>
              </a:rPr>
              <a:t> {D}</a:t>
            </a:r>
            <a:r>
              <a:rPr lang="en-US" sz="1400" dirty="0" err="1" smtClean="0">
                <a:latin typeface="Times New Roman" pitchFamily="18" charset="0"/>
                <a:cs typeface="Times New Roman" pitchFamily="18" charset="0"/>
              </a:rPr>
              <a:t>egree</a:t>
            </a:r>
            <a:r>
              <a:rPr lang="en-US" sz="1400" dirty="0" smtClean="0">
                <a:latin typeface="Times New Roman" pitchFamily="18" charset="0"/>
                <a:cs typeface="Times New Roman" pitchFamily="18" charset="0"/>
              </a:rPr>
              <a:t> {R}</a:t>
            </a:r>
            <a:r>
              <a:rPr lang="en-US" sz="1400" dirty="0" err="1" smtClean="0">
                <a:latin typeface="Times New Roman" pitchFamily="18" charset="0"/>
                <a:cs typeface="Times New Roman" pitchFamily="18" charset="0"/>
              </a:rPr>
              <a:t>esiduosity</a:t>
            </a:r>
            <a:r>
              <a:rPr lang="en-US" sz="1400" dirty="0" smtClean="0">
                <a:latin typeface="Times New Roman" pitchFamily="18" charset="0"/>
                <a:cs typeface="Times New Roman" pitchFamily="18" charset="0"/>
              </a:rPr>
              <a:t> {C}lasses,” </a:t>
            </a:r>
            <a:r>
              <a:rPr lang="en-US" sz="1400" i="1" dirty="0" err="1" smtClean="0">
                <a:latin typeface="Times New Roman" pitchFamily="18" charset="0"/>
                <a:cs typeface="Times New Roman" pitchFamily="18" charset="0"/>
              </a:rPr>
              <a:t>Eurocrypt</a:t>
            </a:r>
            <a:r>
              <a:rPr lang="en-US" sz="1400" dirty="0" smtClean="0">
                <a:latin typeface="Times New Roman" pitchFamily="18" charset="0"/>
                <a:cs typeface="Times New Roman" pitchFamily="18" charset="0"/>
              </a:rPr>
              <a:t>, pp. 223–238, 1999.</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[3]	C. Gentry, “Computing arbitrary functions of encrypted data,” </a:t>
            </a:r>
            <a:r>
              <a:rPr lang="en-US" sz="1400" i="1" dirty="0" err="1" smtClean="0">
                <a:latin typeface="Times New Roman" pitchFamily="18" charset="0"/>
                <a:cs typeface="Times New Roman" pitchFamily="18" charset="0"/>
              </a:rPr>
              <a:t>Commun</a:t>
            </a:r>
            <a:r>
              <a:rPr lang="en-US" sz="1400" i="1" dirty="0" smtClean="0">
                <a:latin typeface="Times New Roman" pitchFamily="18" charset="0"/>
                <a:cs typeface="Times New Roman" pitchFamily="18" charset="0"/>
              </a:rPr>
              <a:t>. ACM</a:t>
            </a:r>
            <a:r>
              <a:rPr lang="en-US" sz="1400" dirty="0" smtClean="0">
                <a:latin typeface="Times New Roman" pitchFamily="18" charset="0"/>
                <a:cs typeface="Times New Roman" pitchFamily="18" charset="0"/>
              </a:rPr>
              <a:t>, vol. 53, no. 3, p. 97, 2010.</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[4]	P. </a:t>
            </a:r>
            <a:r>
              <a:rPr lang="en-US" sz="1400" dirty="0" err="1" smtClean="0">
                <a:latin typeface="Times New Roman" pitchFamily="18" charset="0"/>
                <a:cs typeface="Times New Roman" pitchFamily="18" charset="0"/>
              </a:rPr>
              <a:t>Sha</a:t>
            </a:r>
            <a:r>
              <a:rPr lang="en-US" sz="1400" dirty="0" smtClean="0">
                <a:latin typeface="Times New Roman" pitchFamily="18" charset="0"/>
                <a:cs typeface="Times New Roman" pitchFamily="18" charset="0"/>
              </a:rPr>
              <a:t> and Z. Zhu, “The modification of RSA algorithm to adapt fully homomorphic encryption algorithm in cloud computing,” </a:t>
            </a:r>
            <a:r>
              <a:rPr lang="en-US" sz="1400" i="1" dirty="0" smtClean="0">
                <a:latin typeface="Times New Roman" pitchFamily="18" charset="0"/>
                <a:cs typeface="Times New Roman" pitchFamily="18" charset="0"/>
              </a:rPr>
              <a:t>Proc. 2016 4th IEEE Int. Conf. Cloud </a:t>
            </a:r>
            <a:r>
              <a:rPr lang="en-US" sz="1400" i="1" dirty="0" err="1" smtClean="0">
                <a:latin typeface="Times New Roman" pitchFamily="18" charset="0"/>
                <a:cs typeface="Times New Roman" pitchFamily="18" charset="0"/>
              </a:rPr>
              <a:t>Comput</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Intell</a:t>
            </a:r>
            <a:r>
              <a:rPr lang="en-US" sz="1400" i="1" dirty="0" smtClean="0">
                <a:latin typeface="Times New Roman" pitchFamily="18" charset="0"/>
                <a:cs typeface="Times New Roman" pitchFamily="18" charset="0"/>
              </a:rPr>
              <a:t>. Syst. CCIS 2016</a:t>
            </a:r>
            <a:r>
              <a:rPr lang="en-US" sz="1400" dirty="0" smtClean="0">
                <a:latin typeface="Times New Roman" pitchFamily="18" charset="0"/>
                <a:cs typeface="Times New Roman" pitchFamily="18" charset="0"/>
              </a:rPr>
              <a:t>, no. 1, pp. 388–392, 2016.</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[5]	S. </a:t>
            </a:r>
            <a:r>
              <a:rPr lang="en-US" sz="1400" dirty="0" err="1" smtClean="0">
                <a:latin typeface="Times New Roman" pitchFamily="18" charset="0"/>
                <a:cs typeface="Times New Roman" pitchFamily="18" charset="0"/>
              </a:rPr>
              <a:t>Kuri</a:t>
            </a:r>
            <a:r>
              <a:rPr lang="en-US" sz="1400" dirty="0" smtClean="0">
                <a:latin typeface="Times New Roman" pitchFamily="18" charset="0"/>
                <a:cs typeface="Times New Roman" pitchFamily="18" charset="0"/>
              </a:rPr>
              <a:t>, T. Hayashi, T. Omori, and S. Ozawa, “Privacy Preserving Extreme Learning Machine Using Additively Homomorphic Encryption,” 2017.</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[6]	K. </a:t>
            </a:r>
            <a:r>
              <a:rPr lang="en-US" sz="1400" dirty="0" err="1" smtClean="0">
                <a:latin typeface="Times New Roman" pitchFamily="18" charset="0"/>
                <a:cs typeface="Times New Roman" pitchFamily="18" charset="0"/>
              </a:rPr>
              <a:t>Rangasami</a:t>
            </a:r>
            <a:r>
              <a:rPr lang="en-US" sz="1400" dirty="0" smtClean="0">
                <a:latin typeface="Times New Roman" pitchFamily="18" charset="0"/>
                <a:cs typeface="Times New Roman" pitchFamily="18" charset="0"/>
              </a:rPr>
              <a:t> and S. </a:t>
            </a:r>
            <a:r>
              <a:rPr lang="en-US" sz="1400" dirty="0" err="1" smtClean="0">
                <a:latin typeface="Times New Roman" pitchFamily="18" charset="0"/>
                <a:cs typeface="Times New Roman" pitchFamily="18" charset="0"/>
              </a:rPr>
              <a:t>Vagdevi</a:t>
            </a:r>
            <a:r>
              <a:rPr lang="en-US" sz="1400" dirty="0" smtClean="0">
                <a:latin typeface="Times New Roman" pitchFamily="18" charset="0"/>
                <a:cs typeface="Times New Roman" pitchFamily="18" charset="0"/>
              </a:rPr>
              <a:t>, “Comparative study of homomorphic encryption methods for secured data operations in cloud computing,” </a:t>
            </a:r>
            <a:r>
              <a:rPr lang="en-US" sz="1400" i="1" dirty="0" smtClean="0">
                <a:latin typeface="Times New Roman" pitchFamily="18" charset="0"/>
                <a:cs typeface="Times New Roman" pitchFamily="18" charset="0"/>
              </a:rPr>
              <a:t>Int. Conf. </a:t>
            </a:r>
            <a:r>
              <a:rPr lang="en-US" sz="1400" i="1" dirty="0" err="1" smtClean="0">
                <a:latin typeface="Times New Roman" pitchFamily="18" charset="0"/>
                <a:cs typeface="Times New Roman" pitchFamily="18" charset="0"/>
              </a:rPr>
              <a:t>Electr</a:t>
            </a:r>
            <a:r>
              <a:rPr lang="en-US" sz="1400" i="1" dirty="0" smtClean="0">
                <a:latin typeface="Times New Roman" pitchFamily="18" charset="0"/>
                <a:cs typeface="Times New Roman" pitchFamily="18" charset="0"/>
              </a:rPr>
              <a:t>. Electron. </a:t>
            </a:r>
            <a:r>
              <a:rPr lang="en-US" sz="1400" i="1" dirty="0" err="1" smtClean="0">
                <a:latin typeface="Times New Roman" pitchFamily="18" charset="0"/>
                <a:cs typeface="Times New Roman" pitchFamily="18" charset="0"/>
              </a:rPr>
              <a:t>Commun</a:t>
            </a:r>
            <a:r>
              <a:rPr lang="en-US" sz="1400" i="1" dirty="0" smtClean="0">
                <a:latin typeface="Times New Roman" pitchFamily="18" charset="0"/>
                <a:cs typeface="Times New Roman" pitchFamily="18" charset="0"/>
              </a:rPr>
              <a:t>. </a:t>
            </a:r>
            <a:r>
              <a:rPr lang="en-US" sz="1400" i="1" dirty="0" err="1" smtClean="0">
                <a:latin typeface="Times New Roman" pitchFamily="18" charset="0"/>
                <a:cs typeface="Times New Roman" pitchFamily="18" charset="0"/>
              </a:rPr>
              <a:t>Comput</a:t>
            </a:r>
            <a:r>
              <a:rPr lang="en-US" sz="1400" i="1" dirty="0" smtClean="0">
                <a:latin typeface="Times New Roman" pitchFamily="18" charset="0"/>
                <a:cs typeface="Times New Roman" pitchFamily="18" charset="0"/>
              </a:rPr>
              <a:t>. Technol. </a:t>
            </a:r>
            <a:r>
              <a:rPr lang="en-US" sz="1400" i="1" dirty="0" err="1" smtClean="0">
                <a:latin typeface="Times New Roman" pitchFamily="18" charset="0"/>
                <a:cs typeface="Times New Roman" pitchFamily="18" charset="0"/>
              </a:rPr>
              <a:t>Optim</a:t>
            </a:r>
            <a:r>
              <a:rPr lang="en-US" sz="1400" i="1" dirty="0" smtClean="0">
                <a:latin typeface="Times New Roman" pitchFamily="18" charset="0"/>
                <a:cs typeface="Times New Roman" pitchFamily="18" charset="0"/>
              </a:rPr>
              <a:t>. Tech. ICEECCOT 2017</a:t>
            </a:r>
            <a:r>
              <a:rPr lang="en-US" sz="1400" dirty="0" smtClean="0">
                <a:latin typeface="Times New Roman" pitchFamily="18" charset="0"/>
                <a:cs typeface="Times New Roman" pitchFamily="18" charset="0"/>
              </a:rPr>
              <a:t>, vol. 2018–Janua, pp. 551–556, 2018.</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[7]	S. </a:t>
            </a:r>
            <a:r>
              <a:rPr lang="en-US" sz="1400" dirty="0" err="1" smtClean="0">
                <a:latin typeface="Times New Roman" pitchFamily="18" charset="0"/>
                <a:cs typeface="Times New Roman" pitchFamily="18" charset="0"/>
              </a:rPr>
              <a:t>Angra</a:t>
            </a:r>
            <a:r>
              <a:rPr lang="en-US" sz="1400" dirty="0" smtClean="0">
                <a:latin typeface="Times New Roman" pitchFamily="18" charset="0"/>
                <a:cs typeface="Times New Roman" pitchFamily="18" charset="0"/>
              </a:rPr>
              <a:t> and S. </a:t>
            </a:r>
            <a:r>
              <a:rPr lang="en-US" sz="1400" dirty="0" err="1" smtClean="0">
                <a:latin typeface="Times New Roman" pitchFamily="18" charset="0"/>
                <a:cs typeface="Times New Roman" pitchFamily="18" charset="0"/>
              </a:rPr>
              <a:t>Ahuja</a:t>
            </a:r>
            <a:r>
              <a:rPr lang="en-US" sz="1400" dirty="0" smtClean="0">
                <a:latin typeface="Times New Roman" pitchFamily="18" charset="0"/>
                <a:cs typeface="Times New Roman" pitchFamily="18" charset="0"/>
              </a:rPr>
              <a:t>, “Machine learning and its applications: A review,” in </a:t>
            </a:r>
            <a:r>
              <a:rPr lang="en-US" sz="1400" i="1" dirty="0" smtClean="0">
                <a:latin typeface="Times New Roman" pitchFamily="18" charset="0"/>
                <a:cs typeface="Times New Roman" pitchFamily="18" charset="0"/>
              </a:rPr>
              <a:t>Proceedings of the 2017 International Conference On Big Data Analytics and Computational Intelligence, ICBDACI 2017</a:t>
            </a:r>
            <a:r>
              <a:rPr lang="en-US" sz="1400" dirty="0" smtClean="0">
                <a:latin typeface="Times New Roman" pitchFamily="18" charset="0"/>
                <a:cs typeface="Times New Roman" pitchFamily="18" charset="0"/>
              </a:rPr>
              <a:t>, 2017, pp. 57–60.</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[8]	M. R. </a:t>
            </a:r>
            <a:r>
              <a:rPr lang="en-US" sz="1400" dirty="0" err="1" smtClean="0">
                <a:latin typeface="Times New Roman" pitchFamily="18" charset="0"/>
                <a:cs typeface="Times New Roman" pitchFamily="18" charset="0"/>
              </a:rPr>
              <a:t>Ogiela</a:t>
            </a:r>
            <a:r>
              <a:rPr lang="en-US" sz="1400" dirty="0" smtClean="0">
                <a:latin typeface="Times New Roman" pitchFamily="18" charset="0"/>
                <a:cs typeface="Times New Roman" pitchFamily="18" charset="0"/>
              </a:rPr>
              <a:t> and M. </a:t>
            </a:r>
            <a:r>
              <a:rPr lang="en-US" sz="1400" dirty="0" err="1" smtClean="0">
                <a:latin typeface="Times New Roman" pitchFamily="18" charset="0"/>
                <a:cs typeface="Times New Roman" pitchFamily="18" charset="0"/>
              </a:rPr>
              <a:t>Oczko</a:t>
            </a:r>
            <a:r>
              <a:rPr lang="en-US" sz="1400" dirty="0" smtClean="0">
                <a:latin typeface="Times New Roman" pitchFamily="18" charset="0"/>
                <a:cs typeface="Times New Roman" pitchFamily="18" charset="0"/>
              </a:rPr>
              <a:t>, “Comparison of Selected Homomorphic Encryption Techniques,” </a:t>
            </a:r>
            <a:r>
              <a:rPr lang="en-US" sz="1400" i="1" dirty="0" smtClean="0">
                <a:latin typeface="Times New Roman" pitchFamily="18" charset="0"/>
                <a:cs typeface="Times New Roman" pitchFamily="18" charset="0"/>
              </a:rPr>
              <a:t>2018 IEEE 32nd Int. Conf. Adv. Inf. </a:t>
            </a:r>
            <a:r>
              <a:rPr lang="en-US" sz="1400" i="1" dirty="0" err="1" smtClean="0">
                <a:latin typeface="Times New Roman" pitchFamily="18" charset="0"/>
                <a:cs typeface="Times New Roman" pitchFamily="18" charset="0"/>
              </a:rPr>
              <a:t>Netw</a:t>
            </a:r>
            <a:r>
              <a:rPr lang="en-US" sz="1400" i="1" dirty="0" smtClean="0">
                <a:latin typeface="Times New Roman" pitchFamily="18" charset="0"/>
                <a:cs typeface="Times New Roman" pitchFamily="18" charset="0"/>
              </a:rPr>
              <a:t>. Appl.</a:t>
            </a:r>
            <a:r>
              <a:rPr lang="en-US" sz="1400" dirty="0" smtClean="0">
                <a:latin typeface="Times New Roman" pitchFamily="18" charset="0"/>
                <a:cs typeface="Times New Roman" pitchFamily="18" charset="0"/>
              </a:rPr>
              <a:t>, pp. 1110–1114, 2018.</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[9]	R. </a:t>
            </a:r>
            <a:r>
              <a:rPr lang="en-US" sz="1400" dirty="0" err="1" smtClean="0">
                <a:latin typeface="Times New Roman" pitchFamily="18" charset="0"/>
                <a:cs typeface="Times New Roman" pitchFamily="18" charset="0"/>
              </a:rPr>
              <a:t>Bocu</a:t>
            </a:r>
            <a:r>
              <a:rPr lang="en-US" sz="1400" dirty="0" smtClean="0">
                <a:latin typeface="Times New Roman" pitchFamily="18" charset="0"/>
                <a:cs typeface="Times New Roman" pitchFamily="18" charset="0"/>
              </a:rPr>
              <a:t> and C. </a:t>
            </a:r>
            <a:r>
              <a:rPr lang="en-US" sz="1400" dirty="0" err="1" smtClean="0">
                <a:latin typeface="Times New Roman" pitchFamily="18" charset="0"/>
                <a:cs typeface="Times New Roman" pitchFamily="18" charset="0"/>
              </a:rPr>
              <a:t>Costache</a:t>
            </a:r>
            <a:r>
              <a:rPr lang="en-US" sz="1400" dirty="0" smtClean="0">
                <a:latin typeface="Times New Roman" pitchFamily="18" charset="0"/>
                <a:cs typeface="Times New Roman" pitchFamily="18" charset="0"/>
              </a:rPr>
              <a:t>, “A homomorphic encryption-based system for securely managing personal health metrics data,” vol. 62, no. 1, pp. 1–10, 2018.</a:t>
            </a:r>
            <a:endParaRPr lang="en-IN" sz="1400" dirty="0" smtClean="0">
              <a:latin typeface="Times New Roman" pitchFamily="18" charset="0"/>
              <a:cs typeface="Times New Roman" pitchFamily="18" charset="0"/>
            </a:endParaRPr>
          </a:p>
          <a:p>
            <a:pPr>
              <a:lnSpc>
                <a:spcPct val="100000"/>
              </a:lnSpc>
              <a:buNone/>
            </a:pPr>
            <a:r>
              <a:rPr lang="en-US" sz="1400" dirty="0" smtClean="0">
                <a:latin typeface="Times New Roman" pitchFamily="18" charset="0"/>
                <a:cs typeface="Times New Roman" pitchFamily="18" charset="0"/>
              </a:rPr>
              <a:t>[10]	W. </a:t>
            </a:r>
            <a:r>
              <a:rPr lang="en-US" sz="1400" dirty="0" err="1" smtClean="0">
                <a:latin typeface="Times New Roman" pitchFamily="18" charset="0"/>
                <a:cs typeface="Times New Roman" pitchFamily="18" charset="0"/>
              </a:rPr>
              <a:t>Hua</a:t>
            </a:r>
            <a:r>
              <a:rPr lang="en-US" sz="1400" dirty="0" smtClean="0">
                <a:latin typeface="Times New Roman" pitchFamily="18" charset="0"/>
                <a:cs typeface="Times New Roman" pitchFamily="18" charset="0"/>
              </a:rPr>
              <a:t> and A. R. Learning, “A Brief Review of Machine Learning and Its Application,” </a:t>
            </a:r>
            <a:r>
              <a:rPr lang="en-US" sz="1400" i="1" dirty="0" smtClean="0">
                <a:latin typeface="Times New Roman" pitchFamily="18" charset="0"/>
                <a:cs typeface="Times New Roman" pitchFamily="18" charset="0"/>
              </a:rPr>
              <a:t>2009 Int. Conf. Inf. Eng. </a:t>
            </a:r>
            <a:r>
              <a:rPr lang="en-US" sz="1400" i="1" dirty="0" err="1" smtClean="0">
                <a:latin typeface="Times New Roman" pitchFamily="18" charset="0"/>
                <a:cs typeface="Times New Roman" pitchFamily="18" charset="0"/>
              </a:rPr>
              <a:t>Comput</a:t>
            </a:r>
            <a:r>
              <a:rPr lang="en-US" sz="1400" i="1" dirty="0" smtClean="0">
                <a:latin typeface="Times New Roman" pitchFamily="18" charset="0"/>
                <a:cs typeface="Times New Roman" pitchFamily="18" charset="0"/>
              </a:rPr>
              <a:t>. Sci. Inf. Eng. </a:t>
            </a:r>
            <a:r>
              <a:rPr lang="en-US" sz="1400" i="1" dirty="0" err="1" smtClean="0">
                <a:latin typeface="Times New Roman" pitchFamily="18" charset="0"/>
                <a:cs typeface="Times New Roman" pitchFamily="18" charset="0"/>
              </a:rPr>
              <a:t>Comput</a:t>
            </a:r>
            <a:r>
              <a:rPr lang="en-US" sz="1400" i="1" dirty="0" smtClean="0">
                <a:latin typeface="Times New Roman" pitchFamily="18" charset="0"/>
                <a:cs typeface="Times New Roman" pitchFamily="18" charset="0"/>
              </a:rPr>
              <a:t>. Sci. 2009. ICIECS 2009. Int. Conf.</a:t>
            </a:r>
            <a:r>
              <a:rPr lang="en-US" sz="1400" dirty="0" smtClean="0">
                <a:latin typeface="Times New Roman" pitchFamily="18" charset="0"/>
                <a:cs typeface="Times New Roman" pitchFamily="18" charset="0"/>
              </a:rPr>
              <a:t>, p. 1, 2009.</a:t>
            </a:r>
            <a:endParaRPr lang="en-IN" sz="1400" dirty="0" smtClean="0">
              <a:latin typeface="Times New Roman" pitchFamily="18" charset="0"/>
              <a:cs typeface="Times New Roman" pitchFamily="18" charset="0"/>
            </a:endParaRPr>
          </a:p>
          <a:p>
            <a:pPr>
              <a:lnSpc>
                <a:spcPct val="100000"/>
              </a:lnSpc>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5935" y="1174898"/>
            <a:ext cx="8229600" cy="4526100"/>
          </a:xfrm>
        </p:spPr>
        <p:txBody>
          <a:bodyPr/>
          <a:lstStyle/>
          <a:p>
            <a:pPr>
              <a:buNone/>
            </a:pPr>
            <a:r>
              <a:rPr lang="en-US" sz="1200" dirty="0" smtClean="0">
                <a:latin typeface="Times New Roman" pitchFamily="18" charset="0"/>
                <a:cs typeface="Times New Roman" pitchFamily="18" charset="0"/>
              </a:rPr>
              <a:t>[11]	</a:t>
            </a:r>
            <a:r>
              <a:rPr lang="en-US" sz="1400" dirty="0" smtClean="0">
                <a:latin typeface="Times New Roman" pitchFamily="18" charset="0"/>
                <a:cs typeface="Times New Roman" pitchFamily="18" charset="0"/>
              </a:rPr>
              <a:t>J. W. </a:t>
            </a:r>
            <a:r>
              <a:rPr lang="en-US" sz="1400" dirty="0" err="1" smtClean="0">
                <a:latin typeface="Times New Roman" pitchFamily="18" charset="0"/>
                <a:cs typeface="Times New Roman" pitchFamily="18" charset="0"/>
              </a:rPr>
              <a:t>Bos</a:t>
            </a:r>
            <a:r>
              <a:rPr lang="en-US" sz="1400" dirty="0" smtClean="0">
                <a:latin typeface="Times New Roman" pitchFamily="18" charset="0"/>
                <a:cs typeface="Times New Roman" pitchFamily="18" charset="0"/>
              </a:rPr>
              <a:t>, K. </a:t>
            </a:r>
            <a:r>
              <a:rPr lang="en-US" sz="1400" dirty="0" err="1" smtClean="0">
                <a:latin typeface="Times New Roman" pitchFamily="18" charset="0"/>
                <a:cs typeface="Times New Roman" pitchFamily="18" charset="0"/>
              </a:rPr>
              <a:t>Lauter</a:t>
            </a:r>
            <a:r>
              <a:rPr lang="en-US" sz="1400" dirty="0" smtClean="0">
                <a:latin typeface="Times New Roman" pitchFamily="18" charset="0"/>
                <a:cs typeface="Times New Roman" pitchFamily="18" charset="0"/>
              </a:rPr>
              <a:t>, and M. </a:t>
            </a:r>
            <a:r>
              <a:rPr lang="en-US" sz="1400" dirty="0" err="1" smtClean="0">
                <a:latin typeface="Times New Roman" pitchFamily="18" charset="0"/>
                <a:cs typeface="Times New Roman" pitchFamily="18" charset="0"/>
              </a:rPr>
              <a:t>Naehrig</a:t>
            </a:r>
            <a:r>
              <a:rPr lang="en-US" sz="1400" dirty="0" smtClean="0">
                <a:latin typeface="Times New Roman" pitchFamily="18" charset="0"/>
                <a:cs typeface="Times New Roman" pitchFamily="18" charset="0"/>
              </a:rPr>
              <a:t>, “Private predictive analysis on encrypted medical data,” </a:t>
            </a:r>
            <a:r>
              <a:rPr lang="en-US" sz="1400" i="1" dirty="0" smtClean="0">
                <a:latin typeface="Times New Roman" pitchFamily="18" charset="0"/>
                <a:cs typeface="Times New Roman" pitchFamily="18" charset="0"/>
              </a:rPr>
              <a:t>J. Biomed. Inform.</a:t>
            </a:r>
            <a:r>
              <a:rPr lang="en-US" sz="1400" dirty="0" smtClean="0">
                <a:latin typeface="Times New Roman" pitchFamily="18" charset="0"/>
                <a:cs typeface="Times New Roman" pitchFamily="18" charset="0"/>
              </a:rPr>
              <a:t>, vol. 50, pp. 234–243, 2014.</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[12]	C. D. Ata, M. </a:t>
            </a:r>
            <a:r>
              <a:rPr lang="en-US" sz="1400" dirty="0" err="1" smtClean="0">
                <a:latin typeface="Times New Roman" pitchFamily="18" charset="0"/>
                <a:cs typeface="Times New Roman" pitchFamily="18" charset="0"/>
              </a:rPr>
              <a:t>Bilenko</a:t>
            </a:r>
            <a:r>
              <a:rPr lang="en-US" sz="1400" dirty="0" smtClean="0">
                <a:latin typeface="Times New Roman" pitchFamily="18" charset="0"/>
                <a:cs typeface="Times New Roman" pitchFamily="18" charset="0"/>
              </a:rPr>
              <a:t>, T. Finley, R. </a:t>
            </a:r>
            <a:r>
              <a:rPr lang="en-US" sz="1400" dirty="0" err="1" smtClean="0">
                <a:latin typeface="Times New Roman" pitchFamily="18" charset="0"/>
                <a:cs typeface="Times New Roman" pitchFamily="18" charset="0"/>
              </a:rPr>
              <a:t>Gilad-bachrach</a:t>
            </a:r>
            <a:r>
              <a:rPr lang="en-US" sz="1400" dirty="0" smtClean="0">
                <a:latin typeface="Times New Roman" pitchFamily="18" charset="0"/>
                <a:cs typeface="Times New Roman" pitchFamily="18" charset="0"/>
              </a:rPr>
              <a:t>, K. </a:t>
            </a:r>
            <a:r>
              <a:rPr lang="en-US" sz="1400" dirty="0" err="1" smtClean="0">
                <a:latin typeface="Times New Roman" pitchFamily="18" charset="0"/>
                <a:cs typeface="Times New Roman" pitchFamily="18" charset="0"/>
              </a:rPr>
              <a:t>Lauter</a:t>
            </a:r>
            <a:r>
              <a:rPr lang="en-US" sz="1400" dirty="0" smtClean="0">
                <a:latin typeface="Times New Roman" pitchFamily="18" charset="0"/>
                <a:cs typeface="Times New Roman" pitchFamily="18" charset="0"/>
              </a:rPr>
              <a:t>, and M. </a:t>
            </a:r>
            <a:r>
              <a:rPr lang="en-US" sz="1400" dirty="0" err="1" smtClean="0">
                <a:latin typeface="Times New Roman" pitchFamily="18" charset="0"/>
                <a:cs typeface="Times New Roman" pitchFamily="18" charset="0"/>
              </a:rPr>
              <a:t>Naehrig</a:t>
            </a:r>
            <a:r>
              <a:rPr lang="en-US" sz="1400" dirty="0" smtClean="0">
                <a:latin typeface="Times New Roman" pitchFamily="18" charset="0"/>
                <a:cs typeface="Times New Roman" pitchFamily="18" charset="0"/>
              </a:rPr>
              <a:t>, “Crypto-Nets: Neural Networks over Encrypted Data,” pp. 1–9, 2015.</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[13]	R. </a:t>
            </a:r>
            <a:r>
              <a:rPr lang="en-US" sz="1400" dirty="0" err="1" smtClean="0">
                <a:latin typeface="Times New Roman" pitchFamily="18" charset="0"/>
                <a:cs typeface="Times New Roman" pitchFamily="18" charset="0"/>
              </a:rPr>
              <a:t>Shokri</a:t>
            </a:r>
            <a:r>
              <a:rPr lang="en-US" sz="1400" dirty="0" smtClean="0">
                <a:latin typeface="Times New Roman" pitchFamily="18" charset="0"/>
                <a:cs typeface="Times New Roman" pitchFamily="18" charset="0"/>
              </a:rPr>
              <a:t> and V. </a:t>
            </a:r>
            <a:r>
              <a:rPr lang="en-US" sz="1400" dirty="0" err="1" smtClean="0">
                <a:latin typeface="Times New Roman" pitchFamily="18" charset="0"/>
                <a:cs typeface="Times New Roman" pitchFamily="18" charset="0"/>
              </a:rPr>
              <a:t>Shmatikov</a:t>
            </a:r>
            <a:r>
              <a:rPr lang="en-US" sz="1400" dirty="0" smtClean="0">
                <a:latin typeface="Times New Roman" pitchFamily="18" charset="0"/>
                <a:cs typeface="Times New Roman" pitchFamily="18" charset="0"/>
              </a:rPr>
              <a:t>, “Privacy-Preserving Deep Learning ∗,” pp. 909–910, 2015.</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[14]	R. </a:t>
            </a:r>
            <a:r>
              <a:rPr lang="en-US" sz="1400" dirty="0" err="1" smtClean="0">
                <a:latin typeface="Times New Roman" pitchFamily="18" charset="0"/>
                <a:cs typeface="Times New Roman" pitchFamily="18" charset="0"/>
              </a:rPr>
              <a:t>Vinayakumar</a:t>
            </a:r>
            <a:r>
              <a:rPr lang="en-US" sz="1400" dirty="0" smtClean="0">
                <a:latin typeface="Times New Roman" pitchFamily="18" charset="0"/>
                <a:cs typeface="Times New Roman" pitchFamily="18" charset="0"/>
              </a:rPr>
              <a:t>, S. </a:t>
            </a:r>
            <a:r>
              <a:rPr lang="en-US" sz="1400" dirty="0" err="1" smtClean="0">
                <a:latin typeface="Times New Roman" pitchFamily="18" charset="0"/>
                <a:cs typeface="Times New Roman" pitchFamily="18" charset="0"/>
              </a:rPr>
              <a:t>Kp</a:t>
            </a:r>
            <a:r>
              <a:rPr lang="en-US" sz="1400" dirty="0" smtClean="0">
                <a:latin typeface="Times New Roman" pitchFamily="18" charset="0"/>
                <a:cs typeface="Times New Roman" pitchFamily="18" charset="0"/>
              </a:rPr>
              <a:t>, and P. </a:t>
            </a:r>
            <a:r>
              <a:rPr lang="en-US" sz="1400" dirty="0" err="1" smtClean="0">
                <a:latin typeface="Times New Roman" pitchFamily="18" charset="0"/>
                <a:cs typeface="Times New Roman" pitchFamily="18" charset="0"/>
              </a:rPr>
              <a:t>Poornachandran</a:t>
            </a:r>
            <a:r>
              <a:rPr lang="en-US" sz="1400" dirty="0" smtClean="0">
                <a:latin typeface="Times New Roman" pitchFamily="18" charset="0"/>
                <a:cs typeface="Times New Roman" pitchFamily="18" charset="0"/>
              </a:rPr>
              <a:t>, “Deep Encrypted Text Categorization,” pp. 364–370, 2017.</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[15]	L. J. </a:t>
            </a:r>
            <a:r>
              <a:rPr lang="en-US" sz="1400" dirty="0" err="1" smtClean="0">
                <a:latin typeface="Times New Roman" pitchFamily="18" charset="0"/>
                <a:cs typeface="Times New Roman" pitchFamily="18" charset="0"/>
              </a:rPr>
              <a:t>Helsloot</a:t>
            </a:r>
            <a:r>
              <a:rPr lang="en-US" sz="1400" dirty="0" smtClean="0">
                <a:latin typeface="Times New Roman" pitchFamily="18" charset="0"/>
                <a:cs typeface="Times New Roman" pitchFamily="18" charset="0"/>
              </a:rPr>
              <a:t>, G. </a:t>
            </a:r>
            <a:r>
              <a:rPr lang="en-US" sz="1400" dirty="0" err="1" smtClean="0">
                <a:latin typeface="Times New Roman" pitchFamily="18" charset="0"/>
                <a:cs typeface="Times New Roman" pitchFamily="18" charset="0"/>
              </a:rPr>
              <a:t>Tillem</a:t>
            </a:r>
            <a:r>
              <a:rPr lang="en-US" sz="1400" dirty="0" smtClean="0">
                <a:latin typeface="Times New Roman" pitchFamily="18" charset="0"/>
                <a:cs typeface="Times New Roman" pitchFamily="18" charset="0"/>
              </a:rPr>
              <a:t>, and Z. </a:t>
            </a:r>
            <a:r>
              <a:rPr lang="en-US" sz="1400" dirty="0" err="1" smtClean="0">
                <a:latin typeface="Times New Roman" pitchFamily="18" charset="0"/>
                <a:cs typeface="Times New Roman" pitchFamily="18" charset="0"/>
              </a:rPr>
              <a:t>Erkin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AHEad</a:t>
            </a:r>
            <a:r>
              <a:rPr lang="en-US" sz="1400" dirty="0" smtClean="0">
                <a:latin typeface="Times New Roman" pitchFamily="18" charset="0"/>
                <a:cs typeface="Times New Roman" pitchFamily="18" charset="0"/>
              </a:rPr>
              <a:t> : Privacy-preserving Online </a:t>
            </a:r>
            <a:r>
              <a:rPr lang="en-US" sz="1400" dirty="0" err="1" smtClean="0">
                <a:latin typeface="Times New Roman" pitchFamily="18" charset="0"/>
                <a:cs typeface="Times New Roman" pitchFamily="18" charset="0"/>
              </a:rPr>
              <a:t>Behavioural</a:t>
            </a:r>
            <a:r>
              <a:rPr lang="en-US" sz="1400" dirty="0" smtClean="0">
                <a:latin typeface="Times New Roman" pitchFamily="18" charset="0"/>
                <a:cs typeface="Times New Roman" pitchFamily="18" charset="0"/>
              </a:rPr>
              <a:t> Advertising using Homomorphic Encryption,” pp. 4–7, 2017.</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[16]	R. </a:t>
            </a:r>
            <a:r>
              <a:rPr lang="en-US" sz="1400" dirty="0" err="1" smtClean="0">
                <a:latin typeface="Times New Roman" pitchFamily="18" charset="0"/>
                <a:cs typeface="Times New Roman" pitchFamily="18" charset="0"/>
              </a:rPr>
              <a:t>Talbi</a:t>
            </a:r>
            <a:r>
              <a:rPr lang="en-US" sz="1400" dirty="0" smtClean="0">
                <a:latin typeface="Times New Roman" pitchFamily="18" charset="0"/>
                <a:cs typeface="Times New Roman" pitchFamily="18" charset="0"/>
              </a:rPr>
              <a:t>, S. </a:t>
            </a:r>
            <a:r>
              <a:rPr lang="en-US" sz="1400" dirty="0" err="1" smtClean="0">
                <a:latin typeface="Times New Roman" pitchFamily="18" charset="0"/>
                <a:cs typeface="Times New Roman" pitchFamily="18" charset="0"/>
              </a:rPr>
              <a:t>Bouchenak</a:t>
            </a:r>
            <a:r>
              <a:rPr lang="en-US" sz="1400" dirty="0" smtClean="0">
                <a:latin typeface="Times New Roman" pitchFamily="18" charset="0"/>
                <a:cs typeface="Times New Roman" pitchFamily="18" charset="0"/>
              </a:rPr>
              <a:t>, and L. Y. Chen, “Towards Dynamic End-to-End Privacy Preserving Data Classification,” </a:t>
            </a:r>
            <a:r>
              <a:rPr lang="en-US" sz="1400" i="1" dirty="0" smtClean="0">
                <a:latin typeface="Times New Roman" pitchFamily="18" charset="0"/>
                <a:cs typeface="Times New Roman" pitchFamily="18" charset="0"/>
              </a:rPr>
              <a:t>2018 48th </a:t>
            </a:r>
            <a:r>
              <a:rPr lang="en-US" sz="1400" i="1" dirty="0" err="1" smtClean="0">
                <a:latin typeface="Times New Roman" pitchFamily="18" charset="0"/>
                <a:cs typeface="Times New Roman" pitchFamily="18" charset="0"/>
              </a:rPr>
              <a:t>Annu</a:t>
            </a:r>
            <a:r>
              <a:rPr lang="en-US" sz="1400" i="1" dirty="0" smtClean="0">
                <a:latin typeface="Times New Roman" pitchFamily="18" charset="0"/>
                <a:cs typeface="Times New Roman" pitchFamily="18" charset="0"/>
              </a:rPr>
              <a:t>. IEEE/IFIP Int. Conf. Dependable Syst. Networks Work.</a:t>
            </a:r>
            <a:r>
              <a:rPr lang="en-US" sz="1400" dirty="0" smtClean="0">
                <a:latin typeface="Times New Roman" pitchFamily="18" charset="0"/>
                <a:cs typeface="Times New Roman" pitchFamily="18" charset="0"/>
              </a:rPr>
              <a:t>, pp. 73–74, 2018.</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[17]	X. Sun, P. Zhang, J. K. Liu, J. Yu, and W. </a:t>
            </a:r>
            <a:r>
              <a:rPr lang="en-US" sz="1400" dirty="0" err="1" smtClean="0">
                <a:latin typeface="Times New Roman" pitchFamily="18" charset="0"/>
                <a:cs typeface="Times New Roman" pitchFamily="18" charset="0"/>
              </a:rPr>
              <a:t>Xie</a:t>
            </a:r>
            <a:r>
              <a:rPr lang="en-US" sz="1400" dirty="0" smtClean="0">
                <a:latin typeface="Times New Roman" pitchFamily="18" charset="0"/>
                <a:cs typeface="Times New Roman" pitchFamily="18" charset="0"/>
              </a:rPr>
              <a:t>, “Private machine learning classification based on fully homomorphic encryption,” vol. 6750, no. c, 2018.</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[18]	L. J. M. </a:t>
            </a:r>
            <a:r>
              <a:rPr lang="en-US" sz="1400" dirty="0" err="1" smtClean="0">
                <a:latin typeface="Times New Roman" pitchFamily="18" charset="0"/>
                <a:cs typeface="Times New Roman" pitchFamily="18" charset="0"/>
              </a:rPr>
              <a:t>Aslett</a:t>
            </a:r>
            <a:r>
              <a:rPr lang="en-US" sz="1400" dirty="0" smtClean="0">
                <a:latin typeface="Times New Roman" pitchFamily="18" charset="0"/>
                <a:cs typeface="Times New Roman" pitchFamily="18" charset="0"/>
              </a:rPr>
              <a:t>, P. M. </a:t>
            </a:r>
            <a:r>
              <a:rPr lang="en-US" sz="1400" dirty="0" err="1" smtClean="0">
                <a:latin typeface="Times New Roman" pitchFamily="18" charset="0"/>
                <a:cs typeface="Times New Roman" pitchFamily="18" charset="0"/>
              </a:rPr>
              <a:t>Esperança</a:t>
            </a:r>
            <a:r>
              <a:rPr lang="en-US" sz="1400" dirty="0" smtClean="0">
                <a:latin typeface="Times New Roman" pitchFamily="18" charset="0"/>
                <a:cs typeface="Times New Roman" pitchFamily="18" charset="0"/>
              </a:rPr>
              <a:t>, and C. C. Holmes, “A review of homomorphic encryption and software tools for encrypted statistical machine learning,” pp. 1–21, 2015.</a:t>
            </a:r>
            <a:endParaRPr lang="en-IN"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[19]	 L. I. </a:t>
            </a:r>
            <a:r>
              <a:rPr lang="en-US" sz="1400" dirty="0" err="1" smtClean="0">
                <a:latin typeface="Times New Roman" pitchFamily="18" charset="0"/>
                <a:cs typeface="Times New Roman" pitchFamily="18" charset="0"/>
              </a:rPr>
              <a:t>Mengting</a:t>
            </a:r>
            <a:r>
              <a:rPr lang="en-US" sz="1400" dirty="0" smtClean="0">
                <a:latin typeface="Times New Roman" pitchFamily="18" charset="0"/>
                <a:cs typeface="Times New Roman" pitchFamily="18" charset="0"/>
              </a:rPr>
              <a:t> and L. I. U. Jun, “Deep Hashing for Large-scale Image Retrieval,” no. 2, pp. 10940–10944, 2017.</a:t>
            </a:r>
            <a:endParaRPr lang="en-IN" sz="1400" dirty="0" smtClean="0">
              <a:latin typeface="Times New Roman" pitchFamily="18" charset="0"/>
              <a:cs typeface="Times New Roman" pitchFamily="18" charset="0"/>
            </a:endParaRPr>
          </a:p>
          <a:p>
            <a:pPr>
              <a:buNone/>
            </a:pPr>
            <a:endParaRPr lang="en-IN" dirty="0"/>
          </a:p>
        </p:txBody>
      </p:sp>
      <p:sp>
        <p:nvSpPr>
          <p:cNvPr id="4" name="Title 1"/>
          <p:cNvSpPr txBox="1">
            <a:spLocks/>
          </p:cNvSpPr>
          <p:nvPr/>
        </p:nvSpPr>
        <p:spPr>
          <a:xfrm>
            <a:off x="457200" y="274638"/>
            <a:ext cx="8229600" cy="533436"/>
          </a:xfrm>
          <a:prstGeom prst="rect">
            <a:avLst/>
          </a:prstGeom>
          <a:noFill/>
          <a:ln>
            <a:noFill/>
          </a:ln>
        </p:spPr>
        <p:txBody>
          <a:bodyPr spcFirstLastPara="1" wrap="square" lIns="91425" tIns="45700" rIns="91425" bIns="45700" anchor="ctr" anchorCtr="0"/>
          <a:lstStyle/>
          <a:p>
            <a:pPr marL="0" marR="0" lvl="0" indent="0" algn="ctr" defTabSz="914400" rtl="0" eaLnBrk="1" fontAlgn="auto" latinLnBrk="0" hangingPunct="1">
              <a:lnSpc>
                <a:spcPct val="100000"/>
              </a:lnSpc>
              <a:spcBef>
                <a:spcPts val="0"/>
              </a:spcBef>
              <a:spcAft>
                <a:spcPts val="0"/>
              </a:spcAft>
              <a:buClr>
                <a:schemeClr val="dk1"/>
              </a:buClr>
              <a:buSzPts val="4400"/>
              <a:buFont typeface="Calibri"/>
              <a:buNone/>
              <a:tabLst/>
              <a:defRPr/>
            </a:pPr>
            <a:r>
              <a:rPr kumimoji="0" lang="en-IN" sz="3200" b="1" i="0" u="none" strike="noStrike" kern="0" cap="none" spc="0" normalizeH="0" baseline="0" noProof="0" smtClean="0">
                <a:ln>
                  <a:noFill/>
                </a:ln>
                <a:solidFill>
                  <a:schemeClr val="dk1"/>
                </a:solidFill>
                <a:effectLst/>
                <a:uLnTx/>
                <a:uFillTx/>
                <a:latin typeface="Calibri"/>
                <a:ea typeface="Calibri"/>
                <a:cs typeface="Calibri"/>
                <a:sym typeface="Calibri"/>
              </a:rPr>
              <a:t>References</a:t>
            </a:r>
            <a:endParaRPr kumimoji="0" lang="en-IN" sz="3200" b="1" i="0" u="none" strike="noStrike" kern="0" cap="none" spc="0" normalizeH="0" baseline="0" noProof="0" dirty="0" smtClean="0">
              <a:ln>
                <a:noFill/>
              </a:ln>
              <a:solidFill>
                <a:schemeClr val="dk1"/>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57200" y="304800"/>
            <a:ext cx="8229600" cy="609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dirty="0">
                <a:solidFill>
                  <a:schemeClr val="dk1"/>
                </a:solidFill>
                <a:latin typeface="Times New Roman" pitchFamily="18" charset="0"/>
                <a:cs typeface="Times New Roman" pitchFamily="18" charset="0"/>
                <a:sym typeface="Calibri"/>
              </a:rPr>
              <a:t>CONTENTS</a:t>
            </a:r>
            <a:endParaRPr sz="4400" b="0" i="0" u="none" strike="noStrike" cap="none">
              <a:solidFill>
                <a:schemeClr val="dk1"/>
              </a:solidFill>
              <a:latin typeface="Times New Roman" pitchFamily="18" charset="0"/>
              <a:cs typeface="Times New Roman" pitchFamily="18" charset="0"/>
              <a:sym typeface="Calibri"/>
            </a:endParaRPr>
          </a:p>
        </p:txBody>
      </p:sp>
      <p:sp>
        <p:nvSpPr>
          <p:cNvPr id="67" name="Google Shape;67;p15"/>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Autofit/>
          </a:bodyPr>
          <a:lstStyle/>
          <a:p>
            <a:pPr marR="0" lvl="0" indent="-457200" algn="l" rtl="0">
              <a:lnSpc>
                <a:spcPct val="115000"/>
              </a:lnSpc>
              <a:spcBef>
                <a:spcPts val="0"/>
              </a:spcBef>
              <a:spcAft>
                <a:spcPts val="0"/>
              </a:spcAft>
              <a:buClr>
                <a:schemeClr val="dk1"/>
              </a:buClr>
              <a:buSzPts val="2400"/>
              <a:buFont typeface="+mj-lt"/>
              <a:buAutoNum type="arabicPeriod"/>
            </a:pPr>
            <a:r>
              <a:rPr lang="en-US" sz="2400" i="0" u="none" strike="noStrike" cap="none" dirty="0">
                <a:solidFill>
                  <a:schemeClr val="dk1"/>
                </a:solidFill>
                <a:latin typeface="Times New Roman" pitchFamily="18" charset="0"/>
                <a:cs typeface="Times New Roman" pitchFamily="18" charset="0"/>
                <a:sym typeface="Calibri"/>
              </a:rPr>
              <a:t>Introduction </a:t>
            </a:r>
            <a:endParaRPr lang="en-US" sz="2400" i="0" u="none" strike="noStrike" cap="none" dirty="0" smtClean="0">
              <a:solidFill>
                <a:schemeClr val="dk1"/>
              </a:solidFill>
              <a:latin typeface="Times New Roman" pitchFamily="18" charset="0"/>
              <a:cs typeface="Times New Roman" pitchFamily="18" charset="0"/>
              <a:sym typeface="Calibri"/>
            </a:endParaRPr>
          </a:p>
          <a:p>
            <a:pPr marR="0" lvl="0" indent="-457200" algn="l" rtl="0">
              <a:lnSpc>
                <a:spcPct val="115000"/>
              </a:lnSpc>
              <a:spcBef>
                <a:spcPts val="0"/>
              </a:spcBef>
              <a:spcAft>
                <a:spcPts val="0"/>
              </a:spcAft>
              <a:buClr>
                <a:schemeClr val="dk1"/>
              </a:buClr>
              <a:buSzPts val="2400"/>
              <a:buFont typeface="+mj-lt"/>
              <a:buAutoNum type="arabicPeriod"/>
            </a:pPr>
            <a:r>
              <a:rPr lang="en-US" sz="2400" dirty="0" smtClean="0">
                <a:latin typeface="Times New Roman" pitchFamily="18" charset="0"/>
                <a:cs typeface="Times New Roman" pitchFamily="18" charset="0"/>
              </a:rPr>
              <a:t>Need </a:t>
            </a:r>
          </a:p>
          <a:p>
            <a:pPr marR="0" lvl="0" indent="-457200" algn="l" rtl="0">
              <a:lnSpc>
                <a:spcPct val="115000"/>
              </a:lnSpc>
              <a:spcBef>
                <a:spcPts val="0"/>
              </a:spcBef>
              <a:spcAft>
                <a:spcPts val="0"/>
              </a:spcAft>
              <a:buClr>
                <a:schemeClr val="dk1"/>
              </a:buClr>
              <a:buSzPts val="2400"/>
              <a:buFont typeface="+mj-lt"/>
              <a:buAutoNum type="arabicPeriod"/>
            </a:pPr>
            <a:r>
              <a:rPr lang="en-US" sz="2400" dirty="0" smtClean="0">
                <a:latin typeface="Times New Roman" pitchFamily="18" charset="0"/>
                <a:cs typeface="Times New Roman" pitchFamily="18" charset="0"/>
              </a:rPr>
              <a:t>Literature Survey</a:t>
            </a:r>
          </a:p>
          <a:p>
            <a:pPr indent="-457200">
              <a:spcBef>
                <a:spcPts val="480"/>
              </a:spcBef>
              <a:buSzPts val="2400"/>
              <a:buFont typeface="+mj-lt"/>
              <a:buAutoNum type="arabicPeriod"/>
            </a:pPr>
            <a:r>
              <a:rPr lang="en-US" sz="2400" dirty="0" smtClean="0">
                <a:latin typeface="Times New Roman" pitchFamily="18" charset="0"/>
                <a:cs typeface="Times New Roman" pitchFamily="18" charset="0"/>
              </a:rPr>
              <a:t>Problem Statement</a:t>
            </a:r>
          </a:p>
          <a:p>
            <a:pPr marR="0" lvl="0" indent="-457200" algn="l" rtl="0">
              <a:lnSpc>
                <a:spcPct val="115000"/>
              </a:lnSpc>
              <a:spcBef>
                <a:spcPts val="480"/>
              </a:spcBef>
              <a:spcAft>
                <a:spcPts val="0"/>
              </a:spcAft>
              <a:buClr>
                <a:schemeClr val="dk1"/>
              </a:buClr>
              <a:buSzPts val="2400"/>
              <a:buFont typeface="+mj-lt"/>
              <a:buAutoNum type="arabicPeriod"/>
            </a:pPr>
            <a:r>
              <a:rPr lang="en-US" sz="2400" i="0" u="none" strike="noStrike" cap="none" dirty="0" smtClean="0">
                <a:solidFill>
                  <a:schemeClr val="dk1"/>
                </a:solidFill>
                <a:latin typeface="Times New Roman" pitchFamily="18" charset="0"/>
                <a:cs typeface="Times New Roman" pitchFamily="18" charset="0"/>
                <a:sym typeface="Calibri"/>
              </a:rPr>
              <a:t>Research Objectives</a:t>
            </a:r>
          </a:p>
          <a:p>
            <a:pPr marR="0" lvl="0" indent="-457200" algn="l" rtl="0">
              <a:lnSpc>
                <a:spcPct val="115000"/>
              </a:lnSpc>
              <a:spcBef>
                <a:spcPts val="480"/>
              </a:spcBef>
              <a:spcAft>
                <a:spcPts val="0"/>
              </a:spcAft>
              <a:buClr>
                <a:schemeClr val="dk1"/>
              </a:buClr>
              <a:buSzPts val="2400"/>
              <a:buFont typeface="+mj-lt"/>
              <a:buAutoNum type="arabicPeriod"/>
            </a:pPr>
            <a:r>
              <a:rPr lang="en-US" sz="2400" i="0" u="none" strike="noStrike" cap="none" dirty="0" smtClean="0">
                <a:solidFill>
                  <a:schemeClr val="dk1"/>
                </a:solidFill>
                <a:latin typeface="Times New Roman" pitchFamily="18" charset="0"/>
                <a:cs typeface="Times New Roman" pitchFamily="18" charset="0"/>
                <a:sym typeface="Calibri"/>
              </a:rPr>
              <a:t>Methodology</a:t>
            </a:r>
          </a:p>
          <a:p>
            <a:pPr marR="0" lvl="0" indent="-457200" algn="l" rtl="0">
              <a:lnSpc>
                <a:spcPct val="115000"/>
              </a:lnSpc>
              <a:spcBef>
                <a:spcPts val="480"/>
              </a:spcBef>
              <a:spcAft>
                <a:spcPts val="0"/>
              </a:spcAft>
              <a:buClr>
                <a:schemeClr val="dk1"/>
              </a:buClr>
              <a:buSzPts val="2400"/>
              <a:buFont typeface="+mj-lt"/>
              <a:buAutoNum type="arabicPeriod"/>
            </a:pPr>
            <a:r>
              <a:rPr lang="en-US" sz="2400" dirty="0" smtClean="0">
                <a:latin typeface="Times New Roman" pitchFamily="18" charset="0"/>
                <a:cs typeface="Times New Roman" pitchFamily="18" charset="0"/>
              </a:rPr>
              <a:t>Research Plan</a:t>
            </a:r>
            <a:endParaRPr lang="en-US" sz="2400" i="0" u="none" strike="noStrike" cap="none" dirty="0" smtClean="0">
              <a:solidFill>
                <a:schemeClr val="dk1"/>
              </a:solidFill>
              <a:latin typeface="Times New Roman" pitchFamily="18" charset="0"/>
              <a:cs typeface="Times New Roman" pitchFamily="18" charset="0"/>
              <a:sym typeface="Calibri"/>
            </a:endParaRPr>
          </a:p>
          <a:p>
            <a:pPr marR="0" lvl="0" indent="-457200" algn="l" rtl="0">
              <a:lnSpc>
                <a:spcPct val="115000"/>
              </a:lnSpc>
              <a:spcBef>
                <a:spcPts val="480"/>
              </a:spcBef>
              <a:spcAft>
                <a:spcPts val="0"/>
              </a:spcAft>
              <a:buClr>
                <a:schemeClr val="dk1"/>
              </a:buClr>
              <a:buSzPts val="2400"/>
              <a:buFont typeface="+mj-lt"/>
              <a:buAutoNum type="arabicPeriod"/>
            </a:pPr>
            <a:r>
              <a:rPr lang="en-US" sz="2400" i="0" u="none" strike="noStrike" cap="none" dirty="0" smtClean="0">
                <a:solidFill>
                  <a:schemeClr val="dk1"/>
                </a:solidFill>
                <a:latin typeface="Times New Roman" pitchFamily="18" charset="0"/>
                <a:cs typeface="Times New Roman" pitchFamily="18" charset="0"/>
                <a:sym typeface="Calibri"/>
              </a:rPr>
              <a:t>Conclusion</a:t>
            </a:r>
          </a:p>
          <a:p>
            <a:pPr marR="0" lvl="0" indent="-457200" algn="l" rtl="0">
              <a:lnSpc>
                <a:spcPct val="115000"/>
              </a:lnSpc>
              <a:spcBef>
                <a:spcPts val="480"/>
              </a:spcBef>
              <a:spcAft>
                <a:spcPts val="0"/>
              </a:spcAft>
              <a:buClr>
                <a:schemeClr val="dk1"/>
              </a:buClr>
              <a:buSzPts val="2400"/>
              <a:buFont typeface="+mj-lt"/>
              <a:buAutoNum type="arabicPeriod"/>
            </a:pPr>
            <a:r>
              <a:rPr lang="en-US" sz="2400" dirty="0" err="1" smtClean="0">
                <a:latin typeface="Times New Roman" pitchFamily="18" charset="0"/>
                <a:cs typeface="Times New Roman" pitchFamily="18" charset="0"/>
              </a:rPr>
              <a:t>Referemces</a:t>
            </a:r>
            <a:endParaRPr lang="en-US" sz="2400" i="0" u="none" strike="noStrike" cap="none" dirty="0" smtClean="0">
              <a:solidFill>
                <a:schemeClr val="dk1"/>
              </a:solidFill>
              <a:latin typeface="Times New Roman" pitchFamily="18" charset="0"/>
              <a:cs typeface="Times New Roman" pitchFamily="18" charset="0"/>
              <a:sym typeface="Calibri"/>
            </a:endParaRPr>
          </a:p>
          <a:p>
            <a:pPr marR="0" lvl="0" indent="-457200" algn="l" rtl="0">
              <a:lnSpc>
                <a:spcPct val="115000"/>
              </a:lnSpc>
              <a:spcBef>
                <a:spcPts val="480"/>
              </a:spcBef>
              <a:spcAft>
                <a:spcPts val="0"/>
              </a:spcAft>
              <a:buClr>
                <a:schemeClr val="dk1"/>
              </a:buClr>
              <a:buSzPts val="2400"/>
              <a:buNone/>
            </a:pPr>
            <a:endParaRPr lang="en-US" sz="2400" i="0" u="none" strike="noStrike" cap="none" dirty="0" smtClean="0">
              <a:solidFill>
                <a:schemeClr val="dk1"/>
              </a:solidFill>
              <a:latin typeface="Times New Roman" pitchFamily="18" charset="0"/>
              <a:cs typeface="Times New Roman" pitchFamily="18" charset="0"/>
              <a:sym typeface="Calibri"/>
            </a:endParaRPr>
          </a:p>
          <a:p>
            <a:pPr marR="0" lvl="0" indent="-457200" algn="l" rtl="0">
              <a:lnSpc>
                <a:spcPct val="115000"/>
              </a:lnSpc>
              <a:spcBef>
                <a:spcPts val="480"/>
              </a:spcBef>
              <a:spcAft>
                <a:spcPts val="0"/>
              </a:spcAft>
              <a:buClr>
                <a:schemeClr val="dk1"/>
              </a:buClr>
              <a:buSzPts val="2400"/>
              <a:buFont typeface="+mj-lt"/>
              <a:buAutoNum type="arabicPeriod"/>
            </a:pPr>
            <a:endParaRPr lang="en-US" sz="2400" i="0" u="none" strike="noStrike" cap="none" dirty="0" smtClean="0">
              <a:solidFill>
                <a:schemeClr val="dk1"/>
              </a:solidFill>
              <a:latin typeface="Times New Roman" pitchFamily="18" charset="0"/>
              <a:cs typeface="Times New Roman" pitchFamily="18" charset="0"/>
              <a:sym typeface="Calibri"/>
            </a:endParaRPr>
          </a:p>
          <a:p>
            <a:pPr marL="342900" marR="0" lvl="0" indent="-342900" algn="l" rtl="0">
              <a:lnSpc>
                <a:spcPct val="115000"/>
              </a:lnSpc>
              <a:spcBef>
                <a:spcPts val="480"/>
              </a:spcBef>
              <a:spcAft>
                <a:spcPts val="0"/>
              </a:spcAft>
              <a:buClr>
                <a:schemeClr val="dk1"/>
              </a:buClr>
              <a:buSzPts val="2400"/>
              <a:buNone/>
            </a:pPr>
            <a:endParaRPr lang="en-US" sz="2400" i="0" u="none" strike="noStrike" cap="none" dirty="0" smtClean="0">
              <a:solidFill>
                <a:schemeClr val="dk1"/>
              </a:solidFill>
              <a:latin typeface="Calibri"/>
              <a:ea typeface="Calibri"/>
              <a:cs typeface="Calibri"/>
              <a:sym typeface="Calibri"/>
            </a:endParaRPr>
          </a:p>
          <a:p>
            <a:pPr marL="342900" marR="0" lvl="0" indent="-342900" algn="l" rtl="0">
              <a:lnSpc>
                <a:spcPct val="115000"/>
              </a:lnSpc>
              <a:spcBef>
                <a:spcPts val="480"/>
              </a:spcBef>
              <a:spcAft>
                <a:spcPts val="0"/>
              </a:spcAft>
              <a:buClr>
                <a:schemeClr val="dk1"/>
              </a:buClr>
              <a:buSzPts val="2400"/>
              <a:buNone/>
            </a:pPr>
            <a:endParaRPr sz="2400" i="0" u="none" strike="noStrike" cap="none">
              <a:solidFill>
                <a:schemeClr val="dk1"/>
              </a:solidFill>
              <a:latin typeface="Calibri"/>
              <a:ea typeface="Calibri"/>
              <a:cs typeface="Calibri"/>
              <a:sym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Text Placeholder 2"/>
          <p:cNvSpPr>
            <a:spLocks noGrp="1"/>
          </p:cNvSpPr>
          <p:nvPr>
            <p:ph type="body" idx="1"/>
          </p:nvPr>
        </p:nvSpPr>
        <p:spPr>
          <a:xfrm>
            <a:off x="457200" y="1359569"/>
            <a:ext cx="8229600" cy="4526100"/>
          </a:xfrm>
        </p:spPr>
        <p:txBody>
          <a:bodyPr/>
          <a:lstStyle/>
          <a:p>
            <a:pPr algn="just"/>
            <a:r>
              <a:rPr lang="en-US" sz="2000" dirty="0" smtClean="0"/>
              <a:t>The application of cloud-oriented services has increased from personal use such as mailing systems to the medical field. </a:t>
            </a:r>
          </a:p>
          <a:p>
            <a:pPr algn="just"/>
            <a:r>
              <a:rPr lang="en-US" sz="2000" dirty="0" smtClean="0"/>
              <a:t>Typically, a cloud service provider offers encryption services of sensitive data. However, decrypting the sensitive data in the cloud for data analysis using machine learning can lead to privacy concerns. </a:t>
            </a:r>
          </a:p>
          <a:p>
            <a:pPr algn="just"/>
            <a:r>
              <a:rPr lang="en-US" sz="2000" dirty="0" smtClean="0"/>
              <a:t>To this end, learning over encrypted data without decrypting it is the need of the future. </a:t>
            </a:r>
          </a:p>
          <a:p>
            <a:pPr algn="just"/>
            <a:r>
              <a:rPr lang="en-US" sz="2000" dirty="0" smtClean="0"/>
              <a:t>In this presentation, we present a holistic review and summarize the literature on “</a:t>
            </a:r>
            <a:r>
              <a:rPr lang="en-IN" sz="2000" b="1" dirty="0" smtClean="0"/>
              <a:t>Expertise Learning Over Encrypted Data Using Deep Learning” </a:t>
            </a:r>
            <a:r>
              <a:rPr lang="en-IN" sz="2000" dirty="0" smtClean="0"/>
              <a:t>containing</a:t>
            </a:r>
            <a:r>
              <a:rPr lang="en-IN" sz="2000" b="1" dirty="0" smtClean="0"/>
              <a:t> </a:t>
            </a:r>
            <a:r>
              <a:rPr lang="en-US" sz="2000" dirty="0" smtClean="0"/>
              <a:t>homomorphic encryption, related issues, applications in machine learning over encrypted data, and potential future research directions.</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7686" y="805069"/>
            <a:ext cx="8229600" cy="4526100"/>
          </a:xfrm>
        </p:spPr>
        <p:txBody>
          <a:bodyPr/>
          <a:lstStyle/>
          <a:p>
            <a:pPr algn="just"/>
            <a:r>
              <a:rPr lang="en-US" sz="1800" b="1" dirty="0" smtClean="0"/>
              <a:t>As use of cloud services increasing tremendously.</a:t>
            </a:r>
            <a:r>
              <a:rPr lang="en-US" sz="1800" dirty="0" smtClean="0"/>
              <a:t> </a:t>
            </a:r>
          </a:p>
          <a:p>
            <a:pPr algn="just"/>
            <a:r>
              <a:rPr lang="en-US" sz="1800" b="1" dirty="0" smtClean="0"/>
              <a:t>Privacy of data over cloud is one concern</a:t>
            </a:r>
            <a:r>
              <a:rPr lang="en-US" sz="1800" dirty="0" smtClean="0"/>
              <a:t> and </a:t>
            </a:r>
          </a:p>
          <a:p>
            <a:pPr algn="just"/>
            <a:r>
              <a:rPr lang="en-IN" sz="1800" b="1" dirty="0" smtClean="0"/>
              <a:t>Analysing trends, interests, recommendations,  future predictions, flaws detection etc. </a:t>
            </a:r>
          </a:p>
          <a:p>
            <a:pPr algn="just"/>
            <a:r>
              <a:rPr lang="en-IN" sz="1800" b="1" dirty="0" smtClean="0"/>
              <a:t>Expertise Learning Over Encrypted Data Using Deep Learning </a:t>
            </a:r>
            <a:r>
              <a:rPr lang="en-US" sz="1800" b="1" dirty="0" smtClean="0"/>
              <a:t>without decrypting it is the need of future.</a:t>
            </a:r>
          </a:p>
          <a:p>
            <a:pPr algn="just"/>
            <a:r>
              <a:rPr lang="en-IN" sz="1800" b="1" dirty="0" smtClean="0"/>
              <a:t>Research in medical science institute  is also have hunger of data from other institutes for learning purpose </a:t>
            </a:r>
            <a:r>
              <a:rPr lang="en-IN" sz="1800" dirty="0" smtClean="0"/>
              <a:t>but due to privacy issue they can not share their data to researchers of another institutes</a:t>
            </a:r>
            <a:endParaRPr lang="en-IN" sz="1800" dirty="0" smtClean="0">
              <a:latin typeface="Times New Roman" pitchFamily="18" charset="0"/>
              <a:cs typeface="Times New Roman" pitchFamily="18" charset="0"/>
            </a:endParaRPr>
          </a:p>
          <a:p>
            <a:pPr algn="just"/>
            <a:r>
              <a:rPr lang="en-IN" sz="1800" b="1" dirty="0" smtClean="0"/>
              <a:t>N</a:t>
            </a:r>
            <a:r>
              <a:rPr lang="en-IN" sz="1800" b="1" dirty="0" smtClean="0">
                <a:latin typeface="Times New Roman" pitchFamily="18" charset="0"/>
                <a:cs typeface="Times New Roman" pitchFamily="18" charset="0"/>
              </a:rPr>
              <a:t>eed to break monopoly in AI and Machine learning</a:t>
            </a:r>
          </a:p>
          <a:p>
            <a:pPr algn="just"/>
            <a:r>
              <a:rPr lang="en-IN" sz="2000" b="1" dirty="0" err="1" smtClean="0"/>
              <a:t>Blockchain</a:t>
            </a:r>
            <a:r>
              <a:rPr lang="en-IN" sz="2000" b="1" dirty="0" smtClean="0"/>
              <a:t> </a:t>
            </a:r>
            <a:r>
              <a:rPr lang="en-IN" sz="2000" dirty="0" smtClean="0"/>
              <a:t>One of the problems with transparency, especially with the sort that </a:t>
            </a:r>
            <a:r>
              <a:rPr lang="en-IN" sz="2000" dirty="0" err="1" smtClean="0"/>
              <a:t>blockchains</a:t>
            </a:r>
            <a:r>
              <a:rPr lang="en-IN" sz="2000" dirty="0" smtClean="0"/>
              <a:t> offer, is privacy. If everyone can view data transacted over a public ledger, there is zero privacy. Transferring decryption keys is not an option. In such a scenario, using homomorphic encryption could allow transmission of private data that can still be manipulated by a third party.</a:t>
            </a: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409174"/>
          </a:xfrm>
        </p:spPr>
        <p:txBody>
          <a:bodyPr/>
          <a:lstStyle/>
          <a:p>
            <a:pPr lvl="0"/>
            <a:r>
              <a:rPr lang="en-US" sz="3200" b="1" dirty="0" smtClean="0">
                <a:latin typeface="Times New Roman" pitchFamily="18" charset="0"/>
                <a:cs typeface="Times New Roman" pitchFamily="18" charset="0"/>
              </a:rPr>
              <a:t>2. Need of </a:t>
            </a:r>
            <a:r>
              <a:rPr lang="en-IN" sz="3200" b="1" dirty="0" smtClean="0"/>
              <a:t>Expertise Learning Over Encrypted Data Using Deep Learning</a:t>
            </a:r>
            <a:endParaRPr lang="en-IN" sz="32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45273"/>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61573" y="515444"/>
          <a:ext cx="8766923" cy="5888071"/>
        </p:xfrm>
        <a:graphic>
          <a:graphicData uri="http://schemas.openxmlformats.org/drawingml/2006/table">
            <a:tbl>
              <a:tblPr firstRow="1" bandRow="1">
                <a:tableStyleId>{FB681E36-45C8-452E-BB6F-79F105F7E78C}</a:tableStyleId>
              </a:tblPr>
              <a:tblGrid>
                <a:gridCol w="581421"/>
                <a:gridCol w="727104"/>
                <a:gridCol w="683877"/>
                <a:gridCol w="1321218"/>
                <a:gridCol w="704143"/>
                <a:gridCol w="498768"/>
                <a:gridCol w="1786325"/>
                <a:gridCol w="1491916"/>
                <a:gridCol w="972151"/>
              </a:tblGrid>
              <a:tr h="931261">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931261">
                <a:tc>
                  <a:txBody>
                    <a:bodyPr/>
                    <a:lstStyle/>
                    <a:p>
                      <a:pPr algn="ctr" fontAlgn="t"/>
                      <a:r>
                        <a:rPr lang="en-IN" sz="1200" b="0" i="0" u="none" strike="noStrike" dirty="0" smtClean="0">
                          <a:solidFill>
                            <a:srgbClr val="000000"/>
                          </a:solidFill>
                          <a:latin typeface="Times New Roman"/>
                          <a:hlinkClick r:id="rId3" action="ppaction://hlinkfile"/>
                        </a:rPr>
                        <a:t>1</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2018</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Private machine learning classification based on fully homomorphic </a:t>
                      </a:r>
                      <a:r>
                        <a:rPr lang="en-IN" sz="1200" b="0" i="0" u="none" strike="noStrike" dirty="0" smtClean="0">
                          <a:solidFill>
                            <a:srgbClr val="000000"/>
                          </a:solidFill>
                          <a:latin typeface="Times New Roman"/>
                        </a:rPr>
                        <a:t>encryption[17]</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Xiaoqiang</a:t>
                      </a:r>
                      <a:r>
                        <a:rPr lang="en-IN" sz="1200" b="0" i="0" u="none" strike="noStrike" dirty="0">
                          <a:solidFill>
                            <a:srgbClr val="000000"/>
                          </a:solidFill>
                          <a:latin typeface="Times New Roman"/>
                        </a:rPr>
                        <a:t> </a:t>
                      </a:r>
                      <a:r>
                        <a:rPr lang="en-IN" sz="1200" b="0" i="0" u="none" strike="noStrike" dirty="0" smtClean="0">
                          <a:solidFill>
                            <a:srgbClr val="000000"/>
                          </a:solidFill>
                          <a:latin typeface="Times New Roman"/>
                        </a:rPr>
                        <a:t>Sun, </a:t>
                      </a:r>
                      <a:r>
                        <a:rPr lang="en-US" sz="1200" b="0" i="0" u="none" strike="noStrike" cap="none" dirty="0" smtClean="0">
                          <a:solidFill>
                            <a:srgbClr val="000000"/>
                          </a:solidFill>
                          <a:latin typeface="Times New Roman"/>
                          <a:ea typeface="Arial"/>
                          <a:cs typeface="Arial"/>
                          <a:sym typeface="Arial"/>
                        </a:rPr>
                        <a:t>P. Zhang, J. K. Liu, J. Yu, and W. </a:t>
                      </a:r>
                      <a:r>
                        <a:rPr lang="en-US" sz="1200" b="0" i="0" u="none" strike="noStrike" cap="none" dirty="0" err="1" smtClean="0">
                          <a:solidFill>
                            <a:srgbClr val="000000"/>
                          </a:solidFill>
                          <a:latin typeface="Times New Roman"/>
                          <a:ea typeface="Arial"/>
                          <a:cs typeface="Arial"/>
                          <a:sym typeface="Arial"/>
                        </a:rPr>
                        <a:t>Xie</a:t>
                      </a:r>
                      <a:r>
                        <a:rPr lang="en-US" sz="1200" b="0" i="0" u="none" strike="noStrike" cap="none" dirty="0" smtClean="0">
                          <a:solidFill>
                            <a:srgbClr val="000000"/>
                          </a:solidFill>
                          <a:latin typeface="Times New Roman"/>
                          <a:ea typeface="Arial"/>
                          <a:cs typeface="Arial"/>
                          <a:sym typeface="Arial"/>
                        </a:rPr>
                        <a:t>,</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ML+HE</a:t>
                      </a:r>
                    </a:p>
                  </a:txBody>
                  <a:tcPr marL="6350" marR="6350" marT="6350" marB="0"/>
                </a:tc>
                <a:tc>
                  <a:txBody>
                    <a:bodyPr/>
                    <a:lstStyle/>
                    <a:p>
                      <a:pPr algn="just" fontAlgn="t"/>
                      <a:r>
                        <a:rPr lang="en-IN" sz="1200" b="0" i="0" u="none" strike="noStrike" dirty="0">
                          <a:solidFill>
                            <a:srgbClr val="000000"/>
                          </a:solidFill>
                          <a:latin typeface="Times New Roman"/>
                        </a:rPr>
                        <a:t>Privacy preserving decision based classification and Naive </a:t>
                      </a:r>
                      <a:r>
                        <a:rPr lang="en-IN" sz="1200" b="0" i="0" u="none" strike="noStrike" dirty="0" err="1">
                          <a:solidFill>
                            <a:srgbClr val="000000"/>
                          </a:solidFill>
                          <a:latin typeface="Times New Roman"/>
                        </a:rPr>
                        <a:t>Bayes</a:t>
                      </a:r>
                      <a:r>
                        <a:rPr lang="en-IN" sz="1200" b="0" i="0" u="none" strike="noStrike" dirty="0">
                          <a:solidFill>
                            <a:srgbClr val="000000"/>
                          </a:solidFill>
                          <a:latin typeface="Times New Roman"/>
                        </a:rPr>
                        <a:t> classification using fully homomorphic encryption.</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FHE with SMID,</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Noise </a:t>
                      </a:r>
                      <a:r>
                        <a:rPr lang="en-IN" sz="1200" b="0" i="0" u="none" strike="noStrike" dirty="0" smtClean="0">
                          <a:solidFill>
                            <a:srgbClr val="000000"/>
                          </a:solidFill>
                          <a:latin typeface="Times New Roman"/>
                        </a:rPr>
                        <a:t>minimization </a:t>
                      </a:r>
                      <a:r>
                        <a:rPr lang="en-IN" sz="1200" b="0" i="0" u="none" strike="noStrike" dirty="0">
                          <a:solidFill>
                            <a:srgbClr val="000000"/>
                          </a:solidFill>
                          <a:latin typeface="Times New Roman"/>
                        </a:rPr>
                        <a:t>by Modulus </a:t>
                      </a:r>
                      <a:r>
                        <a:rPr lang="en-IN" sz="1200" b="0" i="0" u="none" strike="noStrike" dirty="0" smtClean="0">
                          <a:solidFill>
                            <a:srgbClr val="000000"/>
                          </a:solidFill>
                          <a:latin typeface="Times New Roman"/>
                        </a:rPr>
                        <a:t>switching.</a:t>
                      </a:r>
                    </a:p>
                    <a:p>
                      <a:pPr algn="just" fontAlgn="t"/>
                      <a:r>
                        <a:rPr lang="en-IN" sz="1200" b="0" i="0" u="none" strike="noStrike" dirty="0" smtClean="0">
                          <a:solidFill>
                            <a:srgbClr val="000000"/>
                          </a:solidFill>
                          <a:latin typeface="Times New Roman"/>
                        </a:rPr>
                        <a:t>User</a:t>
                      </a:r>
                      <a:r>
                        <a:rPr lang="en-IN" sz="1200" b="0" i="0" u="none" strike="noStrike" baseline="0" dirty="0" smtClean="0">
                          <a:solidFill>
                            <a:srgbClr val="000000"/>
                          </a:solidFill>
                          <a:latin typeface="Times New Roman"/>
                        </a:rPr>
                        <a:t> and cloud server interactions are reduced from 2 to 1</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smtClean="0">
                          <a:solidFill>
                            <a:srgbClr val="000000"/>
                          </a:solidFill>
                          <a:latin typeface="Times New Roman"/>
                        </a:rPr>
                        <a:t>No GPU use.</a:t>
                      </a:r>
                    </a:p>
                    <a:p>
                      <a:pPr algn="l" fontAlgn="t"/>
                      <a:r>
                        <a:rPr lang="en-IN" sz="1200" b="0" i="0" u="none" strike="noStrike" dirty="0" smtClean="0">
                          <a:solidFill>
                            <a:srgbClr val="000000"/>
                          </a:solidFill>
                          <a:latin typeface="Times New Roman"/>
                        </a:rPr>
                        <a:t>No parallel versions of classification algorithms</a:t>
                      </a:r>
                      <a:r>
                        <a:rPr lang="en-IN" sz="1200" b="0" i="0" u="none" strike="noStrike" baseline="0" dirty="0" smtClean="0">
                          <a:solidFill>
                            <a:srgbClr val="000000"/>
                          </a:solidFill>
                          <a:latin typeface="Times New Roman"/>
                        </a:rPr>
                        <a:t> used for reducing multiplicative cipher text and decryption noise. </a:t>
                      </a:r>
                      <a:r>
                        <a:rPr lang="en-IN" sz="1200" b="0" i="0" u="none" strike="noStrike" dirty="0" smtClean="0">
                          <a:solidFill>
                            <a:srgbClr val="000000"/>
                          </a:solidFill>
                          <a:latin typeface="Times New Roman"/>
                        </a:rPr>
                        <a:t> Works only classification algorithm of ML No </a:t>
                      </a:r>
                      <a:r>
                        <a:rPr lang="en-IN" sz="1200" b="0" i="0" u="none" strike="noStrike" dirty="0">
                          <a:solidFill>
                            <a:srgbClr val="000000"/>
                          </a:solidFill>
                          <a:latin typeface="Times New Roman"/>
                        </a:rPr>
                        <a:t>thought on how to store large data.</a:t>
                      </a:r>
                    </a:p>
                  </a:txBody>
                  <a:tcPr marL="6350" marR="6350" marT="6350" marB="0"/>
                </a:tc>
                <a:tc>
                  <a:txBody>
                    <a:bodyPr/>
                    <a:lstStyle/>
                    <a:p>
                      <a:pPr algn="l" fontAlgn="t"/>
                      <a:r>
                        <a:rPr lang="en-IN" sz="1200" b="0" i="0" u="none" strike="noStrike" dirty="0">
                          <a:solidFill>
                            <a:srgbClr val="000000"/>
                          </a:solidFill>
                          <a:latin typeface="Times New Roman"/>
                        </a:rPr>
                        <a:t>Relinearization technique.</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Modulus </a:t>
                      </a:r>
                      <a:r>
                        <a:rPr lang="en-IN" sz="1200" b="0" i="0" u="none" strike="noStrike" dirty="0" smtClean="0">
                          <a:solidFill>
                            <a:srgbClr val="000000"/>
                          </a:solidFill>
                          <a:latin typeface="Times New Roman"/>
                        </a:rPr>
                        <a:t>switching, SIMD</a:t>
                      </a:r>
                      <a:endParaRPr lang="en-IN" sz="1200" b="0" i="0" u="none" strike="noStrike" dirty="0">
                        <a:solidFill>
                          <a:srgbClr val="000000"/>
                        </a:solidFill>
                        <a:latin typeface="Times New Roman"/>
                      </a:endParaRPr>
                    </a:p>
                  </a:txBody>
                  <a:tcPr marL="6350" marR="6350" marT="6350" marB="0"/>
                </a:tc>
              </a:tr>
              <a:tr h="931261">
                <a:tc>
                  <a:txBody>
                    <a:bodyPr/>
                    <a:lstStyle/>
                    <a:p>
                      <a:pPr algn="ctr" fontAlgn="t"/>
                      <a:r>
                        <a:rPr lang="en-IN" sz="1200" b="0" i="0" u="none" strike="noStrike" dirty="0" smtClean="0">
                          <a:solidFill>
                            <a:srgbClr val="000000"/>
                          </a:solidFill>
                          <a:latin typeface="Times New Roman"/>
                          <a:hlinkClick r:id="rId4" action="ppaction://hlinkfile"/>
                        </a:rPr>
                        <a:t>2</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2018</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smtClean="0">
                          <a:solidFill>
                            <a:srgbClr val="000000"/>
                          </a:solidFill>
                          <a:latin typeface="Times New Roman"/>
                        </a:rPr>
                        <a:t>Comparison </a:t>
                      </a:r>
                      <a:r>
                        <a:rPr lang="en-IN" sz="1200" b="0" i="0" u="none" strike="noStrike" dirty="0">
                          <a:solidFill>
                            <a:srgbClr val="000000"/>
                          </a:solidFill>
                          <a:latin typeface="Times New Roman"/>
                        </a:rPr>
                        <a:t>of selected homomorphic </a:t>
                      </a:r>
                      <a:r>
                        <a:rPr lang="en-IN" sz="1200" b="0" i="0" u="none" strike="noStrike" dirty="0" smtClean="0">
                          <a:solidFill>
                            <a:srgbClr val="000000"/>
                          </a:solidFill>
                          <a:latin typeface="Times New Roman"/>
                        </a:rPr>
                        <a:t>Encryption Techniques</a:t>
                      </a:r>
                    </a:p>
                    <a:p>
                      <a:pPr algn="l" fontAlgn="t"/>
                      <a:r>
                        <a:rPr lang="en-IN" sz="1200" b="0" i="0" u="none" strike="noStrike" dirty="0" smtClean="0">
                          <a:solidFill>
                            <a:srgbClr val="000000"/>
                          </a:solidFill>
                          <a:latin typeface="Times New Roman"/>
                        </a:rPr>
                        <a:t>[8]</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Mark R. </a:t>
                      </a:r>
                      <a:r>
                        <a:rPr lang="en-IN" sz="1200" b="0" i="0" u="none" strike="noStrike" dirty="0" err="1" smtClean="0">
                          <a:solidFill>
                            <a:srgbClr val="000000"/>
                          </a:solidFill>
                          <a:latin typeface="Times New Roman"/>
                        </a:rPr>
                        <a:t>Ogiela</a:t>
                      </a:r>
                      <a:r>
                        <a:rPr lang="en-IN" sz="1200" b="0" i="0" u="none" strike="noStrike" dirty="0" smtClean="0">
                          <a:solidFill>
                            <a:srgbClr val="000000"/>
                          </a:solidFill>
                          <a:latin typeface="Times New Roman"/>
                        </a:rPr>
                        <a:t>,</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M. </a:t>
                      </a:r>
                      <a:r>
                        <a:rPr lang="en-US" sz="1200" b="0" i="0" u="none" strike="noStrike" cap="none" dirty="0" err="1" smtClean="0">
                          <a:solidFill>
                            <a:srgbClr val="000000"/>
                          </a:solidFill>
                          <a:latin typeface="Times New Roman"/>
                          <a:ea typeface="Arial"/>
                          <a:cs typeface="Arial"/>
                          <a:sym typeface="Arial"/>
                        </a:rPr>
                        <a:t>Oczko</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Presented circuit diagrams for operations like OR, integer addition. Also how polynomials are written for these different circuits and the operations performed by them.</a:t>
                      </a:r>
                    </a:p>
                  </a:txBody>
                  <a:tcPr marL="6350" marR="6350" marT="6350" marB="0"/>
                </a:tc>
                <a:tc>
                  <a:txBody>
                    <a:bodyPr/>
                    <a:lstStyle/>
                    <a:p>
                      <a:pPr algn="l" fontAlgn="t"/>
                      <a:r>
                        <a:rPr lang="en-IN" sz="1200" b="0" i="0" u="none" strike="noStrike" dirty="0">
                          <a:solidFill>
                            <a:srgbClr val="000000"/>
                          </a:solidFill>
                          <a:latin typeface="Times New Roman"/>
                        </a:rPr>
                        <a:t>No good speed of execution for deeper circuits. </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These techniques uses mathematical structures and hence needs optimizations.</a:t>
                      </a:r>
                    </a:p>
                  </a:txBody>
                  <a:tcPr marL="6350" marR="6350" marT="6350" marB="0"/>
                </a:tc>
                <a:tc>
                  <a:txBody>
                    <a:bodyPr/>
                    <a:lstStyle/>
                    <a:p>
                      <a:pPr algn="l" fontAlgn="t"/>
                      <a:r>
                        <a:rPr lang="en-IN" sz="1200" b="0" i="0" u="none" strike="noStrike" dirty="0" err="1">
                          <a:solidFill>
                            <a:srgbClr val="000000"/>
                          </a:solidFill>
                          <a:latin typeface="Times New Roman"/>
                        </a:rPr>
                        <a:t>BasicSWHE</a:t>
                      </a:r>
                      <a:r>
                        <a:rPr lang="en-IN" sz="1200" b="0" i="0" u="none" strike="noStrike" dirty="0">
                          <a:solidFill>
                            <a:srgbClr val="000000"/>
                          </a:solidFill>
                          <a:latin typeface="Times New Roman"/>
                        </a:rPr>
                        <a:t>,</a:t>
                      </a:r>
                      <a:br>
                        <a:rPr lang="en-IN" sz="1200" b="0" i="0" u="none" strike="noStrike" dirty="0">
                          <a:solidFill>
                            <a:srgbClr val="000000"/>
                          </a:solidFill>
                          <a:latin typeface="Times New Roman"/>
                        </a:rPr>
                      </a:br>
                      <a:r>
                        <a:rPr lang="en-IN" sz="1200" b="0" i="0" u="none" strike="noStrike" dirty="0" err="1">
                          <a:solidFill>
                            <a:srgbClr val="000000"/>
                          </a:solidFill>
                          <a:latin typeface="Times New Roman"/>
                        </a:rPr>
                        <a:t>FHEOveInegers</a:t>
                      </a:r>
                      <a:endParaRPr lang="en-IN" sz="1200" b="0" i="0" u="none" strike="noStrike" dirty="0">
                        <a:solidFill>
                          <a:srgbClr val="000000"/>
                        </a:solidFill>
                        <a:latin typeface="Times New Roman"/>
                      </a:endParaRPr>
                    </a:p>
                  </a:txBody>
                  <a:tcPr marL="6350" marR="6350" marT="6350" marB="0"/>
                </a:tc>
              </a:tr>
              <a:tr h="931261">
                <a:tc>
                  <a:txBody>
                    <a:bodyPr/>
                    <a:lstStyle/>
                    <a:p>
                      <a:pPr algn="ctr" fontAlgn="t"/>
                      <a:r>
                        <a:rPr lang="en-IN" sz="1200" b="0" i="0" u="none" strike="noStrike" dirty="0" smtClean="0">
                          <a:solidFill>
                            <a:srgbClr val="000000"/>
                          </a:solidFill>
                          <a:latin typeface="Times New Roman"/>
                          <a:hlinkClick r:id="rId5" action="ppaction://hlinkfile"/>
                        </a:rPr>
                        <a:t>3</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2018</a:t>
                      </a:r>
                    </a:p>
                  </a:txBody>
                  <a:tcPr marL="6350" marR="6350" marT="6350" marB="0"/>
                </a:tc>
                <a:tc>
                  <a:txBody>
                    <a:bodyPr/>
                    <a:lstStyle/>
                    <a:p>
                      <a:pPr algn="l" fontAlgn="t"/>
                      <a:r>
                        <a:rPr lang="en-IN" sz="1200" b="0" i="0" u="none" strike="noStrike">
                          <a:solidFill>
                            <a:srgbClr val="000000"/>
                          </a:solidFill>
                          <a:latin typeface="Times New Roman"/>
                        </a:rPr>
                        <a:t>IBM J. RES. &amp; DEV.</a:t>
                      </a:r>
                    </a:p>
                  </a:txBody>
                  <a:tcPr marL="6350" marR="6350" marT="6350" marB="0"/>
                </a:tc>
                <a:tc>
                  <a:txBody>
                    <a:bodyPr/>
                    <a:lstStyle/>
                    <a:p>
                      <a:pPr algn="l" fontAlgn="t"/>
                      <a:r>
                        <a:rPr lang="en-IN" sz="1200" b="0" i="0" u="none" strike="noStrike" dirty="0">
                          <a:solidFill>
                            <a:srgbClr val="000000"/>
                          </a:solidFill>
                          <a:latin typeface="Times New Roman"/>
                        </a:rPr>
                        <a:t>A homomorphic encryption-based system for securely managing personal health metrics </a:t>
                      </a:r>
                      <a:r>
                        <a:rPr lang="en-IN" sz="1200" b="0" i="0" u="none" strike="noStrike" dirty="0" smtClean="0">
                          <a:solidFill>
                            <a:srgbClr val="000000"/>
                          </a:solidFill>
                          <a:latin typeface="Times New Roman"/>
                        </a:rPr>
                        <a:t>data[9]</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R. </a:t>
                      </a:r>
                      <a:r>
                        <a:rPr lang="en-IN" sz="1200" b="0" i="0" u="none" strike="noStrike" dirty="0" err="1" smtClean="0">
                          <a:solidFill>
                            <a:srgbClr val="000000"/>
                          </a:solidFill>
                          <a:latin typeface="Times New Roman"/>
                        </a:rPr>
                        <a:t>Bocu</a:t>
                      </a:r>
                      <a:r>
                        <a:rPr lang="en-IN" sz="1200" b="0" i="0" u="none" strike="noStrike" dirty="0" smtClean="0">
                          <a:solidFill>
                            <a:srgbClr val="000000"/>
                          </a:solidFill>
                          <a:latin typeface="Times New Roman"/>
                        </a:rPr>
                        <a:t>. </a:t>
                      </a:r>
                      <a:r>
                        <a:rPr lang="en-US" sz="1200" b="0" i="0" u="none" strike="noStrike" cap="none" dirty="0" smtClean="0">
                          <a:solidFill>
                            <a:srgbClr val="000000"/>
                          </a:solidFill>
                          <a:latin typeface="Times New Roman"/>
                          <a:ea typeface="Arial"/>
                          <a:cs typeface="Arial"/>
                          <a:sym typeface="Arial"/>
                        </a:rPr>
                        <a:t>C. </a:t>
                      </a:r>
                      <a:r>
                        <a:rPr lang="en-US" sz="1200" b="0" i="0" u="none" strike="noStrike" cap="none" dirty="0" err="1" smtClean="0">
                          <a:solidFill>
                            <a:srgbClr val="000000"/>
                          </a:solidFill>
                          <a:latin typeface="Times New Roman"/>
                          <a:ea typeface="Arial"/>
                          <a:cs typeface="Arial"/>
                          <a:sym typeface="Arial"/>
                        </a:rPr>
                        <a:t>Costache</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dirty="0">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Learning of patient lifestyle and suggesting  physical activities for betterment of patient using HE.</a:t>
                      </a:r>
                      <a:br>
                        <a:rPr lang="en-IN" sz="1200" b="0" i="0" u="none" strike="noStrike">
                          <a:solidFill>
                            <a:srgbClr val="000000"/>
                          </a:solidFill>
                          <a:latin typeface="Times New Roman"/>
                        </a:rPr>
                      </a:br>
                      <a:r>
                        <a:rPr lang="en-IN" sz="1200" b="0" i="0" u="none" strike="noStrike">
                          <a:solidFill>
                            <a:srgbClr val="000000"/>
                          </a:solidFill>
                          <a:latin typeface="Times New Roman"/>
                        </a:rPr>
                        <a:t>For FHE operations new operations like rotate(slot) and select(mask) along with  addition and multiplication are proposed</a:t>
                      </a:r>
                    </a:p>
                  </a:txBody>
                  <a:tcPr marL="6350" marR="6350" marT="6350" marB="0"/>
                </a:tc>
                <a:tc>
                  <a:txBody>
                    <a:bodyPr/>
                    <a:lstStyle/>
                    <a:p>
                      <a:pPr algn="l" fontAlgn="t"/>
                      <a:r>
                        <a:rPr lang="en-IN" sz="1200" b="0" i="0" u="none" strike="noStrike" dirty="0">
                          <a:solidFill>
                            <a:srgbClr val="000000"/>
                          </a:solidFill>
                          <a:latin typeface="Times New Roman"/>
                        </a:rPr>
                        <a:t>FHE operations must be optimized to reduce data transfer, data processing and data storage</a:t>
                      </a:r>
                    </a:p>
                  </a:txBody>
                  <a:tcPr marL="6350" marR="6350" marT="6350" marB="0"/>
                </a:tc>
                <a:tc>
                  <a:txBody>
                    <a:bodyPr/>
                    <a:lstStyle/>
                    <a:p>
                      <a:pPr algn="l" fontAlgn="t"/>
                      <a:r>
                        <a:rPr lang="en-IN" sz="1200" b="0" i="0" u="none" strike="noStrike" dirty="0" err="1">
                          <a:solidFill>
                            <a:srgbClr val="000000"/>
                          </a:solidFill>
                          <a:latin typeface="Times New Roman"/>
                        </a:rPr>
                        <a:t>SafeBioMetrics</a:t>
                      </a:r>
                      <a:r>
                        <a:rPr lang="en-IN" sz="1200" b="0" i="0" u="none" strike="noStrike" dirty="0">
                          <a:solidFill>
                            <a:srgbClr val="000000"/>
                          </a:solidFill>
                          <a:latin typeface="Times New Roman"/>
                        </a:rPr>
                        <a:t>, Tools- Apache spark, IBM </a:t>
                      </a:r>
                      <a:r>
                        <a:rPr lang="en-IN" sz="1200" b="0" i="0" u="none" strike="noStrike" dirty="0" err="1">
                          <a:solidFill>
                            <a:srgbClr val="000000"/>
                          </a:solidFill>
                          <a:latin typeface="Times New Roman"/>
                        </a:rPr>
                        <a:t>Bluemix</a:t>
                      </a:r>
                      <a:r>
                        <a:rPr lang="en-IN" sz="1200" b="0" i="0" u="none" strike="noStrike" dirty="0">
                          <a:solidFill>
                            <a:srgbClr val="000000"/>
                          </a:solidFill>
                          <a:latin typeface="Times New Roman"/>
                        </a:rPr>
                        <a:t>, IBM </a:t>
                      </a:r>
                      <a:r>
                        <a:rPr lang="en-IN" sz="1200" b="0" i="0" u="none" strike="noStrike" dirty="0" err="1">
                          <a:solidFill>
                            <a:srgbClr val="000000"/>
                          </a:solidFill>
                          <a:latin typeface="Times New Roman"/>
                        </a:rPr>
                        <a:t>Openwhisk</a:t>
                      </a:r>
                      <a:r>
                        <a:rPr lang="en-IN" sz="1200" b="0" i="0" u="none" strike="noStrike" dirty="0">
                          <a:solidFill>
                            <a:srgbClr val="000000"/>
                          </a:solidFill>
                          <a:latin typeface="Times New Roman"/>
                        </a:rPr>
                        <a:t> programming</a:t>
                      </a:r>
                    </a:p>
                  </a:txBody>
                  <a:tcPr marL="6350" marR="6350" marT="6350" marB="0"/>
                </a:tc>
              </a:tr>
            </a:tbl>
          </a:graphicData>
        </a:graphic>
      </p:graphicFrame>
      <p:sp>
        <p:nvSpPr>
          <p:cNvPr id="4" name="Google Shape;67;p15"/>
          <p:cNvSpPr txBox="1">
            <a:spLocks/>
          </p:cNvSpPr>
          <p:nvPr/>
        </p:nvSpPr>
        <p:spPr>
          <a:xfrm>
            <a:off x="503722" y="6339033"/>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67120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30846" y="661650"/>
          <a:ext cx="8628426" cy="4052921"/>
        </p:xfrm>
        <a:graphic>
          <a:graphicData uri="http://schemas.openxmlformats.org/drawingml/2006/table">
            <a:tbl>
              <a:tblPr firstRow="1" bandRow="1">
                <a:tableStyleId>{FB681E36-45C8-452E-BB6F-79F105F7E78C}</a:tableStyleId>
              </a:tblPr>
              <a:tblGrid>
                <a:gridCol w="572236"/>
                <a:gridCol w="715617"/>
                <a:gridCol w="866693"/>
                <a:gridCol w="1693627"/>
                <a:gridCol w="945397"/>
                <a:gridCol w="668718"/>
                <a:gridCol w="1248710"/>
                <a:gridCol w="958714"/>
                <a:gridCol w="958714"/>
              </a:tblGrid>
              <a:tr h="554899">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931261">
                <a:tc>
                  <a:txBody>
                    <a:bodyPr/>
                    <a:lstStyle/>
                    <a:p>
                      <a:pPr algn="ctr" fontAlgn="t"/>
                      <a:r>
                        <a:rPr lang="en-IN" sz="1200" b="0" i="0" u="none" strike="noStrike" dirty="0" smtClean="0">
                          <a:solidFill>
                            <a:srgbClr val="000000"/>
                          </a:solidFill>
                          <a:latin typeface="Times New Roman"/>
                          <a:hlinkClick r:id="rId3" action="ppaction://hlinkfile"/>
                        </a:rPr>
                        <a:t>4</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2018</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Towards dynamic End-to-End Privacy Preserving Data </a:t>
                      </a:r>
                      <a:r>
                        <a:rPr lang="en-IN" sz="1200" b="0" i="0" u="none" strike="noStrike" dirty="0" smtClean="0">
                          <a:solidFill>
                            <a:srgbClr val="000000"/>
                          </a:solidFill>
                          <a:latin typeface="Times New Roman"/>
                        </a:rPr>
                        <a:t>Classification[16]</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Rania</a:t>
                      </a:r>
                      <a:r>
                        <a:rPr lang="en-IN" sz="1200" b="0" i="0" u="none" strike="noStrike" dirty="0">
                          <a:solidFill>
                            <a:srgbClr val="000000"/>
                          </a:solidFill>
                          <a:latin typeface="Times New Roman"/>
                        </a:rPr>
                        <a:t> </a:t>
                      </a:r>
                      <a:r>
                        <a:rPr lang="en-IN" sz="1200" b="0" i="0" u="none" strike="noStrike" dirty="0" err="1" smtClean="0">
                          <a:solidFill>
                            <a:srgbClr val="000000"/>
                          </a:solidFill>
                          <a:latin typeface="Times New Roman"/>
                        </a:rPr>
                        <a:t>Talbi</a:t>
                      </a:r>
                      <a:r>
                        <a:rPr lang="en-IN" sz="1200" b="0" i="0" u="none" strike="noStrike" dirty="0" smtClean="0">
                          <a:solidFill>
                            <a:srgbClr val="000000"/>
                          </a:solidFill>
                          <a:latin typeface="Times New Roman"/>
                        </a:rPr>
                        <a:t>, </a:t>
                      </a:r>
                      <a:r>
                        <a:rPr lang="en-US" sz="1200" b="0" i="0" u="none" strike="noStrike" cap="none" dirty="0" smtClean="0">
                          <a:solidFill>
                            <a:srgbClr val="000000"/>
                          </a:solidFill>
                          <a:latin typeface="Times New Roman"/>
                          <a:ea typeface="Arial"/>
                          <a:cs typeface="Arial"/>
                          <a:sym typeface="Arial"/>
                        </a:rPr>
                        <a:t>S. </a:t>
                      </a:r>
                      <a:r>
                        <a:rPr lang="en-US" sz="1200" b="0" i="0" u="none" strike="noStrike" cap="none" dirty="0" err="1" smtClean="0">
                          <a:solidFill>
                            <a:srgbClr val="000000"/>
                          </a:solidFill>
                          <a:latin typeface="Times New Roman"/>
                          <a:ea typeface="Arial"/>
                          <a:cs typeface="Arial"/>
                          <a:sym typeface="Arial"/>
                        </a:rPr>
                        <a:t>Bouchenak</a:t>
                      </a:r>
                      <a:r>
                        <a:rPr lang="en-US" sz="1200" b="0" i="0" u="none" strike="noStrike" cap="none" dirty="0" smtClean="0">
                          <a:solidFill>
                            <a:srgbClr val="000000"/>
                          </a:solidFill>
                          <a:latin typeface="Times New Roman"/>
                          <a:ea typeface="Arial"/>
                          <a:cs typeface="Arial"/>
                          <a:sym typeface="Arial"/>
                        </a:rPr>
                        <a:t>, and L. Y. Chen</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ML+HE</a:t>
                      </a:r>
                    </a:p>
                  </a:txBody>
                  <a:tcPr marL="6350" marR="6350" marT="6350" marB="0"/>
                </a:tc>
                <a:tc>
                  <a:txBody>
                    <a:bodyPr/>
                    <a:lstStyle/>
                    <a:p>
                      <a:pPr algn="just" fontAlgn="t"/>
                      <a:r>
                        <a:rPr lang="en-IN" sz="1200" b="0" i="0" u="none" strike="noStrike">
                          <a:solidFill>
                            <a:srgbClr val="000000"/>
                          </a:solidFill>
                          <a:latin typeface="Times New Roman"/>
                        </a:rPr>
                        <a:t>Data classification over encrypted data. </a:t>
                      </a:r>
                      <a:br>
                        <a:rPr lang="en-IN" sz="1200" b="0" i="0" u="none" strike="noStrike">
                          <a:solidFill>
                            <a:srgbClr val="000000"/>
                          </a:solidFill>
                          <a:latin typeface="Times New Roman"/>
                        </a:rPr>
                      </a:br>
                      <a:r>
                        <a:rPr lang="en-IN" sz="1200" b="0" i="0" u="none" strike="noStrike">
                          <a:solidFill>
                            <a:srgbClr val="000000"/>
                          </a:solidFill>
                          <a:latin typeface="Times New Roman"/>
                        </a:rPr>
                        <a:t>Proposed decision tree learning algorithm which is dynamically updated</a:t>
                      </a:r>
                    </a:p>
                  </a:txBody>
                  <a:tcPr marL="6350" marR="6350" marT="6350" marB="0"/>
                </a:tc>
                <a:tc>
                  <a:txBody>
                    <a:bodyPr/>
                    <a:lstStyle/>
                    <a:p>
                      <a:pPr algn="l" fontAlgn="t"/>
                      <a:r>
                        <a:rPr lang="en-IN" sz="1200" b="0" i="0" u="none" strike="noStrike">
                          <a:solidFill>
                            <a:srgbClr val="000000"/>
                          </a:solidFill>
                          <a:latin typeface="Times New Roman"/>
                        </a:rPr>
                        <a:t>Computation over encrypted data there is very high overhead.</a:t>
                      </a:r>
                      <a:br>
                        <a:rPr lang="en-IN" sz="1200" b="0" i="0" u="none" strike="noStrike">
                          <a:solidFill>
                            <a:srgbClr val="000000"/>
                          </a:solidFill>
                          <a:latin typeface="Times New Roman"/>
                        </a:rPr>
                      </a:br>
                      <a:r>
                        <a:rPr lang="en-IN" sz="1200" b="0" i="0" u="none" strike="noStrike">
                          <a:solidFill>
                            <a:srgbClr val="000000"/>
                          </a:solidFill>
                          <a:latin typeface="Times New Roman"/>
                        </a:rPr>
                        <a:t>Randomization of data causes issue of accuracy.</a:t>
                      </a:r>
                      <a:br>
                        <a:rPr lang="en-IN" sz="1200" b="0" i="0" u="none" strike="noStrike">
                          <a:solidFill>
                            <a:srgbClr val="000000"/>
                          </a:solidFill>
                          <a:latin typeface="Times New Roman"/>
                        </a:rPr>
                      </a:br>
                      <a:r>
                        <a:rPr lang="en-IN" sz="1200" b="0" i="0" u="none" strike="noStrike">
                          <a:solidFill>
                            <a:srgbClr val="000000"/>
                          </a:solidFill>
                          <a:latin typeface="Times New Roman"/>
                        </a:rPr>
                        <a:t>Not both training and prediction phases focused simultanously</a:t>
                      </a:r>
                    </a:p>
                  </a:txBody>
                  <a:tcPr marL="6350" marR="6350" marT="6350" marB="0"/>
                </a:tc>
                <a:tc>
                  <a:txBody>
                    <a:bodyPr/>
                    <a:lstStyle/>
                    <a:p>
                      <a:pPr algn="l" fontAlgn="t"/>
                      <a:r>
                        <a:rPr lang="en-IN" sz="1200" b="0" i="0" u="none" strike="noStrike">
                          <a:solidFill>
                            <a:srgbClr val="000000"/>
                          </a:solidFill>
                          <a:latin typeface="Times New Roman"/>
                        </a:rPr>
                        <a:t>Desision tree for classification</a:t>
                      </a:r>
                    </a:p>
                  </a:txBody>
                  <a:tcPr marL="6350" marR="6350" marT="6350" marB="0"/>
                </a:tc>
              </a:tr>
              <a:tr h="931261">
                <a:tc>
                  <a:txBody>
                    <a:bodyPr/>
                    <a:lstStyle/>
                    <a:p>
                      <a:pPr algn="ctr" fontAlgn="t"/>
                      <a:r>
                        <a:rPr lang="en-IN" sz="1200" b="0" i="0" u="none" strike="noStrike" dirty="0">
                          <a:solidFill>
                            <a:srgbClr val="000000"/>
                          </a:solidFill>
                          <a:latin typeface="Times New Roman"/>
                          <a:hlinkClick r:id="rId4" action="ppaction://hlinkfile"/>
                        </a:rPr>
                        <a:t>5</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2017</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Machine Learning and its applications: A </a:t>
                      </a:r>
                      <a:r>
                        <a:rPr lang="en-IN" sz="1200" b="0" i="0" u="none" strike="noStrike" dirty="0" smtClean="0">
                          <a:solidFill>
                            <a:srgbClr val="000000"/>
                          </a:solidFill>
                          <a:latin typeface="Times New Roman"/>
                        </a:rPr>
                        <a:t>Review[7]</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Sheena </a:t>
                      </a:r>
                      <a:r>
                        <a:rPr lang="en-IN" sz="1200" b="0" i="0" u="none" strike="noStrike" dirty="0" err="1" smtClean="0">
                          <a:solidFill>
                            <a:srgbClr val="000000"/>
                          </a:solidFill>
                          <a:latin typeface="Times New Roman"/>
                        </a:rPr>
                        <a:t>Angra</a:t>
                      </a:r>
                      <a:r>
                        <a:rPr lang="en-IN" sz="1200" b="0" i="0" u="none" strike="noStrike" dirty="0" smtClean="0">
                          <a:solidFill>
                            <a:srgbClr val="000000"/>
                          </a:solidFill>
                          <a:latin typeface="Times New Roman"/>
                        </a:rPr>
                        <a:t>, </a:t>
                      </a:r>
                      <a:r>
                        <a:rPr lang="en-US" sz="1200" b="0" i="0" u="none" strike="noStrike" cap="none" dirty="0" smtClean="0">
                          <a:solidFill>
                            <a:srgbClr val="000000"/>
                          </a:solidFill>
                          <a:latin typeface="Times New Roman"/>
                          <a:ea typeface="Arial"/>
                          <a:cs typeface="Arial"/>
                          <a:sym typeface="Arial"/>
                        </a:rPr>
                        <a:t>S. </a:t>
                      </a:r>
                      <a:r>
                        <a:rPr lang="en-US" sz="1200" b="0" i="0" u="none" strike="noStrike" cap="none" dirty="0" err="1" smtClean="0">
                          <a:solidFill>
                            <a:srgbClr val="000000"/>
                          </a:solidFill>
                          <a:latin typeface="Times New Roman"/>
                          <a:ea typeface="Arial"/>
                          <a:cs typeface="Arial"/>
                          <a:sym typeface="Arial"/>
                        </a:rPr>
                        <a:t>Ahuja</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a:t>
                      </a:r>
                    </a:p>
                  </a:txBody>
                  <a:tcPr marL="6350" marR="6350" marT="6350" marB="0"/>
                </a:tc>
                <a:tc>
                  <a:txBody>
                    <a:bodyPr/>
                    <a:lstStyle/>
                    <a:p>
                      <a:pPr algn="just" fontAlgn="t"/>
                      <a:r>
                        <a:rPr lang="en-IN" sz="1200" b="0" i="0" u="none" strike="noStrike" dirty="0">
                          <a:solidFill>
                            <a:srgbClr val="000000"/>
                          </a:solidFill>
                          <a:latin typeface="Times New Roman"/>
                        </a:rPr>
                        <a:t>Presented how ML is better than Rule Based Systems.</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Stated DM and ML are totally </a:t>
                      </a:r>
                      <a:r>
                        <a:rPr lang="en-IN" sz="1200" b="0" i="0" u="none" strike="noStrike" dirty="0" smtClean="0">
                          <a:solidFill>
                            <a:srgbClr val="000000"/>
                          </a:solidFill>
                          <a:latin typeface="Times New Roman"/>
                        </a:rPr>
                        <a:t>different</a:t>
                      </a:r>
                      <a:r>
                        <a:rPr lang="en-IN" sz="1200" b="0" i="0" u="none" strike="noStrike" dirty="0">
                          <a:solidFill>
                            <a:srgbClr val="000000"/>
                          </a:solidFill>
                          <a:latin typeface="Times New Roman"/>
                        </a:rPr>
                        <a:t>.</a:t>
                      </a:r>
                    </a:p>
                  </a:txBody>
                  <a:tcPr marL="6350" marR="6350" marT="6350" marB="0"/>
                </a:tc>
                <a:tc>
                  <a:txBody>
                    <a:bodyPr/>
                    <a:lstStyle/>
                    <a:p>
                      <a:pPr algn="l" fontAlgn="t"/>
                      <a:r>
                        <a:rPr lang="en-IN" sz="1200" b="0" i="0" u="none" strike="noStrike" dirty="0">
                          <a:solidFill>
                            <a:srgbClr val="000000"/>
                          </a:solidFill>
                          <a:latin typeface="Times New Roman"/>
                        </a:rPr>
                        <a:t> </a:t>
                      </a:r>
                      <a:r>
                        <a:rPr lang="en-IN" sz="1200" b="0" i="0" u="none" strike="noStrike" dirty="0" smtClean="0">
                          <a:solidFill>
                            <a:srgbClr val="000000"/>
                          </a:solidFill>
                          <a:latin typeface="Times New Roman"/>
                        </a:rPr>
                        <a:t>Theoretic</a:t>
                      </a:r>
                      <a:r>
                        <a:rPr lang="en-IN" sz="1200" b="0" i="0" u="none" strike="noStrike" baseline="0" dirty="0" smtClean="0">
                          <a:solidFill>
                            <a:srgbClr val="000000"/>
                          </a:solidFill>
                          <a:latin typeface="Times New Roman"/>
                        </a:rPr>
                        <a:t> explanation and no any examples</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 </a:t>
                      </a:r>
                    </a:p>
                  </a:txBody>
                  <a:tcPr marL="6350" marR="6350" marT="6350" marB="0"/>
                </a:tc>
              </a:tr>
            </a:tbl>
          </a:graphicData>
        </a:graphic>
      </p:graphicFrame>
      <p:sp>
        <p:nvSpPr>
          <p:cNvPr id="4" name="Google Shape;67;p15"/>
          <p:cNvSpPr txBox="1">
            <a:spLocks/>
          </p:cNvSpPr>
          <p:nvPr/>
        </p:nvSpPr>
        <p:spPr>
          <a:xfrm>
            <a:off x="513347" y="477011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2141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214" y="459631"/>
          <a:ext cx="8628426" cy="6243320"/>
        </p:xfrm>
        <a:graphic>
          <a:graphicData uri="http://schemas.openxmlformats.org/drawingml/2006/table">
            <a:tbl>
              <a:tblPr firstRow="1" bandRow="1">
                <a:tableStyleId>{FB681E36-45C8-452E-BB6F-79F105F7E78C}</a:tableStyleId>
              </a:tblPr>
              <a:tblGrid>
                <a:gridCol w="572236"/>
                <a:gridCol w="715617"/>
                <a:gridCol w="660975"/>
                <a:gridCol w="1711842"/>
                <a:gridCol w="861237"/>
                <a:gridCol w="425302"/>
                <a:gridCol w="1763789"/>
                <a:gridCol w="958714"/>
                <a:gridCol w="958714"/>
              </a:tblGrid>
              <a:tr h="423595">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1819422">
                <a:tc>
                  <a:txBody>
                    <a:bodyPr/>
                    <a:lstStyle/>
                    <a:p>
                      <a:pPr algn="ctr" fontAlgn="t"/>
                      <a:r>
                        <a:rPr lang="en-IN" sz="1200" b="0" i="0" u="none" strike="noStrike" dirty="0">
                          <a:solidFill>
                            <a:srgbClr val="000000"/>
                          </a:solidFill>
                          <a:latin typeface="Times New Roman"/>
                          <a:hlinkClick r:id="rId3" action="ppaction://hlinkfile"/>
                        </a:rPr>
                        <a:t>6</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2017</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Privacy preserving extreme learning machine using additively homomorphic encryption </a:t>
                      </a:r>
                      <a:r>
                        <a:rPr lang="en-IN" sz="1200" b="0" i="0" u="none" strike="noStrike" dirty="0" smtClean="0">
                          <a:solidFill>
                            <a:srgbClr val="000000"/>
                          </a:solidFill>
                          <a:latin typeface="Times New Roman"/>
                        </a:rPr>
                        <a:t>[5]</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Shohei</a:t>
                      </a:r>
                      <a:r>
                        <a:rPr lang="en-IN" sz="1200" b="0" i="0" u="none" strike="noStrike" dirty="0">
                          <a:solidFill>
                            <a:srgbClr val="000000"/>
                          </a:solidFill>
                          <a:latin typeface="Times New Roman"/>
                        </a:rPr>
                        <a:t> </a:t>
                      </a:r>
                      <a:r>
                        <a:rPr lang="en-IN" sz="1200" b="0" i="0" u="none" strike="noStrike" dirty="0" err="1" smtClean="0">
                          <a:solidFill>
                            <a:srgbClr val="000000"/>
                          </a:solidFill>
                          <a:latin typeface="Times New Roman"/>
                        </a:rPr>
                        <a:t>Kuri</a:t>
                      </a:r>
                      <a:r>
                        <a:rPr lang="en-IN" sz="1200" b="0" i="0" u="none" strike="noStrike" dirty="0" smtClean="0">
                          <a:solidFill>
                            <a:srgbClr val="000000"/>
                          </a:solidFill>
                          <a:latin typeface="Times New Roman"/>
                        </a:rPr>
                        <a:t>, </a:t>
                      </a:r>
                      <a:r>
                        <a:rPr lang="en-US" sz="1200" b="0" i="0" u="none" strike="noStrike" cap="none" dirty="0" smtClean="0">
                          <a:solidFill>
                            <a:srgbClr val="000000"/>
                          </a:solidFill>
                          <a:latin typeface="Times New Roman"/>
                          <a:ea typeface="Arial"/>
                          <a:cs typeface="Arial"/>
                          <a:sym typeface="Arial"/>
                        </a:rPr>
                        <a:t>T. Hayashi, T. Omori, and S. Ozawa</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 + HE</a:t>
                      </a:r>
                    </a:p>
                  </a:txBody>
                  <a:tcPr marL="6350" marR="6350" marT="6350" marB="0"/>
                </a:tc>
                <a:tc>
                  <a:txBody>
                    <a:bodyPr/>
                    <a:lstStyle/>
                    <a:p>
                      <a:pPr algn="just" fontAlgn="t"/>
                      <a:r>
                        <a:rPr lang="en-IN" sz="1200" b="0" i="0" u="none" strike="noStrike">
                          <a:solidFill>
                            <a:srgbClr val="000000"/>
                          </a:solidFill>
                          <a:latin typeface="Times New Roman"/>
                        </a:rPr>
                        <a:t>Additive homomorphism only.</a:t>
                      </a:r>
                      <a:br>
                        <a:rPr lang="en-IN" sz="1200" b="0" i="0" u="none" strike="noStrike">
                          <a:solidFill>
                            <a:srgbClr val="000000"/>
                          </a:solidFill>
                          <a:latin typeface="Times New Roman"/>
                        </a:rPr>
                      </a:br>
                      <a:r>
                        <a:rPr lang="en-IN" sz="1200" b="0" i="0" u="none" strike="noStrike">
                          <a:solidFill>
                            <a:srgbClr val="000000"/>
                          </a:solidFill>
                          <a:latin typeface="Times New Roman"/>
                        </a:rPr>
                        <a:t>Less communication overhead as one way communication from participants to ELM. ELM can learn over multiple sources of input data.</a:t>
                      </a:r>
                      <a:br>
                        <a:rPr lang="en-IN" sz="1200" b="0" i="0" u="none" strike="noStrike">
                          <a:solidFill>
                            <a:srgbClr val="000000"/>
                          </a:solidFill>
                          <a:latin typeface="Times New Roman"/>
                        </a:rPr>
                      </a:br>
                      <a:r>
                        <a:rPr lang="en-IN" sz="1200" b="0" i="0" u="none" strike="noStrike">
                          <a:solidFill>
                            <a:srgbClr val="000000"/>
                          </a:solidFill>
                          <a:latin typeface="Times New Roman"/>
                        </a:rPr>
                        <a:t>Due to simple network stucture and no iterative calculation,  learning is very fast.</a:t>
                      </a:r>
                    </a:p>
                  </a:txBody>
                  <a:tcPr marL="6350" marR="6350" marT="6350" marB="0"/>
                </a:tc>
                <a:tc>
                  <a:txBody>
                    <a:bodyPr/>
                    <a:lstStyle/>
                    <a:p>
                      <a:pPr algn="just" fontAlgn="t"/>
                      <a:r>
                        <a:rPr lang="en-IN" sz="1200" b="0" i="0" u="none" strike="noStrike" dirty="0">
                          <a:solidFill>
                            <a:srgbClr val="000000"/>
                          </a:solidFill>
                          <a:latin typeface="Times New Roman"/>
                        </a:rPr>
                        <a:t>Data analyst and data owner is assumed as honest one. </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Data size should be greater than hidden layers for ELM</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
                      </a:r>
                      <a:br>
                        <a:rPr lang="en-IN" sz="1200" b="0" i="0" u="none" strike="noStrike" dirty="0">
                          <a:solidFill>
                            <a:srgbClr val="000000"/>
                          </a:solidFill>
                          <a:latin typeface="Times New Roman"/>
                        </a:rPr>
                      </a:b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a:solidFill>
                            <a:srgbClr val="000000"/>
                          </a:solidFill>
                          <a:latin typeface="Times New Roman"/>
                        </a:rPr>
                        <a:t>Extreme Learning Machine (ELM)</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4" action="ppaction://hlinkfile"/>
                        </a:rPr>
                        <a:t>7</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2017</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Comparative Study of  Homomorphic Encryption  Methods for Secured Data Operations in Cloud </a:t>
                      </a:r>
                      <a:r>
                        <a:rPr lang="en-IN" sz="1200" b="0" i="0" u="none" strike="noStrike" dirty="0" smtClean="0">
                          <a:solidFill>
                            <a:srgbClr val="000000"/>
                          </a:solidFill>
                          <a:latin typeface="Times New Roman"/>
                        </a:rPr>
                        <a:t>Computing[6]</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Kanagavalli</a:t>
                      </a:r>
                      <a:r>
                        <a:rPr lang="en-IN" sz="1200" b="0" i="0" u="none" strike="noStrike" dirty="0">
                          <a:solidFill>
                            <a:srgbClr val="000000"/>
                          </a:solidFill>
                          <a:latin typeface="Times New Roman"/>
                        </a:rPr>
                        <a:t> </a:t>
                      </a:r>
                      <a:r>
                        <a:rPr lang="en-IN" sz="1200" b="0" i="0" u="none" strike="noStrike" dirty="0" err="1" smtClean="0">
                          <a:solidFill>
                            <a:srgbClr val="000000"/>
                          </a:solidFill>
                          <a:latin typeface="Times New Roman"/>
                        </a:rPr>
                        <a:t>Rangasami</a:t>
                      </a:r>
                      <a:r>
                        <a:rPr lang="en-IN" sz="1200" b="0" i="0" u="none" strike="noStrike" dirty="0" smtClean="0">
                          <a:solidFill>
                            <a:srgbClr val="000000"/>
                          </a:solidFill>
                          <a:latin typeface="Times New Roman"/>
                        </a:rPr>
                        <a:t>, </a:t>
                      </a:r>
                      <a:r>
                        <a:rPr lang="en-US" sz="1200" b="0" i="0" u="none" strike="noStrike" cap="none" dirty="0" smtClean="0">
                          <a:solidFill>
                            <a:srgbClr val="000000"/>
                          </a:solidFill>
                          <a:latin typeface="Times New Roman"/>
                          <a:ea typeface="Arial"/>
                          <a:cs typeface="Arial"/>
                          <a:sym typeface="Arial"/>
                        </a:rPr>
                        <a:t>S. </a:t>
                      </a:r>
                      <a:r>
                        <a:rPr lang="en-US" sz="1200" b="0" i="0" u="none" strike="noStrike" cap="none" dirty="0" err="1" smtClean="0">
                          <a:solidFill>
                            <a:srgbClr val="000000"/>
                          </a:solidFill>
                          <a:latin typeface="Times New Roman"/>
                          <a:ea typeface="Arial"/>
                          <a:cs typeface="Arial"/>
                          <a:sym typeface="Arial"/>
                        </a:rPr>
                        <a:t>Vagdevi</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dirty="0">
                          <a:solidFill>
                            <a:srgbClr val="000000"/>
                          </a:solidFill>
                          <a:latin typeface="Times New Roman"/>
                        </a:rPr>
                        <a:t>Presented types of HE as PHE, SWHE </a:t>
                      </a:r>
                      <a:r>
                        <a:rPr lang="en-IN" sz="1200" b="0" i="0" u="none" strike="noStrike" dirty="0" smtClean="0">
                          <a:solidFill>
                            <a:srgbClr val="000000"/>
                          </a:solidFill>
                          <a:latin typeface="Times New Roman"/>
                        </a:rPr>
                        <a:t>and FHE</a:t>
                      </a:r>
                      <a:r>
                        <a:rPr lang="en-IN" sz="1200" b="0" i="0" u="none" strike="noStrike" dirty="0">
                          <a:solidFill>
                            <a:srgbClr val="000000"/>
                          </a:solidFill>
                          <a:latin typeface="Times New Roman"/>
                        </a:rPr>
                        <a:t>.</a:t>
                      </a:r>
                      <a:br>
                        <a:rPr lang="en-IN" sz="1200" b="0" i="0" u="none" strike="noStrike" dirty="0">
                          <a:solidFill>
                            <a:srgbClr val="000000"/>
                          </a:solidFill>
                          <a:latin typeface="Times New Roman"/>
                        </a:rPr>
                      </a:b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Need to reduce transmission time as transmission time of homomorphic encryption increases as data size increases</a:t>
                      </a:r>
                    </a:p>
                  </a:txBody>
                  <a:tcPr marL="6350" marR="6350" marT="6350" marB="0"/>
                </a:tc>
                <a:tc>
                  <a:txBody>
                    <a:bodyPr/>
                    <a:lstStyle/>
                    <a:p>
                      <a:pPr algn="l" fontAlgn="t"/>
                      <a:r>
                        <a:rPr lang="en-IN" sz="1200" b="0" i="0" u="none" strike="noStrike">
                          <a:solidFill>
                            <a:srgbClr val="000000"/>
                          </a:solidFill>
                          <a:latin typeface="Times New Roman"/>
                        </a:rPr>
                        <a:t> </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5" action="ppaction://hlinkfile"/>
                        </a:rPr>
                        <a:t>8</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dirty="0">
                          <a:solidFill>
                            <a:srgbClr val="000000"/>
                          </a:solidFill>
                          <a:latin typeface="Times New Roman"/>
                        </a:rPr>
                        <a:t>2017</a:t>
                      </a:r>
                    </a:p>
                  </a:txBody>
                  <a:tcPr marL="6350" marR="6350" marT="6350" marB="0"/>
                </a:tc>
                <a:tc>
                  <a:txBody>
                    <a:bodyPr/>
                    <a:lstStyle/>
                    <a:p>
                      <a:pPr algn="l" fontAlgn="t"/>
                      <a:r>
                        <a:rPr lang="en-IN" sz="1200" b="0" i="0" u="none" strike="noStrike" dirty="0">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Deep Encrypted Text </a:t>
                      </a:r>
                      <a:r>
                        <a:rPr lang="en-IN" sz="1200" b="0" i="0" u="none" strike="noStrike" dirty="0" smtClean="0">
                          <a:solidFill>
                            <a:srgbClr val="000000"/>
                          </a:solidFill>
                          <a:latin typeface="Times New Roman"/>
                        </a:rPr>
                        <a:t>Categorization[14]</a:t>
                      </a:r>
                      <a:endParaRPr lang="en-IN" sz="1200" b="0" i="0" u="none" strike="noStrike" dirty="0">
                        <a:solidFill>
                          <a:srgbClr val="000000"/>
                        </a:solidFill>
                        <a:latin typeface="Times New Roman"/>
                      </a:endParaRP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200" b="0" i="0" u="none" strike="noStrike" cap="none" dirty="0" err="1" smtClean="0">
                          <a:solidFill>
                            <a:srgbClr val="000000"/>
                          </a:solidFill>
                          <a:latin typeface="Times New Roman"/>
                          <a:ea typeface="Arial"/>
                          <a:cs typeface="Arial"/>
                          <a:sym typeface="Arial"/>
                        </a:rPr>
                        <a:t>Vinaykumar</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S. </a:t>
                      </a:r>
                      <a:r>
                        <a:rPr lang="en-US" sz="1200" b="0" i="0" u="none" strike="noStrike" cap="none" dirty="0" err="1" smtClean="0">
                          <a:solidFill>
                            <a:srgbClr val="000000"/>
                          </a:solidFill>
                          <a:latin typeface="Times New Roman"/>
                          <a:ea typeface="Arial"/>
                          <a:cs typeface="Arial"/>
                          <a:sym typeface="Arial"/>
                        </a:rPr>
                        <a:t>Kp</a:t>
                      </a:r>
                      <a:r>
                        <a:rPr lang="en-US" sz="1200" b="0" i="0" u="none" strike="noStrike" cap="none" dirty="0" smtClean="0">
                          <a:solidFill>
                            <a:srgbClr val="000000"/>
                          </a:solidFill>
                          <a:latin typeface="Times New Roman"/>
                          <a:ea typeface="Arial"/>
                          <a:cs typeface="Arial"/>
                          <a:sym typeface="Arial"/>
                        </a:rPr>
                        <a:t>, and P. </a:t>
                      </a:r>
                      <a:r>
                        <a:rPr lang="en-US" sz="1200" b="0" i="0" u="none" strike="noStrike" cap="none" dirty="0" err="1" smtClean="0">
                          <a:solidFill>
                            <a:srgbClr val="000000"/>
                          </a:solidFill>
                          <a:latin typeface="Times New Roman"/>
                          <a:ea typeface="Arial"/>
                          <a:cs typeface="Arial"/>
                          <a:sym typeface="Arial"/>
                        </a:rPr>
                        <a:t>Poornachandran</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NLP</a:t>
                      </a:r>
                    </a:p>
                  </a:txBody>
                  <a:tcPr marL="6350" marR="6350" marT="6350" marB="0"/>
                </a:tc>
                <a:tc>
                  <a:txBody>
                    <a:bodyPr/>
                    <a:lstStyle/>
                    <a:p>
                      <a:pPr algn="just" fontAlgn="t"/>
                      <a:r>
                        <a:rPr lang="en-IN" sz="1200" b="0" i="0" u="none" strike="noStrike" dirty="0">
                          <a:solidFill>
                            <a:srgbClr val="000000"/>
                          </a:solidFill>
                          <a:latin typeface="Times New Roman"/>
                        </a:rPr>
                        <a:t>Natural language processing scheme for text categorisation.</a:t>
                      </a:r>
                      <a:br>
                        <a:rPr lang="en-IN" sz="1200" b="0" i="0" u="none" strike="noStrike" dirty="0">
                          <a:solidFill>
                            <a:srgbClr val="000000"/>
                          </a:solidFill>
                          <a:latin typeface="Times New Roman"/>
                        </a:rPr>
                      </a:br>
                      <a:r>
                        <a:rPr lang="en-IN" sz="1200" b="0" i="0" u="none" strike="noStrike" dirty="0">
                          <a:solidFill>
                            <a:srgbClr val="000000"/>
                          </a:solidFill>
                          <a:latin typeface="Times New Roman"/>
                        </a:rPr>
                        <a:t>Categorising text which is encrypted text, they proposes recurrent neural network with long short term memory(LSTM) is used as memory</a:t>
                      </a:r>
                    </a:p>
                  </a:txBody>
                  <a:tcPr marL="6350" marR="6350" marT="6350" marB="0"/>
                </a:tc>
                <a:tc>
                  <a:txBody>
                    <a:bodyPr/>
                    <a:lstStyle/>
                    <a:p>
                      <a:pPr algn="l" fontAlgn="t"/>
                      <a:r>
                        <a:rPr lang="en-IN" sz="1200" b="0" i="0" u="none" strike="noStrike">
                          <a:solidFill>
                            <a:srgbClr val="000000"/>
                          </a:solidFill>
                          <a:latin typeface="Times New Roman"/>
                        </a:rPr>
                        <a:t>Results can be enhanced if advanced hardware is used and if training activity is done distributed.</a:t>
                      </a:r>
                    </a:p>
                  </a:txBody>
                  <a:tcPr marL="6350" marR="6350" marT="6350" marB="0"/>
                </a:tc>
                <a:tc>
                  <a:txBody>
                    <a:bodyPr/>
                    <a:lstStyle/>
                    <a:p>
                      <a:pPr algn="l" fontAlgn="t"/>
                      <a:r>
                        <a:rPr lang="en-US" sz="1200" b="0" i="0" u="none" strike="noStrike" dirty="0">
                          <a:solidFill>
                            <a:srgbClr val="000000"/>
                          </a:solidFill>
                          <a:latin typeface="Times New Roman"/>
                        </a:rPr>
                        <a:t>Deep neural network is used over character level </a:t>
                      </a:r>
                      <a:endParaRPr lang="en-IN" sz="1200" b="0" i="0" u="none" strike="noStrike" dirty="0">
                        <a:solidFill>
                          <a:srgbClr val="000000"/>
                        </a:solidFill>
                        <a:latin typeface="Times New Roman"/>
                      </a:endParaRPr>
                    </a:p>
                  </a:txBody>
                  <a:tcPr marL="6350" marR="6350" marT="6350" marB="0"/>
                </a:tc>
              </a:tr>
            </a:tbl>
          </a:graphicData>
        </a:graphic>
      </p:graphicFrame>
      <p:sp>
        <p:nvSpPr>
          <p:cNvPr id="4" name="Google Shape;67;p15"/>
          <p:cNvSpPr txBox="1">
            <a:spLocks/>
          </p:cNvSpPr>
          <p:nvPr/>
        </p:nvSpPr>
        <p:spPr>
          <a:xfrm>
            <a:off x="571099" y="653020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2141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214" y="459631"/>
          <a:ext cx="8628426" cy="5175760"/>
        </p:xfrm>
        <a:graphic>
          <a:graphicData uri="http://schemas.openxmlformats.org/drawingml/2006/table">
            <a:tbl>
              <a:tblPr firstRow="1" bandRow="1">
                <a:tableStyleId>{FB681E36-45C8-452E-BB6F-79F105F7E78C}</a:tableStyleId>
              </a:tblPr>
              <a:tblGrid>
                <a:gridCol w="572236"/>
                <a:gridCol w="715617"/>
                <a:gridCol w="660975"/>
                <a:gridCol w="1711842"/>
                <a:gridCol w="861237"/>
                <a:gridCol w="425302"/>
                <a:gridCol w="1763789"/>
                <a:gridCol w="958714"/>
                <a:gridCol w="958714"/>
              </a:tblGrid>
              <a:tr h="423595">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1819422">
                <a:tc>
                  <a:txBody>
                    <a:bodyPr/>
                    <a:lstStyle/>
                    <a:p>
                      <a:pPr algn="ctr" fontAlgn="t"/>
                      <a:r>
                        <a:rPr lang="en-IN" sz="1200" b="0" i="0" u="none" strike="noStrike" dirty="0">
                          <a:solidFill>
                            <a:srgbClr val="000000"/>
                          </a:solidFill>
                          <a:latin typeface="Times New Roman"/>
                          <a:hlinkClick r:id="rId3" action="ppaction://hlinkfile"/>
                        </a:rPr>
                        <a:t>9</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2017</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err="1">
                          <a:solidFill>
                            <a:srgbClr val="000000"/>
                          </a:solidFill>
                          <a:latin typeface="Times New Roman"/>
                        </a:rPr>
                        <a:t>AHEad</a:t>
                      </a:r>
                      <a:r>
                        <a:rPr lang="en-IN" sz="1200" b="0" i="0" u="none" strike="noStrike" dirty="0">
                          <a:solidFill>
                            <a:srgbClr val="000000"/>
                          </a:solidFill>
                          <a:latin typeface="Times New Roman"/>
                        </a:rPr>
                        <a:t> Privacy-preserving Online Behavioural Advertising using </a:t>
                      </a:r>
                      <a:r>
                        <a:rPr lang="en-IN" sz="1200" b="0" i="0" u="none" strike="noStrike" dirty="0" smtClean="0">
                          <a:solidFill>
                            <a:srgbClr val="000000"/>
                          </a:solidFill>
                          <a:latin typeface="Times New Roman"/>
                        </a:rPr>
                        <a:t>Ho Homomorphic Encryption[15]</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cap="none" dirty="0">
                          <a:solidFill>
                            <a:srgbClr val="000000"/>
                          </a:solidFill>
                          <a:latin typeface="Times New Roman"/>
                          <a:ea typeface="Arial"/>
                          <a:cs typeface="Arial"/>
                          <a:sym typeface="Arial"/>
                        </a:rPr>
                        <a:t>Leon J. </a:t>
                      </a:r>
                      <a:r>
                        <a:rPr lang="en-IN" sz="1200" b="0" i="0" u="none" strike="noStrike" cap="none" dirty="0" err="1" smtClean="0">
                          <a:solidFill>
                            <a:srgbClr val="000000"/>
                          </a:solidFill>
                          <a:latin typeface="Times New Roman"/>
                          <a:ea typeface="Arial"/>
                          <a:cs typeface="Arial"/>
                          <a:sym typeface="Arial"/>
                        </a:rPr>
                        <a:t>Helsoot</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G. </a:t>
                      </a:r>
                      <a:r>
                        <a:rPr lang="en-US" sz="1200" b="0" i="0" u="none" strike="noStrike" cap="none" dirty="0" err="1" smtClean="0">
                          <a:solidFill>
                            <a:srgbClr val="000000"/>
                          </a:solidFill>
                          <a:latin typeface="Times New Roman"/>
                          <a:ea typeface="Arial"/>
                          <a:cs typeface="Arial"/>
                          <a:sym typeface="Arial"/>
                        </a:rPr>
                        <a:t>Tillem</a:t>
                      </a:r>
                      <a:r>
                        <a:rPr lang="en-US" sz="1200" b="0" i="0" u="none" strike="noStrike" cap="none" dirty="0" smtClean="0">
                          <a:solidFill>
                            <a:srgbClr val="000000"/>
                          </a:solidFill>
                          <a:latin typeface="Times New Roman"/>
                          <a:ea typeface="Arial"/>
                          <a:cs typeface="Arial"/>
                          <a:sym typeface="Arial"/>
                        </a:rPr>
                        <a:t>, and Z. </a:t>
                      </a:r>
                      <a:r>
                        <a:rPr lang="en-US" sz="1200" b="0" i="0" u="none" strike="noStrike" cap="none" dirty="0" err="1" smtClean="0">
                          <a:solidFill>
                            <a:srgbClr val="000000"/>
                          </a:solidFill>
                          <a:latin typeface="Times New Roman"/>
                          <a:ea typeface="Arial"/>
                          <a:cs typeface="Arial"/>
                          <a:sym typeface="Arial"/>
                        </a:rPr>
                        <a:t>Erkin</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ML+HE</a:t>
                      </a:r>
                    </a:p>
                  </a:txBody>
                  <a:tcPr marL="6350" marR="6350" marT="6350" marB="0"/>
                </a:tc>
                <a:tc>
                  <a:txBody>
                    <a:bodyPr/>
                    <a:lstStyle/>
                    <a:p>
                      <a:pPr algn="just" fontAlgn="t"/>
                      <a:r>
                        <a:rPr lang="en-IN" sz="1200" b="0" i="0" u="none" strike="noStrike">
                          <a:solidFill>
                            <a:srgbClr val="000000"/>
                          </a:solidFill>
                          <a:latin typeface="Times New Roman"/>
                        </a:rPr>
                        <a:t>Provide solution over add blocking softwares. </a:t>
                      </a:r>
                      <a:br>
                        <a:rPr lang="en-IN" sz="1200" b="0" i="0" u="none" strike="noStrike">
                          <a:solidFill>
                            <a:srgbClr val="000000"/>
                          </a:solidFill>
                          <a:latin typeface="Times New Roman"/>
                        </a:rPr>
                      </a:br>
                      <a:r>
                        <a:rPr lang="en-IN" sz="1200" b="0" i="0" u="none" strike="noStrike">
                          <a:solidFill>
                            <a:srgbClr val="000000"/>
                          </a:solidFill>
                          <a:latin typeface="Times New Roman"/>
                        </a:rPr>
                        <a:t>Preserves privacy in OBA tasks</a:t>
                      </a:r>
                    </a:p>
                  </a:txBody>
                  <a:tcPr marL="6350" marR="6350" marT="6350" marB="0"/>
                </a:tc>
                <a:tc>
                  <a:txBody>
                    <a:bodyPr/>
                    <a:lstStyle/>
                    <a:p>
                      <a:pPr algn="l" fontAlgn="t"/>
                      <a:r>
                        <a:rPr lang="en-IN" sz="1200" b="0" i="0" u="none" strike="noStrike">
                          <a:solidFill>
                            <a:srgbClr val="000000"/>
                          </a:solidFill>
                          <a:latin typeface="Times New Roman"/>
                        </a:rPr>
                        <a:t>Need performance improvement for increased profile data size</a:t>
                      </a:r>
                    </a:p>
                  </a:txBody>
                  <a:tcPr marL="6350" marR="6350" marT="6350" marB="0"/>
                </a:tc>
                <a:tc>
                  <a:txBody>
                    <a:bodyPr/>
                    <a:lstStyle/>
                    <a:p>
                      <a:pPr algn="l" fontAlgn="t"/>
                      <a:r>
                        <a:rPr lang="en-IN" sz="1200" b="0" i="0" u="none" strike="noStrike">
                          <a:solidFill>
                            <a:srgbClr val="000000"/>
                          </a:solidFill>
                          <a:latin typeface="Times New Roman"/>
                        </a:rPr>
                        <a:t>Online behavioral advertising (OBA), </a:t>
                      </a:r>
                      <a:br>
                        <a:rPr lang="en-IN" sz="1200" b="0" i="0" u="none" strike="noStrike">
                          <a:solidFill>
                            <a:srgbClr val="000000"/>
                          </a:solidFill>
                          <a:latin typeface="Times New Roman"/>
                        </a:rPr>
                      </a:br>
                      <a:r>
                        <a:rPr lang="en-IN" sz="1200" b="0" i="0" u="none" strike="noStrike">
                          <a:solidFill>
                            <a:srgbClr val="000000"/>
                          </a:solidFill>
                          <a:latin typeface="Times New Roman"/>
                        </a:rPr>
                        <a:t>Real-Time Bidding(RTB),</a:t>
                      </a:r>
                      <a:br>
                        <a:rPr lang="en-IN" sz="1200" b="0" i="0" u="none" strike="noStrike">
                          <a:solidFill>
                            <a:srgbClr val="000000"/>
                          </a:solidFill>
                          <a:latin typeface="Times New Roman"/>
                        </a:rPr>
                      </a:br>
                      <a:r>
                        <a:rPr lang="en-IN" sz="1200" b="0" i="0" u="none" strike="noStrike">
                          <a:solidFill>
                            <a:srgbClr val="000000"/>
                          </a:solidFill>
                          <a:latin typeface="Times New Roman"/>
                        </a:rPr>
                        <a:t>Threshold homomorphic encryption</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4" action="ppaction://hlinkfile"/>
                        </a:rPr>
                        <a:t>10</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2017</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cap="none" dirty="0">
                          <a:solidFill>
                            <a:srgbClr val="000000"/>
                          </a:solidFill>
                          <a:latin typeface="Times New Roman"/>
                          <a:ea typeface="Arial"/>
                          <a:cs typeface="Arial"/>
                          <a:sym typeface="Arial"/>
                        </a:rPr>
                        <a:t>Deep Hashing  for Large-scale Image </a:t>
                      </a:r>
                      <a:r>
                        <a:rPr lang="en-IN" sz="1200" b="0" i="0" u="none" strike="noStrike" cap="none" dirty="0" smtClean="0">
                          <a:solidFill>
                            <a:srgbClr val="000000"/>
                          </a:solidFill>
                          <a:latin typeface="Times New Roman"/>
                          <a:ea typeface="Arial"/>
                          <a:cs typeface="Arial"/>
                          <a:sym typeface="Arial"/>
                        </a:rPr>
                        <a:t>Retrieval[19]</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cap="none" dirty="0" smtClean="0">
                          <a:solidFill>
                            <a:srgbClr val="000000"/>
                          </a:solidFill>
                          <a:latin typeface="Times New Roman"/>
                          <a:ea typeface="Arial"/>
                          <a:cs typeface="Arial"/>
                          <a:sym typeface="Arial"/>
                        </a:rPr>
                        <a:t>L I </a:t>
                      </a:r>
                      <a:r>
                        <a:rPr lang="en-IN" sz="1200" b="0" i="0" u="none" strike="noStrike" cap="none" dirty="0" err="1" smtClean="0">
                          <a:solidFill>
                            <a:srgbClr val="000000"/>
                          </a:solidFill>
                          <a:latin typeface="Times New Roman"/>
                          <a:ea typeface="Arial"/>
                          <a:cs typeface="Arial"/>
                          <a:sym typeface="Arial"/>
                        </a:rPr>
                        <a:t>Mengting</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L. I. U. Jun</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NN</a:t>
                      </a:r>
                    </a:p>
                  </a:txBody>
                  <a:tcPr marL="6350" marR="6350" marT="6350" marB="0"/>
                </a:tc>
                <a:tc>
                  <a:txBody>
                    <a:bodyPr/>
                    <a:lstStyle/>
                    <a:p>
                      <a:pPr algn="just" fontAlgn="t"/>
                      <a:r>
                        <a:rPr lang="en-IN" sz="1200" b="0" i="0" u="none" strike="noStrike">
                          <a:solidFill>
                            <a:srgbClr val="000000"/>
                          </a:solidFill>
                          <a:latin typeface="Times New Roman"/>
                        </a:rPr>
                        <a:t>Deep CNN for image feature learning for fast retrival and efficient storage</a:t>
                      </a:r>
                    </a:p>
                  </a:txBody>
                  <a:tcPr marL="6350" marR="6350" marT="6350" marB="0"/>
                </a:tc>
                <a:tc>
                  <a:txBody>
                    <a:bodyPr/>
                    <a:lstStyle/>
                    <a:p>
                      <a:pPr algn="l" fontAlgn="t"/>
                      <a:r>
                        <a:rPr lang="en-IN" sz="1200" b="0" i="0" u="none" strike="noStrike">
                          <a:solidFill>
                            <a:srgbClr val="000000"/>
                          </a:solidFill>
                          <a:latin typeface="Times New Roman"/>
                        </a:rPr>
                        <a:t>No clue for doinging hash function learning with feature extraction</a:t>
                      </a:r>
                    </a:p>
                  </a:txBody>
                  <a:tcPr marL="6350" marR="6350" marT="6350" marB="0"/>
                </a:tc>
                <a:tc>
                  <a:txBody>
                    <a:bodyPr/>
                    <a:lstStyle/>
                    <a:p>
                      <a:pPr algn="l" fontAlgn="t"/>
                      <a:r>
                        <a:rPr lang="en-IN" sz="1200" b="0" i="0" u="none" strike="noStrike">
                          <a:solidFill>
                            <a:srgbClr val="000000"/>
                          </a:solidFill>
                          <a:latin typeface="Times New Roman"/>
                        </a:rPr>
                        <a:t>Deep CNN</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5" action="ppaction://hlinkfile"/>
                        </a:rPr>
                        <a:t>11</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2016</a:t>
                      </a:r>
                    </a:p>
                  </a:txBody>
                  <a:tcPr marL="6350" marR="6350" marT="6350" marB="0"/>
                </a:tc>
                <a:tc>
                  <a:txBody>
                    <a:bodyPr/>
                    <a:lstStyle/>
                    <a:p>
                      <a:pPr algn="l" fontAlgn="t"/>
                      <a:r>
                        <a:rPr lang="en-IN" sz="1200" b="0" i="0" u="none" strike="noStrike">
                          <a:solidFill>
                            <a:srgbClr val="000000"/>
                          </a:solidFill>
                          <a:latin typeface="Times New Roman"/>
                        </a:rPr>
                        <a:t>IEEE</a:t>
                      </a:r>
                    </a:p>
                  </a:txBody>
                  <a:tcPr marL="6350" marR="6350" marT="6350" marB="0"/>
                </a:tc>
                <a:tc>
                  <a:txBody>
                    <a:bodyPr/>
                    <a:lstStyle/>
                    <a:p>
                      <a:pPr algn="l" fontAlgn="t"/>
                      <a:r>
                        <a:rPr lang="en-IN" sz="1200" b="0" i="0" u="none" strike="noStrike" dirty="0">
                          <a:solidFill>
                            <a:srgbClr val="000000"/>
                          </a:solidFill>
                          <a:latin typeface="Times New Roman"/>
                        </a:rPr>
                        <a:t>The </a:t>
                      </a:r>
                      <a:r>
                        <a:rPr lang="en-IN" sz="1200" b="0" i="0" u="none" strike="noStrike" dirty="0" smtClean="0">
                          <a:solidFill>
                            <a:srgbClr val="000000"/>
                          </a:solidFill>
                          <a:latin typeface="Times New Roman"/>
                        </a:rPr>
                        <a:t>modification </a:t>
                      </a:r>
                      <a:r>
                        <a:rPr lang="en-IN" sz="1200" b="0" i="0" u="none" strike="noStrike" dirty="0">
                          <a:solidFill>
                            <a:srgbClr val="000000"/>
                          </a:solidFill>
                          <a:latin typeface="Times New Roman"/>
                        </a:rPr>
                        <a:t>of RSA algorithm to adapt fully homomorphic encryption algorithm in cloud </a:t>
                      </a:r>
                      <a:r>
                        <a:rPr lang="en-IN" sz="1200" b="0" i="0" u="none" strike="noStrike" dirty="0" smtClean="0">
                          <a:solidFill>
                            <a:srgbClr val="000000"/>
                          </a:solidFill>
                          <a:latin typeface="Times New Roman"/>
                        </a:rPr>
                        <a:t>computing[4]</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Peidong</a:t>
                      </a:r>
                      <a:r>
                        <a:rPr lang="en-IN" sz="1200" b="0" i="0" u="none" strike="noStrike" dirty="0">
                          <a:solidFill>
                            <a:srgbClr val="000000"/>
                          </a:solidFill>
                          <a:latin typeface="Times New Roman"/>
                        </a:rPr>
                        <a:t> </a:t>
                      </a:r>
                      <a:r>
                        <a:rPr lang="en-IN" sz="1200" b="0" i="0" u="none" strike="noStrike" dirty="0" err="1" smtClean="0">
                          <a:solidFill>
                            <a:srgbClr val="000000"/>
                          </a:solidFill>
                          <a:latin typeface="Times New Roman"/>
                        </a:rPr>
                        <a:t>Sha</a:t>
                      </a:r>
                      <a:r>
                        <a:rPr lang="en-IN" sz="1200" b="0" i="0" u="none" strike="noStrike" dirty="0" smtClean="0">
                          <a:solidFill>
                            <a:srgbClr val="000000"/>
                          </a:solidFill>
                          <a:latin typeface="Times New Roman"/>
                        </a:rPr>
                        <a:t>, Z </a:t>
                      </a:r>
                      <a:r>
                        <a:rPr lang="en-IN" sz="1200" b="0" i="0" u="none" strike="noStrike" dirty="0" err="1" smtClean="0">
                          <a:solidFill>
                            <a:srgbClr val="000000"/>
                          </a:solidFill>
                          <a:latin typeface="Times New Roman"/>
                        </a:rPr>
                        <a:t>Jhu</a:t>
                      </a:r>
                      <a:r>
                        <a:rPr lang="en-IN" sz="1200" b="0" i="0" u="none" strike="noStrike" dirty="0" smtClean="0">
                          <a:solidFill>
                            <a:srgbClr val="000000"/>
                          </a:solidFill>
                          <a:latin typeface="Times New Roman"/>
                        </a:rPr>
                        <a:t>.</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HE</a:t>
                      </a:r>
                    </a:p>
                  </a:txBody>
                  <a:tcPr marL="6350" marR="6350" marT="6350" marB="0"/>
                </a:tc>
                <a:tc>
                  <a:txBody>
                    <a:bodyPr/>
                    <a:lstStyle/>
                    <a:p>
                      <a:pPr algn="just" fontAlgn="t"/>
                      <a:r>
                        <a:rPr lang="en-IN" sz="1200" b="0" i="0" u="none" strike="noStrike">
                          <a:solidFill>
                            <a:srgbClr val="000000"/>
                          </a:solidFill>
                          <a:latin typeface="Times New Roman"/>
                        </a:rPr>
                        <a:t>Addition operation is made homomorphic by modifying the RSA formula.</a:t>
                      </a:r>
                    </a:p>
                  </a:txBody>
                  <a:tcPr marL="6350" marR="6350" marT="6350" marB="0"/>
                </a:tc>
                <a:tc>
                  <a:txBody>
                    <a:bodyPr/>
                    <a:lstStyle/>
                    <a:p>
                      <a:pPr algn="l" fontAlgn="t"/>
                      <a:r>
                        <a:rPr lang="en-IN" sz="1200" b="0" i="0" u="none" strike="noStrike">
                          <a:solidFill>
                            <a:srgbClr val="000000"/>
                          </a:solidFill>
                          <a:latin typeface="Times New Roman"/>
                        </a:rPr>
                        <a:t> </a:t>
                      </a:r>
                    </a:p>
                  </a:txBody>
                  <a:tcPr marL="6350" marR="6350" marT="6350" marB="0"/>
                </a:tc>
                <a:tc>
                  <a:txBody>
                    <a:bodyPr/>
                    <a:lstStyle/>
                    <a:p>
                      <a:pPr algn="l" fontAlgn="t"/>
                      <a:r>
                        <a:rPr lang="en-IN" sz="1200" b="0" i="0" u="none" strike="noStrike" dirty="0">
                          <a:solidFill>
                            <a:srgbClr val="000000"/>
                          </a:solidFill>
                          <a:latin typeface="Times New Roman"/>
                        </a:rPr>
                        <a:t> Pascal triangle common  factor theorem </a:t>
                      </a:r>
                    </a:p>
                  </a:txBody>
                  <a:tcPr marL="6350" marR="6350" marT="6350" marB="0"/>
                </a:tc>
              </a:tr>
            </a:tbl>
          </a:graphicData>
        </a:graphic>
      </p:graphicFrame>
      <p:sp>
        <p:nvSpPr>
          <p:cNvPr id="4" name="Google Shape;67;p15"/>
          <p:cNvSpPr txBox="1">
            <a:spLocks/>
          </p:cNvSpPr>
          <p:nvPr/>
        </p:nvSpPr>
        <p:spPr>
          <a:xfrm>
            <a:off x="542223" y="5549761"/>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4" y="0"/>
            <a:ext cx="8229600" cy="421419"/>
          </a:xfrm>
        </p:spPr>
        <p:txBody>
          <a:bodyPr/>
          <a:lstStyle/>
          <a:p>
            <a:pPr lvl="0"/>
            <a:r>
              <a:rPr lang="en-US" sz="3200" b="1" dirty="0" smtClean="0">
                <a:latin typeface="Times New Roman" pitchFamily="18" charset="0"/>
                <a:cs typeface="Times New Roman" pitchFamily="18" charset="0"/>
              </a:rPr>
              <a:t>3. </a:t>
            </a:r>
            <a:r>
              <a:rPr lang="en-US" sz="3200" b="1" dirty="0" smtClean="0">
                <a:latin typeface="Times New Roman" pitchFamily="18" charset="0"/>
                <a:cs typeface="Times New Roman" pitchFamily="18" charset="0"/>
                <a:hlinkClick r:id="rId2" action="ppaction://hlinkfile"/>
              </a:rPr>
              <a:t>Literature</a:t>
            </a:r>
            <a:r>
              <a:rPr lang="en-US" sz="3200" dirty="0" smtClean="0">
                <a:latin typeface="Times New Roman" pitchFamily="18" charset="0"/>
                <a:cs typeface="Times New Roman" pitchFamily="18" charset="0"/>
                <a:hlinkClick r:id="rId2" action="ppaction://hlinkfile"/>
              </a:rPr>
              <a:t> </a:t>
            </a:r>
            <a:r>
              <a:rPr lang="en-US" sz="3200" b="1" dirty="0" smtClean="0">
                <a:latin typeface="Times New Roman" pitchFamily="18" charset="0"/>
                <a:cs typeface="Times New Roman" pitchFamily="18" charset="0"/>
                <a:hlinkClick r:id="rId2" action="ppaction://hlinkfile"/>
              </a:rPr>
              <a:t>Survey</a:t>
            </a:r>
            <a:endParaRPr lang="en-IN" sz="3200" b="1"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20214" y="459631"/>
          <a:ext cx="8628426" cy="6054090"/>
        </p:xfrm>
        <a:graphic>
          <a:graphicData uri="http://schemas.openxmlformats.org/drawingml/2006/table">
            <a:tbl>
              <a:tblPr firstRow="1" bandRow="1">
                <a:tableStyleId>{FB681E36-45C8-452E-BB6F-79F105F7E78C}</a:tableStyleId>
              </a:tblPr>
              <a:tblGrid>
                <a:gridCol w="572236"/>
                <a:gridCol w="715617"/>
                <a:gridCol w="660975"/>
                <a:gridCol w="1711842"/>
                <a:gridCol w="861237"/>
                <a:gridCol w="425302"/>
                <a:gridCol w="1763789"/>
                <a:gridCol w="958714"/>
                <a:gridCol w="958714"/>
              </a:tblGrid>
              <a:tr h="423595">
                <a:tc>
                  <a:txBody>
                    <a:bodyPr/>
                    <a:lstStyle/>
                    <a:p>
                      <a:pPr algn="ctr" fontAlgn="t"/>
                      <a:r>
                        <a:rPr lang="en-IN" sz="1200" b="1" i="0" u="none" strike="noStrike" dirty="0">
                          <a:solidFill>
                            <a:srgbClr val="000000"/>
                          </a:solidFill>
                          <a:latin typeface="Times New Roman"/>
                        </a:rPr>
                        <a:t>Sr. No.</a:t>
                      </a:r>
                    </a:p>
                  </a:txBody>
                  <a:tcPr marL="6350" marR="6350" marT="6350" marB="0"/>
                </a:tc>
                <a:tc>
                  <a:txBody>
                    <a:bodyPr/>
                    <a:lstStyle/>
                    <a:p>
                      <a:pPr algn="ctr" fontAlgn="t"/>
                      <a:r>
                        <a:rPr lang="en-IN" sz="1200" b="1" i="0" u="none" strike="noStrike" dirty="0">
                          <a:solidFill>
                            <a:srgbClr val="000000"/>
                          </a:solidFill>
                          <a:latin typeface="Times New Roman"/>
                        </a:rPr>
                        <a:t>Year of publication</a:t>
                      </a:r>
                    </a:p>
                  </a:txBody>
                  <a:tcPr marL="6350" marR="6350" marT="6350" marB="0"/>
                </a:tc>
                <a:tc>
                  <a:txBody>
                    <a:bodyPr/>
                    <a:lstStyle/>
                    <a:p>
                      <a:pPr algn="ctr" fontAlgn="t"/>
                      <a:r>
                        <a:rPr lang="en-IN" sz="1200" b="1" i="0" u="none" strike="noStrike" dirty="0">
                          <a:solidFill>
                            <a:srgbClr val="000000"/>
                          </a:solidFill>
                          <a:latin typeface="Times New Roman"/>
                        </a:rPr>
                        <a:t>Publisher/ Journal</a:t>
                      </a:r>
                    </a:p>
                  </a:txBody>
                  <a:tcPr marL="6350" marR="6350" marT="6350" marB="0"/>
                </a:tc>
                <a:tc>
                  <a:txBody>
                    <a:bodyPr/>
                    <a:lstStyle/>
                    <a:p>
                      <a:pPr algn="ctr" fontAlgn="t"/>
                      <a:r>
                        <a:rPr lang="en-IN" sz="1200" b="1" i="0" u="none" strike="noStrike" dirty="0">
                          <a:solidFill>
                            <a:srgbClr val="000000"/>
                          </a:solidFill>
                          <a:latin typeface="Times New Roman"/>
                        </a:rPr>
                        <a:t>Paper Title</a:t>
                      </a:r>
                    </a:p>
                  </a:txBody>
                  <a:tcPr marL="6350" marR="6350" marT="6350" marB="0"/>
                </a:tc>
                <a:tc>
                  <a:txBody>
                    <a:bodyPr/>
                    <a:lstStyle/>
                    <a:p>
                      <a:pPr algn="ctr" fontAlgn="t"/>
                      <a:r>
                        <a:rPr lang="en-IN" sz="1200" b="1" i="0" u="none" strike="noStrike" dirty="0" smtClean="0">
                          <a:solidFill>
                            <a:srgbClr val="000000"/>
                          </a:solidFill>
                          <a:latin typeface="Times New Roman"/>
                        </a:rPr>
                        <a:t>Author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Area</a:t>
                      </a:r>
                    </a:p>
                  </a:txBody>
                  <a:tcPr marL="6350" marR="6350" marT="6350" marB="0"/>
                </a:tc>
                <a:tc>
                  <a:txBody>
                    <a:bodyPr/>
                    <a:lstStyle/>
                    <a:p>
                      <a:pPr algn="just" fontAlgn="t"/>
                      <a:r>
                        <a:rPr lang="en-IN" sz="1200" b="1" i="0" u="none" strike="noStrike" dirty="0" smtClean="0">
                          <a:solidFill>
                            <a:srgbClr val="000000"/>
                          </a:solidFill>
                          <a:latin typeface="Times New Roman"/>
                        </a:rPr>
                        <a:t>Essence of paper</a:t>
                      </a:r>
                      <a:endParaRPr lang="en-IN" sz="1200" b="1" i="0" u="none" strike="noStrike" dirty="0">
                        <a:solidFill>
                          <a:srgbClr val="000000"/>
                        </a:solidFill>
                        <a:latin typeface="Times New Roman"/>
                      </a:endParaRPr>
                    </a:p>
                  </a:txBody>
                  <a:tcPr marL="6350" marR="6350" marT="6350" marB="0"/>
                </a:tc>
                <a:tc>
                  <a:txBody>
                    <a:bodyPr/>
                    <a:lstStyle/>
                    <a:p>
                      <a:pPr algn="ctr" fontAlgn="t"/>
                      <a:r>
                        <a:rPr lang="en-IN" sz="1200" b="1" i="0" u="none" strike="noStrike" dirty="0">
                          <a:solidFill>
                            <a:srgbClr val="000000"/>
                          </a:solidFill>
                          <a:latin typeface="Times New Roman"/>
                        </a:rPr>
                        <a:t>Future Scope</a:t>
                      </a:r>
                    </a:p>
                  </a:txBody>
                  <a:tcPr marL="6350" marR="6350" marT="6350" marB="0"/>
                </a:tc>
                <a:tc>
                  <a:txBody>
                    <a:bodyPr/>
                    <a:lstStyle/>
                    <a:p>
                      <a:pPr algn="l" fontAlgn="t"/>
                      <a:r>
                        <a:rPr lang="en-IN" sz="1200" b="1" i="0" u="none" strike="noStrike" dirty="0">
                          <a:solidFill>
                            <a:srgbClr val="000000"/>
                          </a:solidFill>
                          <a:latin typeface="Times New Roman"/>
                        </a:rPr>
                        <a:t>Tools/ </a:t>
                      </a:r>
                      <a:r>
                        <a:rPr lang="en-IN" sz="1200" b="1" i="0" u="none" strike="noStrike" dirty="0" smtClean="0">
                          <a:solidFill>
                            <a:srgbClr val="000000"/>
                          </a:solidFill>
                          <a:latin typeface="Times New Roman"/>
                        </a:rPr>
                        <a:t>Methods used</a:t>
                      </a:r>
                      <a:endParaRPr lang="en-IN" sz="1200" b="1" i="0" u="none" strike="noStrike" dirty="0">
                        <a:solidFill>
                          <a:srgbClr val="000000"/>
                        </a:solidFill>
                        <a:latin typeface="Times New Roman"/>
                      </a:endParaRPr>
                    </a:p>
                  </a:txBody>
                  <a:tcPr marL="6350" marR="6350" marT="6350" marB="0"/>
                </a:tc>
              </a:tr>
              <a:tr h="1819422">
                <a:tc>
                  <a:txBody>
                    <a:bodyPr/>
                    <a:lstStyle/>
                    <a:p>
                      <a:pPr algn="ctr" fontAlgn="t"/>
                      <a:r>
                        <a:rPr lang="en-IN" sz="1200" b="0" i="0" u="none" strike="noStrike" dirty="0">
                          <a:solidFill>
                            <a:srgbClr val="000000"/>
                          </a:solidFill>
                          <a:latin typeface="Times New Roman"/>
                          <a:hlinkClick r:id="rId3" action="ppaction://hlinkfile"/>
                        </a:rPr>
                        <a:t>12</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2015</a:t>
                      </a:r>
                    </a:p>
                  </a:txBody>
                  <a:tcPr marL="6350" marR="6350" marT="6350" marB="0"/>
                </a:tc>
                <a:tc>
                  <a:txBody>
                    <a:bodyPr/>
                    <a:lstStyle/>
                    <a:p>
                      <a:pPr algn="l" fontAlgn="t"/>
                      <a:r>
                        <a:rPr lang="en-IN" sz="1200" b="0" i="0" u="none" strike="noStrike">
                          <a:solidFill>
                            <a:srgbClr val="000000"/>
                          </a:solidFill>
                          <a:latin typeface="Times New Roman"/>
                        </a:rPr>
                        <a:t>ICLR</a:t>
                      </a:r>
                    </a:p>
                  </a:txBody>
                  <a:tcPr marL="6350" marR="6350" marT="6350" marB="0"/>
                </a:tc>
                <a:tc>
                  <a:txBody>
                    <a:bodyPr/>
                    <a:lstStyle/>
                    <a:p>
                      <a:pPr algn="l" fontAlgn="t"/>
                      <a:r>
                        <a:rPr lang="en-IN" sz="1200" b="0" i="0" u="none" strike="noStrike" dirty="0">
                          <a:solidFill>
                            <a:srgbClr val="000000"/>
                          </a:solidFill>
                          <a:latin typeface="Times New Roman"/>
                        </a:rPr>
                        <a:t>CRYPTO-NETS:NEURAL NETWORKS OVER EN-CRYPTED </a:t>
                      </a:r>
                      <a:r>
                        <a:rPr lang="en-IN" sz="1200" b="0" i="0" u="none" strike="noStrike" dirty="0" smtClean="0">
                          <a:solidFill>
                            <a:srgbClr val="000000"/>
                          </a:solidFill>
                          <a:latin typeface="Times New Roman"/>
                        </a:rPr>
                        <a:t>DATA[12]</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dirty="0" err="1">
                          <a:solidFill>
                            <a:srgbClr val="000000"/>
                          </a:solidFill>
                          <a:latin typeface="Times New Roman"/>
                        </a:rPr>
                        <a:t>P</a:t>
                      </a:r>
                      <a:r>
                        <a:rPr lang="en-IN" sz="1200" b="0" i="0" u="none" strike="noStrike" cap="none" dirty="0" err="1">
                          <a:solidFill>
                            <a:srgbClr val="000000"/>
                          </a:solidFill>
                          <a:latin typeface="Times New Roman"/>
                          <a:ea typeface="Arial"/>
                          <a:cs typeface="Arial"/>
                          <a:sym typeface="Arial"/>
                        </a:rPr>
                        <a:t>engtao</a:t>
                      </a:r>
                      <a:r>
                        <a:rPr lang="en-IN" sz="1200" b="0" i="0" u="none" strike="noStrike" cap="none" dirty="0">
                          <a:solidFill>
                            <a:srgbClr val="000000"/>
                          </a:solidFill>
                          <a:latin typeface="Times New Roman"/>
                          <a:ea typeface="Arial"/>
                          <a:cs typeface="Arial"/>
                          <a:sym typeface="Arial"/>
                        </a:rPr>
                        <a:t> </a:t>
                      </a:r>
                      <a:r>
                        <a:rPr lang="en-IN" sz="1200" b="0" i="0" u="none" strike="noStrike" cap="none" dirty="0" err="1" smtClean="0">
                          <a:solidFill>
                            <a:srgbClr val="000000"/>
                          </a:solidFill>
                          <a:latin typeface="Times New Roman"/>
                          <a:ea typeface="Arial"/>
                          <a:cs typeface="Arial"/>
                          <a:sym typeface="Arial"/>
                        </a:rPr>
                        <a:t>Xie</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M. </a:t>
                      </a:r>
                      <a:r>
                        <a:rPr lang="en-US" sz="1200" b="0" i="0" u="none" strike="noStrike" cap="none" dirty="0" err="1" smtClean="0">
                          <a:solidFill>
                            <a:srgbClr val="000000"/>
                          </a:solidFill>
                          <a:latin typeface="Times New Roman"/>
                          <a:ea typeface="Arial"/>
                          <a:cs typeface="Arial"/>
                          <a:sym typeface="Arial"/>
                        </a:rPr>
                        <a:t>Bilenko</a:t>
                      </a:r>
                      <a:r>
                        <a:rPr lang="en-US" sz="1200" b="0" i="0" u="none" strike="noStrike" cap="none" dirty="0" smtClean="0">
                          <a:solidFill>
                            <a:srgbClr val="000000"/>
                          </a:solidFill>
                          <a:latin typeface="Times New Roman"/>
                          <a:ea typeface="Arial"/>
                          <a:cs typeface="Arial"/>
                          <a:sym typeface="Arial"/>
                        </a:rPr>
                        <a:t>, T. Finley, R. </a:t>
                      </a:r>
                      <a:r>
                        <a:rPr lang="en-US" sz="1200" b="0" i="0" u="none" strike="noStrike" cap="none" dirty="0" err="1" smtClean="0">
                          <a:solidFill>
                            <a:srgbClr val="000000"/>
                          </a:solidFill>
                          <a:latin typeface="Times New Roman"/>
                          <a:ea typeface="Arial"/>
                          <a:cs typeface="Arial"/>
                          <a:sym typeface="Arial"/>
                        </a:rPr>
                        <a:t>Gilad-bachrach</a:t>
                      </a:r>
                      <a:r>
                        <a:rPr lang="en-US" sz="1200" b="0" i="0" u="none" strike="noStrike" cap="none" dirty="0" smtClean="0">
                          <a:solidFill>
                            <a:srgbClr val="000000"/>
                          </a:solidFill>
                          <a:latin typeface="Times New Roman"/>
                          <a:ea typeface="Arial"/>
                          <a:cs typeface="Arial"/>
                          <a:sym typeface="Arial"/>
                        </a:rPr>
                        <a:t>, K. </a:t>
                      </a:r>
                      <a:r>
                        <a:rPr lang="en-US" sz="1200" b="0" i="0" u="none" strike="noStrike" cap="none" dirty="0" err="1" smtClean="0">
                          <a:solidFill>
                            <a:srgbClr val="000000"/>
                          </a:solidFill>
                          <a:latin typeface="Times New Roman"/>
                          <a:ea typeface="Arial"/>
                          <a:cs typeface="Arial"/>
                          <a:sym typeface="Arial"/>
                        </a:rPr>
                        <a:t>Lauter</a:t>
                      </a:r>
                      <a:r>
                        <a:rPr lang="en-US" sz="1200" b="0" i="0" u="none" strike="noStrike" cap="none" dirty="0" smtClean="0">
                          <a:solidFill>
                            <a:srgbClr val="000000"/>
                          </a:solidFill>
                          <a:latin typeface="Times New Roman"/>
                          <a:ea typeface="Arial"/>
                          <a:cs typeface="Arial"/>
                          <a:sym typeface="Arial"/>
                        </a:rPr>
                        <a:t>, and M. </a:t>
                      </a:r>
                      <a:r>
                        <a:rPr lang="en-US" sz="1200" b="0" i="0" u="none" strike="noStrike" cap="none" dirty="0" err="1" smtClean="0">
                          <a:solidFill>
                            <a:srgbClr val="000000"/>
                          </a:solidFill>
                          <a:latin typeface="Times New Roman"/>
                          <a:ea typeface="Arial"/>
                          <a:cs typeface="Arial"/>
                          <a:sym typeface="Arial"/>
                        </a:rPr>
                        <a:t>Naehrig</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NN + HE</a:t>
                      </a:r>
                    </a:p>
                  </a:txBody>
                  <a:tcPr marL="6350" marR="6350" marT="6350" marB="0"/>
                </a:tc>
                <a:tc>
                  <a:txBody>
                    <a:bodyPr/>
                    <a:lstStyle/>
                    <a:p>
                      <a:pPr algn="just" fontAlgn="t"/>
                      <a:r>
                        <a:rPr lang="en-IN" sz="1200" b="0" i="0" u="none" strike="noStrike">
                          <a:solidFill>
                            <a:srgbClr val="000000"/>
                          </a:solidFill>
                          <a:latin typeface="Times New Roman"/>
                        </a:rPr>
                        <a:t>Neural network as a non linear machine learning model to learn over encrypted data.</a:t>
                      </a:r>
                      <a:br>
                        <a:rPr lang="en-IN" sz="1200" b="0" i="0" u="none" strike="noStrike">
                          <a:solidFill>
                            <a:srgbClr val="000000"/>
                          </a:solidFill>
                          <a:latin typeface="Times New Roman"/>
                        </a:rPr>
                      </a:br>
                      <a:r>
                        <a:rPr lang="en-IN" sz="1200" b="0" i="0" u="none" strike="noStrike">
                          <a:solidFill>
                            <a:srgbClr val="000000"/>
                          </a:solidFill>
                          <a:latin typeface="Times New Roman"/>
                        </a:rPr>
                        <a:t>Secure multiparty computation</a:t>
                      </a:r>
                    </a:p>
                  </a:txBody>
                  <a:tcPr marL="6350" marR="6350" marT="6350" marB="0"/>
                </a:tc>
                <a:tc>
                  <a:txBody>
                    <a:bodyPr/>
                    <a:lstStyle/>
                    <a:p>
                      <a:pPr algn="l" fontAlgn="t"/>
                      <a:r>
                        <a:rPr lang="en-IN" sz="1200" b="0" i="0" u="none" strike="noStrike">
                          <a:solidFill>
                            <a:srgbClr val="000000"/>
                          </a:solidFill>
                          <a:latin typeface="Times New Roman"/>
                        </a:rPr>
                        <a:t>Computations over encrypted data are slower, specially for high degree polynomials.</a:t>
                      </a:r>
                      <a:br>
                        <a:rPr lang="en-IN" sz="1200" b="0" i="0" u="none" strike="noStrike">
                          <a:solidFill>
                            <a:srgbClr val="000000"/>
                          </a:solidFill>
                          <a:latin typeface="Times New Roman"/>
                        </a:rPr>
                      </a:br>
                      <a:r>
                        <a:rPr lang="en-IN" sz="1200" b="0" i="0" u="none" strike="noStrike">
                          <a:solidFill>
                            <a:srgbClr val="000000"/>
                          </a:solidFill>
                          <a:latin typeface="Times New Roman"/>
                        </a:rPr>
                        <a:t>Number of layers need to keep minimus for keeping polynomial degree small.</a:t>
                      </a:r>
                      <a:br>
                        <a:rPr lang="en-IN" sz="1200" b="0" i="0" u="none" strike="noStrike">
                          <a:solidFill>
                            <a:srgbClr val="000000"/>
                          </a:solidFill>
                          <a:latin typeface="Times New Roman"/>
                        </a:rPr>
                      </a:br>
                      <a:r>
                        <a:rPr lang="en-IN" sz="1200" b="0" i="0" u="none" strike="noStrike">
                          <a:solidFill>
                            <a:srgbClr val="000000"/>
                          </a:solidFill>
                          <a:latin typeface="Times New Roman"/>
                        </a:rPr>
                        <a:t>So learning is difficult and feasible for limited dataset only</a:t>
                      </a:r>
                    </a:p>
                  </a:txBody>
                  <a:tcPr marL="6350" marR="6350" marT="6350" marB="0"/>
                </a:tc>
                <a:tc>
                  <a:txBody>
                    <a:bodyPr/>
                    <a:lstStyle/>
                    <a:p>
                      <a:pPr algn="l" fontAlgn="t"/>
                      <a:r>
                        <a:rPr lang="en-IN" sz="1200" b="0" i="0" u="none" strike="noStrike">
                          <a:solidFill>
                            <a:srgbClr val="000000"/>
                          </a:solidFill>
                          <a:latin typeface="Times New Roman"/>
                        </a:rPr>
                        <a:t>Polynomial approximation to Neural networks  </a:t>
                      </a:r>
                    </a:p>
                  </a:txBody>
                  <a:tcPr marL="6350" marR="6350" marT="6350" marB="0"/>
                </a:tc>
              </a:tr>
              <a:tr h="1400674">
                <a:tc>
                  <a:txBody>
                    <a:bodyPr/>
                    <a:lstStyle/>
                    <a:p>
                      <a:pPr algn="ctr" fontAlgn="t"/>
                      <a:r>
                        <a:rPr lang="en-IN" sz="1200" b="0" i="0" u="none" strike="noStrike" dirty="0">
                          <a:solidFill>
                            <a:srgbClr val="000000"/>
                          </a:solidFill>
                          <a:latin typeface="Times New Roman"/>
                          <a:hlinkClick r:id="rId4" action="ppaction://hlinkfile"/>
                        </a:rPr>
                        <a:t>13</a:t>
                      </a:r>
                      <a:endParaRPr lang="en-IN" sz="1200" b="0" i="0" u="none" strike="noStrike" dirty="0">
                        <a:solidFill>
                          <a:srgbClr val="000000"/>
                        </a:solidFill>
                        <a:latin typeface="Times New Roman"/>
                      </a:endParaRPr>
                    </a:p>
                  </a:txBody>
                  <a:tcPr marL="6350" marR="6350" marT="6350" marB="0"/>
                </a:tc>
                <a:tc>
                  <a:txBody>
                    <a:bodyPr/>
                    <a:lstStyle/>
                    <a:p>
                      <a:pPr algn="ctr" fontAlgn="t"/>
                      <a:r>
                        <a:rPr lang="en-IN" sz="1200" b="0" i="0" u="none" strike="noStrike">
                          <a:solidFill>
                            <a:srgbClr val="000000"/>
                          </a:solidFill>
                          <a:latin typeface="Times New Roman"/>
                        </a:rPr>
                        <a:t>2015</a:t>
                      </a:r>
                    </a:p>
                  </a:txBody>
                  <a:tcPr marL="6350" marR="6350" marT="6350" marB="0"/>
                </a:tc>
                <a:tc>
                  <a:txBody>
                    <a:bodyPr/>
                    <a:lstStyle/>
                    <a:p>
                      <a:pPr algn="l" fontAlgn="t"/>
                      <a:r>
                        <a:rPr lang="en-IN" sz="1200" b="0" i="0" u="none" strike="noStrike" dirty="0">
                          <a:solidFill>
                            <a:srgbClr val="000000"/>
                          </a:solidFill>
                          <a:latin typeface="Times New Roman"/>
                        </a:rPr>
                        <a:t>ACM</a:t>
                      </a:r>
                    </a:p>
                  </a:txBody>
                  <a:tcPr marL="6350" marR="6350" marT="6350" marB="0"/>
                </a:tc>
                <a:tc>
                  <a:txBody>
                    <a:bodyPr/>
                    <a:lstStyle/>
                    <a:p>
                      <a:pPr algn="l" fontAlgn="t"/>
                      <a:r>
                        <a:rPr lang="en-IN" sz="1200" b="0" i="0" u="none" strike="noStrike" dirty="0">
                          <a:solidFill>
                            <a:srgbClr val="000000"/>
                          </a:solidFill>
                          <a:latin typeface="Times New Roman"/>
                        </a:rPr>
                        <a:t>Privacy-Preserving Deep </a:t>
                      </a:r>
                      <a:r>
                        <a:rPr lang="en-IN" sz="1200" b="0" i="0" u="none" strike="noStrike" dirty="0" smtClean="0">
                          <a:solidFill>
                            <a:srgbClr val="000000"/>
                          </a:solidFill>
                          <a:latin typeface="Times New Roman"/>
                        </a:rPr>
                        <a:t>Learning[13]</a:t>
                      </a:r>
                      <a:endParaRPr lang="en-IN" sz="1200" b="0" i="0" u="none" strike="noStrike" dirty="0">
                        <a:solidFill>
                          <a:srgbClr val="000000"/>
                        </a:solidFill>
                        <a:latin typeface="Times New Roman"/>
                      </a:endParaRPr>
                    </a:p>
                  </a:txBody>
                  <a:tcPr marL="6350" marR="6350" marT="6350" marB="0"/>
                </a:tc>
                <a:tc>
                  <a:txBody>
                    <a:bodyPr/>
                    <a:lstStyle/>
                    <a:p>
                      <a:pPr algn="l" fontAlgn="t"/>
                      <a:r>
                        <a:rPr lang="en-IN" sz="1200" b="0" i="0" u="none" strike="noStrike" cap="none" dirty="0">
                          <a:solidFill>
                            <a:srgbClr val="000000"/>
                          </a:solidFill>
                          <a:latin typeface="Times New Roman"/>
                          <a:ea typeface="Arial"/>
                          <a:cs typeface="Arial"/>
                          <a:sym typeface="Arial"/>
                        </a:rPr>
                        <a:t>Reza </a:t>
                      </a:r>
                      <a:r>
                        <a:rPr lang="en-IN" sz="1200" b="0" i="0" u="none" strike="noStrike" cap="none" dirty="0" err="1" smtClean="0">
                          <a:solidFill>
                            <a:srgbClr val="000000"/>
                          </a:solidFill>
                          <a:latin typeface="Times New Roman"/>
                          <a:ea typeface="Arial"/>
                          <a:cs typeface="Arial"/>
                          <a:sym typeface="Arial"/>
                        </a:rPr>
                        <a:t>Shokri</a:t>
                      </a:r>
                      <a:r>
                        <a:rPr lang="en-IN" sz="1200" b="0" i="0" u="none" strike="noStrike" cap="none" dirty="0" smtClean="0">
                          <a:solidFill>
                            <a:srgbClr val="000000"/>
                          </a:solidFill>
                          <a:latin typeface="Times New Roman"/>
                          <a:ea typeface="Arial"/>
                          <a:cs typeface="Arial"/>
                          <a:sym typeface="Arial"/>
                        </a:rPr>
                        <a:t>, </a:t>
                      </a:r>
                      <a:r>
                        <a:rPr lang="en-US" sz="1200" b="0" i="0" u="none" strike="noStrike" cap="none" dirty="0" smtClean="0">
                          <a:solidFill>
                            <a:srgbClr val="000000"/>
                          </a:solidFill>
                          <a:latin typeface="Times New Roman"/>
                          <a:ea typeface="Arial"/>
                          <a:cs typeface="Arial"/>
                          <a:sym typeface="Arial"/>
                        </a:rPr>
                        <a:t>V. </a:t>
                      </a:r>
                      <a:r>
                        <a:rPr lang="en-US" sz="1200" b="0" i="0" u="none" strike="noStrike" cap="none" dirty="0" err="1" smtClean="0">
                          <a:solidFill>
                            <a:srgbClr val="000000"/>
                          </a:solidFill>
                          <a:latin typeface="Times New Roman"/>
                          <a:ea typeface="Arial"/>
                          <a:cs typeface="Arial"/>
                          <a:sym typeface="Arial"/>
                        </a:rPr>
                        <a:t>Shmatikov</a:t>
                      </a:r>
                      <a:endParaRPr lang="en-IN" sz="1200" b="0" i="0" u="none" strike="noStrike" cap="none" dirty="0">
                        <a:solidFill>
                          <a:srgbClr val="000000"/>
                        </a:solidFill>
                        <a:latin typeface="Times New Roman"/>
                        <a:ea typeface="Arial"/>
                        <a:cs typeface="Arial"/>
                        <a:sym typeface="Arial"/>
                      </a:endParaRPr>
                    </a:p>
                  </a:txBody>
                  <a:tcPr marL="6350" marR="6350" marT="6350" marB="0"/>
                </a:tc>
                <a:tc>
                  <a:txBody>
                    <a:bodyPr/>
                    <a:lstStyle/>
                    <a:p>
                      <a:pPr algn="l" fontAlgn="t"/>
                      <a:r>
                        <a:rPr lang="en-IN" sz="1200" b="0" i="0" u="none" strike="noStrike">
                          <a:solidFill>
                            <a:srgbClr val="000000"/>
                          </a:solidFill>
                          <a:latin typeface="Times New Roman"/>
                        </a:rPr>
                        <a:t>ML+NN</a:t>
                      </a:r>
                    </a:p>
                  </a:txBody>
                  <a:tcPr marL="6350" marR="6350" marT="6350" marB="0"/>
                </a:tc>
                <a:tc>
                  <a:txBody>
                    <a:bodyPr/>
                    <a:lstStyle/>
                    <a:p>
                      <a:pPr algn="just" fontAlgn="t"/>
                      <a:r>
                        <a:rPr lang="en-IN" sz="1200" b="0" i="0" u="none" strike="noStrike">
                          <a:solidFill>
                            <a:srgbClr val="000000"/>
                          </a:solidFill>
                          <a:latin typeface="Times New Roman"/>
                        </a:rPr>
                        <a:t>Multiparty jointly Learning.</a:t>
                      </a:r>
                      <a:br>
                        <a:rPr lang="en-IN" sz="1200" b="0" i="0" u="none" strike="noStrike">
                          <a:solidFill>
                            <a:srgbClr val="000000"/>
                          </a:solidFill>
                          <a:latin typeface="Times New Roman"/>
                        </a:rPr>
                      </a:br>
                      <a:r>
                        <a:rPr lang="en-IN" sz="1200" b="0" i="0" u="none" strike="noStrike">
                          <a:solidFill>
                            <a:srgbClr val="000000"/>
                          </a:solidFill>
                          <a:latin typeface="Times New Roman"/>
                        </a:rPr>
                        <a:t>Optimzation algorithms in Deep NN with parallalism.</a:t>
                      </a:r>
                      <a:br>
                        <a:rPr lang="en-IN" sz="1200" b="0" i="0" u="none" strike="noStrike">
                          <a:solidFill>
                            <a:srgbClr val="000000"/>
                          </a:solidFill>
                          <a:latin typeface="Times New Roman"/>
                        </a:rPr>
                      </a:br>
                      <a:r>
                        <a:rPr lang="en-IN" sz="1200" b="1" i="0" u="none" strike="noStrike">
                          <a:solidFill>
                            <a:srgbClr val="000000"/>
                          </a:solidFill>
                          <a:latin typeface="Times New Roman"/>
                        </a:rPr>
                        <a:t>No encryption is needed </a:t>
                      </a:r>
                      <a:endParaRPr lang="en-IN" sz="1200" b="0" i="0" u="none" strike="noStrike">
                        <a:solidFill>
                          <a:srgbClr val="000000"/>
                        </a:solidFill>
                        <a:latin typeface="Times New Roman"/>
                      </a:endParaRPr>
                    </a:p>
                  </a:txBody>
                  <a:tcPr marL="6350" marR="6350" marT="6350" marB="0"/>
                </a:tc>
                <a:tc>
                  <a:txBody>
                    <a:bodyPr/>
                    <a:lstStyle/>
                    <a:p>
                      <a:pPr algn="l" fontAlgn="t"/>
                      <a:r>
                        <a:rPr lang="en-IN" sz="1200" b="0" i="0" u="none" strike="noStrike">
                          <a:solidFill>
                            <a:srgbClr val="000000"/>
                          </a:solidFill>
                          <a:latin typeface="Times New Roman"/>
                        </a:rPr>
                        <a:t>Neural network paramater leakage.</a:t>
                      </a:r>
                      <a:br>
                        <a:rPr lang="en-IN" sz="1200" b="0" i="0" u="none" strike="noStrike">
                          <a:solidFill>
                            <a:srgbClr val="000000"/>
                          </a:solidFill>
                          <a:latin typeface="Times New Roman"/>
                        </a:rPr>
                      </a:br>
                      <a:r>
                        <a:rPr lang="en-IN" sz="1200" b="0" i="0" u="none" strike="noStrike">
                          <a:solidFill>
                            <a:srgbClr val="000000"/>
                          </a:solidFill>
                          <a:latin typeface="Times New Roman"/>
                        </a:rPr>
                        <a:t>Averaging NN parameters by aggregating differently trained NN does not give good performance </a:t>
                      </a:r>
                    </a:p>
                  </a:txBody>
                  <a:tcPr marL="6350" marR="6350" marT="6350" marB="0"/>
                </a:tc>
                <a:tc>
                  <a:txBody>
                    <a:bodyPr/>
                    <a:lstStyle/>
                    <a:p>
                      <a:pPr algn="l" fontAlgn="t"/>
                      <a:r>
                        <a:rPr lang="en-IN" sz="1200" b="0" i="0" u="none" strike="noStrike" dirty="0">
                          <a:solidFill>
                            <a:srgbClr val="000000"/>
                          </a:solidFill>
                          <a:latin typeface="Times New Roman"/>
                        </a:rPr>
                        <a:t>Supervised learning,</a:t>
                      </a:r>
                      <a:br>
                        <a:rPr lang="en-IN" sz="1200" b="0" i="0" u="none" strike="noStrike" dirty="0">
                          <a:solidFill>
                            <a:srgbClr val="000000"/>
                          </a:solidFill>
                          <a:latin typeface="Times New Roman"/>
                        </a:rPr>
                      </a:br>
                      <a:r>
                        <a:rPr lang="en-IN" sz="1200" b="0" i="0" u="none" strike="noStrike" dirty="0" smtClean="0">
                          <a:solidFill>
                            <a:srgbClr val="000000"/>
                          </a:solidFill>
                          <a:latin typeface="Times New Roman"/>
                        </a:rPr>
                        <a:t>Distributed </a:t>
                      </a:r>
                      <a:r>
                        <a:rPr lang="en-IN" sz="1200" b="0" i="0" u="none" strike="noStrike" dirty="0">
                          <a:solidFill>
                            <a:srgbClr val="000000"/>
                          </a:solidFill>
                          <a:latin typeface="Times New Roman"/>
                        </a:rPr>
                        <a:t>selective </a:t>
                      </a:r>
                      <a:r>
                        <a:rPr lang="en-IN" sz="1200" b="0" i="0" u="none" strike="noStrike" dirty="0" smtClean="0">
                          <a:solidFill>
                            <a:srgbClr val="000000"/>
                          </a:solidFill>
                          <a:latin typeface="Times New Roman"/>
                        </a:rPr>
                        <a:t>stochastic </a:t>
                      </a:r>
                      <a:r>
                        <a:rPr lang="en-IN" sz="1200" b="0" i="0" u="none" strike="noStrike" dirty="0">
                          <a:solidFill>
                            <a:srgbClr val="000000"/>
                          </a:solidFill>
                          <a:latin typeface="Times New Roman"/>
                        </a:rPr>
                        <a:t>gradient decent (DSSGD)</a:t>
                      </a:r>
                    </a:p>
                  </a:txBody>
                  <a:tcPr marL="6350" marR="6350" marT="6350" marB="0"/>
                </a:tc>
              </a:tr>
            </a:tbl>
          </a:graphicData>
        </a:graphic>
      </p:graphicFrame>
      <p:sp>
        <p:nvSpPr>
          <p:cNvPr id="4" name="Google Shape;67;p15"/>
          <p:cNvSpPr txBox="1">
            <a:spLocks/>
          </p:cNvSpPr>
          <p:nvPr/>
        </p:nvSpPr>
        <p:spPr>
          <a:xfrm>
            <a:off x="513347" y="6406365"/>
            <a:ext cx="8229600" cy="559340"/>
          </a:xfrm>
          <a:prstGeom prst="rect">
            <a:avLst/>
          </a:prstGeom>
          <a:noFill/>
          <a:ln>
            <a:noFill/>
          </a:ln>
        </p:spPr>
        <p:txBody>
          <a:bodyPr spcFirstLastPara="1" wrap="square" lIns="91425" tIns="45700" rIns="91425" bIns="45700" anchor="t" anchorCtr="0">
            <a:noAutofit/>
          </a:bodyPr>
          <a:lstStyle/>
          <a:p>
            <a:pPr marL="342900" indent="-342900" algn="ctr">
              <a:lnSpc>
                <a:spcPct val="115000"/>
              </a:lnSpc>
              <a:spcBef>
                <a:spcPts val="480"/>
              </a:spcBef>
              <a:buClr>
                <a:schemeClr val="dk1"/>
              </a:buClr>
              <a:buSzPts val="2400"/>
            </a:pPr>
            <a:r>
              <a:rPr lang="en-IN" sz="1600" dirty="0" smtClean="0">
                <a:solidFill>
                  <a:schemeClr val="dk1"/>
                </a:solidFill>
                <a:latin typeface="Times New Roman" pitchFamily="18" charset="0"/>
                <a:ea typeface="Calibri"/>
                <a:cs typeface="Times New Roman" pitchFamily="18" charset="0"/>
                <a:sym typeface="Calibri"/>
              </a:rPr>
              <a:t>Table 1. Literature Survey</a:t>
            </a:r>
            <a:r>
              <a:rPr lang="en-IN" sz="1600" dirty="0" smtClean="0">
                <a:latin typeface="Times New Roman" pitchFamily="18" charset="0"/>
                <a:cs typeface="Times New Roman" pitchFamily="18" charset="0"/>
              </a:rPr>
              <a:t> of Learning over Encrypted Data continued </a:t>
            </a:r>
            <a:endParaRPr kumimoji="0" lang="en-IN" sz="16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smtClean="0">
              <a:ln>
                <a:noFill/>
              </a:ln>
              <a:solidFill>
                <a:schemeClr val="dk1"/>
              </a:solidFill>
              <a:effectLst/>
              <a:uLnTx/>
              <a:uFillTx/>
              <a:latin typeface="Times New Roman" pitchFamily="18" charset="0"/>
              <a:ea typeface="Calibri"/>
              <a:cs typeface="Times New Roman" pitchFamily="18" charset="0"/>
              <a:sym typeface="Calibri"/>
            </a:endParaRPr>
          </a:p>
          <a:p>
            <a:pPr marL="342900" marR="0" lvl="0" indent="-342900" algn="l" defTabSz="914400" rtl="0" eaLnBrk="1" fontAlgn="auto" latinLnBrk="0" hangingPunct="1">
              <a:lnSpc>
                <a:spcPct val="115000"/>
              </a:lnSpc>
              <a:spcBef>
                <a:spcPts val="480"/>
              </a:spcBef>
              <a:spcAft>
                <a:spcPts val="0"/>
              </a:spcAft>
              <a:buClr>
                <a:schemeClr val="dk1"/>
              </a:buClr>
              <a:buSzPts val="2400"/>
              <a:buFont typeface="Arial"/>
              <a:buNone/>
              <a:tabLst/>
              <a:defRPr/>
            </a:pPr>
            <a:endParaRPr kumimoji="0" lang="en-IN" sz="2400" b="0" i="0" u="none" strike="noStrike" kern="0" cap="none" spc="0" normalizeH="0" baseline="0" noProof="0" dirty="0">
              <a:ln>
                <a:noFill/>
              </a:ln>
              <a:solidFill>
                <a:schemeClr val="dk1"/>
              </a:solidFill>
              <a:effectLst/>
              <a:uLnTx/>
              <a:uFillTx/>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4566</TotalTime>
  <Words>1810</Words>
  <PresentationFormat>On-screen Show (4:3)</PresentationFormat>
  <Paragraphs>354</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RESEARCH PROGRESS REVIEW  on “Learning Over Encrypted Data Using Machine Learning”  1th Review Presentation 29th March 2019</vt:lpstr>
      <vt:lpstr>CONTENTS</vt:lpstr>
      <vt:lpstr>Introduction</vt:lpstr>
      <vt:lpstr>2. Need of Expertise Learning Over Encrypted Data Using Deep Learning</vt:lpstr>
      <vt:lpstr>3. Literature Survey</vt:lpstr>
      <vt:lpstr>3. Literature Survey</vt:lpstr>
      <vt:lpstr>3. Literature Survey</vt:lpstr>
      <vt:lpstr>3. Literature Survey</vt:lpstr>
      <vt:lpstr>3. Literature Survey</vt:lpstr>
      <vt:lpstr>3. Literature Survey</vt:lpstr>
      <vt:lpstr>3. Literature Survey</vt:lpstr>
      <vt:lpstr>3. Problem Statement</vt:lpstr>
      <vt:lpstr>4. Research Objectives</vt:lpstr>
      <vt:lpstr>5. Research Methodology</vt:lpstr>
      <vt:lpstr>6. Research Plan</vt:lpstr>
      <vt:lpstr>CONCLUSION</vt:lpstr>
      <vt:lpstr>References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1ST RESEARCH REVIEW</dc:title>
  <dc:creator>Shubhangi</dc:creator>
  <cp:lastModifiedBy>Shubhangi</cp:lastModifiedBy>
  <cp:revision>340</cp:revision>
  <dcterms:modified xsi:type="dcterms:W3CDTF">2019-04-08T13:25:33Z</dcterms:modified>
</cp:coreProperties>
</file>