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16"/>
  </p:notesMasterIdLst>
  <p:sldIdLst>
    <p:sldId id="256" r:id="rId2"/>
    <p:sldId id="274" r:id="rId3"/>
    <p:sldId id="258" r:id="rId4"/>
    <p:sldId id="275" r:id="rId5"/>
    <p:sldId id="271" r:id="rId6"/>
    <p:sldId id="259" r:id="rId7"/>
    <p:sldId id="268" r:id="rId8"/>
    <p:sldId id="262" r:id="rId9"/>
    <p:sldId id="261" r:id="rId10"/>
    <p:sldId id="266" r:id="rId11"/>
    <p:sldId id="276" r:id="rId12"/>
    <p:sldId id="272" r:id="rId13"/>
    <p:sldId id="273"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132745"/>
    <a:srgbClr val="D5D4D1"/>
    <a:srgbClr val="FEF5D2"/>
    <a:srgbClr val="664838"/>
    <a:srgbClr val="FEF0BE"/>
    <a:srgbClr val="D4550E"/>
    <a:srgbClr val="8D8D11"/>
    <a:srgbClr val="C7C5C1"/>
    <a:srgbClr val="82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9" d="100"/>
          <a:sy n="79" d="100"/>
        </p:scale>
        <p:origin x="86"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515BF6-8A42-4FF7-A7B8-6F1CBADE6AD5}" type="doc">
      <dgm:prSet loTypeId="urn:microsoft.com/office/officeart/2005/8/layout/hList1" loCatId="list" qsTypeId="urn:microsoft.com/office/officeart/2005/8/quickstyle/simple1" qsCatId="simple" csTypeId="urn:microsoft.com/office/officeart/2005/8/colors/accent1_4" csCatId="accent1" phldr="1"/>
      <dgm:spPr/>
      <dgm:t>
        <a:bodyPr/>
        <a:lstStyle/>
        <a:p>
          <a:endParaRPr lang="en-IN"/>
        </a:p>
      </dgm:t>
    </dgm:pt>
    <dgm:pt modelId="{7FF95888-DC9F-40C6-95ED-D31236EB405C}" type="pres">
      <dgm:prSet presAssocID="{AA515BF6-8A42-4FF7-A7B8-6F1CBADE6AD5}" presName="Name0" presStyleCnt="0">
        <dgm:presLayoutVars>
          <dgm:dir/>
          <dgm:animLvl val="lvl"/>
          <dgm:resizeHandles val="exact"/>
        </dgm:presLayoutVars>
      </dgm:prSet>
      <dgm:spPr/>
    </dgm:pt>
  </dgm:ptLst>
  <dgm:cxnLst>
    <dgm:cxn modelId="{C0B41A71-241E-45C7-807B-A3F2E24076D9}" type="presOf" srcId="{AA515BF6-8A42-4FF7-A7B8-6F1CBADE6AD5}" destId="{7FF95888-DC9F-40C6-95ED-D31236EB405C}"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0BE4E0A-59FA-4CC3-A0BF-2E3175B0D7A5}" type="doc">
      <dgm:prSet loTypeId="urn:microsoft.com/office/officeart/2005/8/layout/target3" loCatId="relationship" qsTypeId="urn:microsoft.com/office/officeart/2005/8/quickstyle/simple5" qsCatId="simple" csTypeId="urn:microsoft.com/office/officeart/2005/8/colors/accent0_3" csCatId="mainScheme" phldr="1"/>
      <dgm:spPr/>
      <dgm:t>
        <a:bodyPr/>
        <a:lstStyle/>
        <a:p>
          <a:endParaRPr lang="en-IN"/>
        </a:p>
      </dgm:t>
    </dgm:pt>
    <dgm:pt modelId="{55EDFFC4-79EF-4A15-BB21-6934B90DC65F}" type="pres">
      <dgm:prSet presAssocID="{E0BE4E0A-59FA-4CC3-A0BF-2E3175B0D7A5}" presName="Name0" presStyleCnt="0">
        <dgm:presLayoutVars>
          <dgm:chMax val="7"/>
          <dgm:dir/>
          <dgm:animLvl val="lvl"/>
          <dgm:resizeHandles val="exact"/>
        </dgm:presLayoutVars>
      </dgm:prSet>
      <dgm:spPr/>
    </dgm:pt>
  </dgm:ptLst>
  <dgm:cxnLst>
    <dgm:cxn modelId="{45BD6333-CDBA-4751-BD79-EB9B5A66CC2B}" type="presOf" srcId="{E0BE4E0A-59FA-4CC3-A0BF-2E3175B0D7A5}" destId="{55EDFFC4-79EF-4A15-BB21-6934B90DC65F}"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CFE6B-391F-4ADA-92BE-675C1D892BB2}" type="datetimeFigureOut">
              <a:rPr lang="en-IN" smtClean="0"/>
              <a:t>09-09-2023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091D3-613E-4718-9094-6D2405A5DE93}" type="slidenum">
              <a:rPr lang="en-IN" smtClean="0"/>
              <a:t>‹#›</a:t>
            </a:fld>
            <a:endParaRPr lang="en-IN"/>
          </a:p>
        </p:txBody>
      </p:sp>
    </p:spTree>
    <p:extLst>
      <p:ext uri="{BB962C8B-B14F-4D97-AF65-F5344CB8AC3E}">
        <p14:creationId xmlns:p14="http://schemas.microsoft.com/office/powerpoint/2010/main" val="100222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0EDE0B-9647-4064-83A3-42AF0281CDFE}"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2139183640"/>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0EDE0B-9647-4064-83A3-42AF0281CDFE}"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14360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EDE0B-9647-4064-83A3-42AF0281CDFE}"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670759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50EDE0B-9647-4064-83A3-42AF0281CDFE}"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1942303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50EDE0B-9647-4064-83A3-42AF0281CDFE}"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2137237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EDE0B-9647-4064-83A3-42AF0281CDFE}"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1280976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EDE0B-9647-4064-83A3-42AF0281CDFE}"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235760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EDE0B-9647-4064-83A3-42AF0281CDFE}"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1096011957"/>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EDE0B-9647-4064-83A3-42AF0281CDFE}"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65502342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EDE0B-9647-4064-83A3-42AF0281CDFE}"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314168542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EDE0B-9647-4064-83A3-42AF0281CDFE}"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131988139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0EDE0B-9647-4064-83A3-42AF0281CDFE}"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359624922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EDE0B-9647-4064-83A3-42AF0281CDFE}" type="datetimeFigureOut">
              <a:rPr lang="en-IN" smtClean="0"/>
              <a:t>09-09-2023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87565386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0EDE0B-9647-4064-83A3-42AF0281CDFE}" type="datetimeFigureOut">
              <a:rPr lang="en-IN" smtClean="0"/>
              <a:t>09-09-2023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3802524995"/>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EDE0B-9647-4064-83A3-42AF0281CDFE}" type="datetimeFigureOut">
              <a:rPr lang="en-IN" smtClean="0"/>
              <a:t>09-09-2023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359657678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0EDE0B-9647-4064-83A3-42AF0281CDFE}"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415967162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D50EDE0B-9647-4064-83A3-42AF0281CDFE}" type="datetimeFigureOut">
              <a:rPr lang="en-IN" smtClean="0"/>
              <a:t>09-09-2023</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1A541A03-897F-4E4F-A816-891484D37196}" type="slidenum">
              <a:rPr lang="en-IN" smtClean="0"/>
              <a:t>‹#›</a:t>
            </a:fld>
            <a:endParaRPr lang="en-IN"/>
          </a:p>
        </p:txBody>
      </p:sp>
    </p:spTree>
    <p:extLst>
      <p:ext uri="{BB962C8B-B14F-4D97-AF65-F5344CB8AC3E}">
        <p14:creationId xmlns:p14="http://schemas.microsoft.com/office/powerpoint/2010/main" val="399074710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0EDE0B-9647-4064-83A3-42AF0281CDFE}" type="datetimeFigureOut">
              <a:rPr lang="en-IN" smtClean="0"/>
              <a:t>09-09-2023</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A541A03-897F-4E4F-A816-891484D37196}" type="slidenum">
              <a:rPr lang="en-IN" smtClean="0"/>
              <a:t>‹#›</a:t>
            </a:fld>
            <a:endParaRPr lang="en-IN"/>
          </a:p>
        </p:txBody>
      </p:sp>
    </p:spTree>
    <p:extLst>
      <p:ext uri="{BB962C8B-B14F-4D97-AF65-F5344CB8AC3E}">
        <p14:creationId xmlns:p14="http://schemas.microsoft.com/office/powerpoint/2010/main" val="2833590584"/>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Lst>
  <p:transition spd="slow">
    <p:wipe/>
  </p:transition>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1">
          <a:gsLst>
            <a:gs pos="64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50D5CF6A-E691-7AEE-801E-9C38689256AD}"/>
              </a:ext>
            </a:extLst>
          </p:cNvPr>
          <p:cNvGraphicFramePr/>
          <p:nvPr>
            <p:extLst>
              <p:ext uri="{D42A27DB-BD31-4B8C-83A1-F6EECF244321}">
                <p14:modId xmlns:p14="http://schemas.microsoft.com/office/powerpoint/2010/main" val="3501138405"/>
              </p:ext>
            </p:extLst>
          </p:nvPr>
        </p:nvGraphicFramePr>
        <p:xfrm>
          <a:off x="-197303" y="4617069"/>
          <a:ext cx="2011680" cy="2240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ED1A2401-186D-450F-A303-25C28A57F3E8}"/>
              </a:ext>
            </a:extLst>
          </p:cNvPr>
          <p:cNvSpPr txBox="1"/>
          <p:nvPr/>
        </p:nvSpPr>
        <p:spPr>
          <a:xfrm>
            <a:off x="-313765" y="3603812"/>
            <a:ext cx="12954000" cy="830997"/>
          </a:xfrm>
          <a:prstGeom prst="rect">
            <a:avLst/>
          </a:prstGeom>
          <a:noFill/>
        </p:spPr>
        <p:txBody>
          <a:bodyPr wrap="square" rtlCol="0">
            <a:spAutoFit/>
          </a:bodyPr>
          <a:lstStyle/>
          <a:p>
            <a:pPr algn="ctr"/>
            <a:r>
              <a:rPr lang="en-US" sz="4800" b="1" u="sng" dirty="0" err="1">
                <a:solidFill>
                  <a:schemeClr val="accent5"/>
                </a:solidFill>
                <a:latin typeface="Arial Black" panose="020B0A04020102020204" pitchFamily="34" charset="0"/>
              </a:rPr>
              <a:t>GrubHub</a:t>
            </a:r>
            <a:r>
              <a:rPr lang="en-US" sz="4800" b="1" u="sng" dirty="0">
                <a:solidFill>
                  <a:schemeClr val="accent5"/>
                </a:solidFill>
                <a:latin typeface="Arial Black" panose="020B0A04020102020204" pitchFamily="34" charset="0"/>
              </a:rPr>
              <a:t> Recommendation Model</a:t>
            </a:r>
          </a:p>
        </p:txBody>
      </p:sp>
      <p:pic>
        <p:nvPicPr>
          <p:cNvPr id="9" name="Picture 8">
            <a:extLst>
              <a:ext uri="{FF2B5EF4-FFF2-40B4-BE49-F238E27FC236}">
                <a16:creationId xmlns:a16="http://schemas.microsoft.com/office/drawing/2014/main" id="{950C9A7A-FE2A-C042-AF93-CB08B8637F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7955" y="71717"/>
            <a:ext cx="3648635" cy="1827514"/>
          </a:xfrm>
          <a:prstGeom prst="rect">
            <a:avLst/>
          </a:prstGeom>
          <a:effectLst>
            <a:outerShdw blurRad="266700" dist="50800" dir="5400000" algn="ctr" rotWithShape="0">
              <a:srgbClr val="000000">
                <a:alpha val="57000"/>
              </a:srgbClr>
            </a:outerShdw>
            <a:reflection endPos="65000" dist="50800" dir="5400000" sy="-100000" algn="bl" rotWithShape="0"/>
          </a:effectLst>
        </p:spPr>
      </p:pic>
    </p:spTree>
    <p:extLst>
      <p:ext uri="{BB962C8B-B14F-4D97-AF65-F5344CB8AC3E}">
        <p14:creationId xmlns:p14="http://schemas.microsoft.com/office/powerpoint/2010/main" val="188630122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E609-6FDE-B086-AD33-0E1FA3CB4F48}"/>
              </a:ext>
            </a:extLst>
          </p:cNvPr>
          <p:cNvSpPr>
            <a:spLocks noGrp="1"/>
          </p:cNvSpPr>
          <p:nvPr>
            <p:ph type="title"/>
          </p:nvPr>
        </p:nvSpPr>
        <p:spPr>
          <a:xfrm>
            <a:off x="1975009" y="248012"/>
            <a:ext cx="7831551" cy="1408276"/>
          </a:xfrm>
        </p:spPr>
        <p:txBody>
          <a:bodyPr anchor="ctr" anchorCtr="0">
            <a:normAutofit/>
          </a:bodyPr>
          <a:lstStyle/>
          <a:p>
            <a:endParaRPr lang="en-IN" sz="2600" b="1"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1CF6E5D-D338-B3BB-5951-5F98AEF05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685" y="248012"/>
            <a:ext cx="9834664" cy="6464073"/>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46922965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FB0B-F686-2F13-9CC9-9B7DDEB28646}"/>
              </a:ext>
            </a:extLst>
          </p:cNvPr>
          <p:cNvSpPr>
            <a:spLocks noGrp="1"/>
          </p:cNvSpPr>
          <p:nvPr>
            <p:ph type="title"/>
          </p:nvPr>
        </p:nvSpPr>
        <p:spPr>
          <a:xfrm>
            <a:off x="1011677" y="0"/>
            <a:ext cx="10035734" cy="1712068"/>
          </a:xfrm>
        </p:spPr>
        <p:txBody>
          <a:bodyPr>
            <a:normAutofit/>
          </a:bodyPr>
          <a:lstStyle/>
          <a:p>
            <a:r>
              <a:rPr lang="en-IN" b="1" i="0" u="sng" dirty="0">
                <a:solidFill>
                  <a:schemeClr val="tx1"/>
                </a:solidFill>
                <a:effectLst/>
                <a:latin typeface="Inter"/>
              </a:rPr>
              <a:t>Grubhub Recommendation Model</a:t>
            </a:r>
            <a:br>
              <a:rPr lang="en-IN" b="1" i="0" u="sng" dirty="0">
                <a:solidFill>
                  <a:schemeClr val="tx1"/>
                </a:solidFill>
                <a:effectLst/>
                <a:latin typeface="Inter"/>
              </a:rPr>
            </a:br>
            <a:r>
              <a:rPr lang="en-IN" b="1" i="0" u="sng" dirty="0">
                <a:solidFill>
                  <a:schemeClr val="tx1"/>
                </a:solidFill>
                <a:effectLst/>
                <a:latin typeface="Inter"/>
              </a:rPr>
              <a:t>LINK - https://cuisinechase.vercel.app/</a:t>
            </a:r>
            <a:br>
              <a:rPr lang="en-IN" b="1" i="0" u="sng" dirty="0">
                <a:solidFill>
                  <a:schemeClr val="tx1"/>
                </a:solidFill>
                <a:effectLst/>
                <a:latin typeface="Inter"/>
              </a:rPr>
            </a:br>
            <a:endParaRPr lang="en-IN" b="1" i="0" u="sng" dirty="0">
              <a:solidFill>
                <a:schemeClr val="tx1"/>
              </a:solidFill>
              <a:effectLst/>
              <a:latin typeface="Inter"/>
            </a:endParaRPr>
          </a:p>
        </p:txBody>
      </p:sp>
      <p:pic>
        <p:nvPicPr>
          <p:cNvPr id="5" name="Content Placeholder 4">
            <a:extLst>
              <a:ext uri="{FF2B5EF4-FFF2-40B4-BE49-F238E27FC236}">
                <a16:creationId xmlns:a16="http://schemas.microsoft.com/office/drawing/2014/main" id="{A93E9D2E-EA48-2D00-69AF-636F8D504C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4" y="1799617"/>
            <a:ext cx="9267182" cy="4591455"/>
          </a:xfrm>
          <a:effectLst>
            <a:glow rad="228600">
              <a:schemeClr val="accent4">
                <a:satMod val="175000"/>
                <a:alpha val="40000"/>
              </a:schemeClr>
            </a:glow>
          </a:effectLst>
        </p:spPr>
      </p:pic>
    </p:spTree>
    <p:extLst>
      <p:ext uri="{BB962C8B-B14F-4D97-AF65-F5344CB8AC3E}">
        <p14:creationId xmlns:p14="http://schemas.microsoft.com/office/powerpoint/2010/main" val="52976207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B9DD-CCEE-1A58-CFEC-7B8AB9D990D1}"/>
              </a:ext>
            </a:extLst>
          </p:cNvPr>
          <p:cNvSpPr>
            <a:spLocks noGrp="1"/>
          </p:cNvSpPr>
          <p:nvPr>
            <p:ph type="ctrTitle"/>
          </p:nvPr>
        </p:nvSpPr>
        <p:spPr>
          <a:xfrm>
            <a:off x="564204" y="496111"/>
            <a:ext cx="10992255" cy="1031132"/>
          </a:xfrm>
        </p:spPr>
        <p:txBody>
          <a:bodyPr>
            <a:normAutofit/>
          </a:bodyPr>
          <a:lstStyle/>
          <a:p>
            <a:r>
              <a:rPr lang="en-US" sz="6000" dirty="0">
                <a:latin typeface="Algerian" panose="04020705040A02060702" pitchFamily="82" charset="0"/>
              </a:rPr>
              <a:t>obstacles </a:t>
            </a:r>
          </a:p>
        </p:txBody>
      </p:sp>
      <p:sp>
        <p:nvSpPr>
          <p:cNvPr id="3" name="Subtitle 2">
            <a:extLst>
              <a:ext uri="{FF2B5EF4-FFF2-40B4-BE49-F238E27FC236}">
                <a16:creationId xmlns:a16="http://schemas.microsoft.com/office/drawing/2014/main" id="{58E61A92-620A-8F29-2253-B56FF5B8AA9A}"/>
              </a:ext>
            </a:extLst>
          </p:cNvPr>
          <p:cNvSpPr>
            <a:spLocks noGrp="1"/>
          </p:cNvSpPr>
          <p:nvPr>
            <p:ph type="subTitle" idx="1"/>
          </p:nvPr>
        </p:nvSpPr>
        <p:spPr>
          <a:xfrm>
            <a:off x="1839686" y="1861458"/>
            <a:ext cx="8587548" cy="751113"/>
          </a:xfrm>
        </p:spPr>
        <p:txBody>
          <a:bodyPr>
            <a:noAutofit/>
          </a:bodyPr>
          <a:lstStyle/>
          <a:p>
            <a:pPr marL="342900" indent="-342900" algn="l">
              <a:buFont typeface="Arial" panose="020B0604020202020204" pitchFamily="34" charset="0"/>
              <a:buChar char="•"/>
            </a:pPr>
            <a:r>
              <a:rPr lang="en-US" sz="2400" b="0" i="0" u="sng" dirty="0">
                <a:solidFill>
                  <a:schemeClr val="tx2"/>
                </a:solidFill>
                <a:effectLst/>
                <a:latin typeface="Söhne"/>
              </a:rPr>
              <a:t>Extracting data from web sources was a formidable endeavor that presents significant challenges</a:t>
            </a:r>
            <a:r>
              <a:rPr lang="en-US" sz="2000" b="0" i="0" dirty="0">
                <a:solidFill>
                  <a:schemeClr val="tx2"/>
                </a:solidFill>
                <a:effectLst/>
                <a:latin typeface="Söhne"/>
              </a:rPr>
              <a:t>.</a:t>
            </a:r>
            <a:r>
              <a:rPr lang="en-US" sz="2400" dirty="0">
                <a:solidFill>
                  <a:schemeClr val="tx2"/>
                </a:solidFill>
              </a:rPr>
              <a:t>.</a:t>
            </a:r>
          </a:p>
          <a:p>
            <a:pPr marL="342900" indent="-342900" algn="l">
              <a:buFont typeface="Arial" panose="020B0604020202020204" pitchFamily="34" charset="0"/>
              <a:buChar char="•"/>
            </a:pPr>
            <a:r>
              <a:rPr lang="en-US" sz="2400" b="0" i="0" u="sng" dirty="0">
                <a:solidFill>
                  <a:schemeClr val="tx2"/>
                </a:solidFill>
                <a:effectLst/>
                <a:latin typeface="Söhne"/>
              </a:rPr>
              <a:t>Repetitive web source blocking incidents have arisen due to the omission of proper delay functions in our code..</a:t>
            </a:r>
          </a:p>
          <a:p>
            <a:pPr marL="342900" indent="-342900" algn="l">
              <a:buFont typeface="Arial" panose="020B0604020202020204" pitchFamily="34" charset="0"/>
              <a:buChar char="•"/>
            </a:pPr>
            <a:r>
              <a:rPr lang="en-US" sz="2400" b="0" i="0" u="sng" dirty="0">
                <a:solidFill>
                  <a:schemeClr val="tx2"/>
                </a:solidFill>
                <a:effectLst/>
                <a:latin typeface="Söhne"/>
              </a:rPr>
              <a:t>Websites frequently update their structure</a:t>
            </a:r>
            <a:r>
              <a:rPr lang="en-US" sz="2400" u="sng" dirty="0">
                <a:solidFill>
                  <a:schemeClr val="tx2"/>
                </a:solidFill>
                <a:effectLst/>
                <a:latin typeface="Söhne"/>
              </a:rPr>
              <a:t> and</a:t>
            </a:r>
            <a:r>
              <a:rPr lang="en-US" sz="2400" b="0" i="0" u="sng" dirty="0">
                <a:solidFill>
                  <a:schemeClr val="tx2"/>
                </a:solidFill>
                <a:effectLst/>
                <a:latin typeface="Söhne"/>
              </a:rPr>
              <a:t> layout which breaks our scraping scripts</a:t>
            </a:r>
            <a:endParaRPr lang="en-US" sz="2400" u="sng" dirty="0">
              <a:solidFill>
                <a:schemeClr val="tx2"/>
              </a:solidFill>
            </a:endParaRPr>
          </a:p>
        </p:txBody>
      </p:sp>
    </p:spTree>
    <p:extLst>
      <p:ext uri="{BB962C8B-B14F-4D97-AF65-F5344CB8AC3E}">
        <p14:creationId xmlns:p14="http://schemas.microsoft.com/office/powerpoint/2010/main" val="3913440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EFD0F-6E0C-4147-AD2A-41C062FB2B4E}"/>
              </a:ext>
            </a:extLst>
          </p:cNvPr>
          <p:cNvSpPr>
            <a:spLocks noGrp="1"/>
          </p:cNvSpPr>
          <p:nvPr>
            <p:ph type="title"/>
          </p:nvPr>
        </p:nvSpPr>
        <p:spPr>
          <a:xfrm>
            <a:off x="1141413" y="609599"/>
            <a:ext cx="9905998" cy="2172511"/>
          </a:xfrm>
        </p:spPr>
        <p:txBody>
          <a:bodyPr>
            <a:normAutofit/>
          </a:bodyPr>
          <a:lstStyle/>
          <a:p>
            <a:pPr algn="ctr"/>
            <a:r>
              <a:rPr lang="en-US" sz="5400" dirty="0">
                <a:latin typeface="Algerian" panose="04020705040A02060702" pitchFamily="82" charset="0"/>
              </a:rPr>
              <a:t>WHAT WE LEARNED</a:t>
            </a:r>
          </a:p>
        </p:txBody>
      </p:sp>
      <p:sp>
        <p:nvSpPr>
          <p:cNvPr id="3" name="Content Placeholder 2">
            <a:extLst>
              <a:ext uri="{FF2B5EF4-FFF2-40B4-BE49-F238E27FC236}">
                <a16:creationId xmlns:a16="http://schemas.microsoft.com/office/drawing/2014/main" id="{EF6F3A0B-5629-C048-5130-4129EF367653}"/>
              </a:ext>
            </a:extLst>
          </p:cNvPr>
          <p:cNvSpPr>
            <a:spLocks noGrp="1"/>
          </p:cNvSpPr>
          <p:nvPr>
            <p:ph idx="1"/>
          </p:nvPr>
        </p:nvSpPr>
        <p:spPr>
          <a:xfrm>
            <a:off x="1001486" y="1801587"/>
            <a:ext cx="10045925" cy="4365170"/>
          </a:xfrm>
        </p:spPr>
        <p:txBody>
          <a:bodyPr>
            <a:normAutofit/>
          </a:bodyPr>
          <a:lstStyle/>
          <a:p>
            <a:r>
              <a:rPr lang="en-US" sz="2400" u="sng" dirty="0">
                <a:solidFill>
                  <a:schemeClr val="tx2"/>
                </a:solidFill>
              </a:rPr>
              <a:t>Web scrapping</a:t>
            </a:r>
          </a:p>
          <a:p>
            <a:r>
              <a:rPr lang="en-US" sz="2400" u="sng" dirty="0">
                <a:solidFill>
                  <a:schemeClr val="tx2"/>
                </a:solidFill>
              </a:rPr>
              <a:t> python libraries like selenium and beautiful soup </a:t>
            </a:r>
          </a:p>
          <a:p>
            <a:r>
              <a:rPr lang="en-US" sz="2400" u="sng" dirty="0">
                <a:solidFill>
                  <a:schemeClr val="tx2"/>
                </a:solidFill>
              </a:rPr>
              <a:t>Basic knowledge of html </a:t>
            </a:r>
          </a:p>
          <a:p>
            <a:r>
              <a:rPr lang="en-US" sz="2400" u="sng" dirty="0">
                <a:solidFill>
                  <a:schemeClr val="tx2"/>
                </a:solidFill>
              </a:rPr>
              <a:t>Team work and coordination.</a:t>
            </a:r>
          </a:p>
        </p:txBody>
      </p:sp>
    </p:spTree>
    <p:extLst>
      <p:ext uri="{BB962C8B-B14F-4D97-AF65-F5344CB8AC3E}">
        <p14:creationId xmlns:p14="http://schemas.microsoft.com/office/powerpoint/2010/main" val="376793646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BAB9EC7-0583-4941-91A4-718111F5E297}"/>
              </a:ext>
            </a:extLst>
          </p:cNvPr>
          <p:cNvSpPr txBox="1"/>
          <p:nvPr/>
        </p:nvSpPr>
        <p:spPr>
          <a:xfrm flipH="1">
            <a:off x="3142034" y="622570"/>
            <a:ext cx="5593404" cy="1239241"/>
          </a:xfrm>
          <a:prstGeom prst="rect">
            <a:avLst/>
          </a:prstGeom>
          <a:noFill/>
        </p:spPr>
        <p:txBody>
          <a:bodyPr wrap="square" rtlCol="0">
            <a:spAutoFit/>
          </a:bodyPr>
          <a:lstStyle/>
          <a:p>
            <a:r>
              <a:rPr lang="en-US" sz="7200" dirty="0">
                <a:effectLst>
                  <a:outerShdw blurRad="215900" dist="50800" dir="5400000" algn="ctr" rotWithShape="0">
                    <a:srgbClr val="000000">
                      <a:alpha val="40000"/>
                    </a:srgbClr>
                  </a:outerShdw>
                  <a:reflection stA="23000" endPos="65000" dist="50800" dir="5400000" sy="-100000" algn="bl" rotWithShape="0"/>
                </a:effectLst>
                <a:latin typeface="Algerian" panose="04020705040A02060702" pitchFamily="82" charset="0"/>
              </a:rPr>
              <a:t>Thank</a:t>
            </a:r>
            <a:r>
              <a:rPr lang="en-US" sz="7200" dirty="0">
                <a:effectLst>
                  <a:reflection stA="23000" endPos="65000" dist="50800" dir="5400000" sy="-100000" algn="bl" rotWithShape="0"/>
                </a:effectLst>
                <a:latin typeface="Algerian" panose="04020705040A02060702" pitchFamily="82" charset="0"/>
              </a:rPr>
              <a:t> YOU</a:t>
            </a:r>
          </a:p>
        </p:txBody>
      </p:sp>
      <p:sp>
        <p:nvSpPr>
          <p:cNvPr id="2" name="TextBox 1">
            <a:extLst>
              <a:ext uri="{FF2B5EF4-FFF2-40B4-BE49-F238E27FC236}">
                <a16:creationId xmlns:a16="http://schemas.microsoft.com/office/drawing/2014/main" id="{95AB17BA-41B0-2BDA-6CC8-7E347462552F}"/>
              </a:ext>
            </a:extLst>
          </p:cNvPr>
          <p:cNvSpPr txBox="1"/>
          <p:nvPr/>
        </p:nvSpPr>
        <p:spPr>
          <a:xfrm>
            <a:off x="321013" y="3428999"/>
            <a:ext cx="10496143" cy="646331"/>
          </a:xfrm>
          <a:prstGeom prst="rect">
            <a:avLst/>
          </a:prstGeom>
          <a:noFill/>
        </p:spPr>
        <p:txBody>
          <a:bodyPr wrap="square" rtlCol="0">
            <a:spAutoFit/>
          </a:bodyPr>
          <a:lstStyle/>
          <a:p>
            <a:r>
              <a:rPr lang="en-US" b="0" i="0" dirty="0">
                <a:solidFill>
                  <a:schemeClr val="tx2"/>
                </a:solidFill>
                <a:effectLst/>
                <a:latin typeface="Söhne"/>
              </a:rPr>
              <a:t>We extend our gratitude to Masai for their project, which has provided us with invaluable insights into the significance of resources and real-world industry-level work</a:t>
            </a:r>
            <a:endParaRPr lang="en-IN" dirty="0">
              <a:solidFill>
                <a:schemeClr val="tx2"/>
              </a:solidFill>
            </a:endParaRPr>
          </a:p>
        </p:txBody>
      </p:sp>
    </p:spTree>
    <p:extLst>
      <p:ext uri="{BB962C8B-B14F-4D97-AF65-F5344CB8AC3E}">
        <p14:creationId xmlns:p14="http://schemas.microsoft.com/office/powerpoint/2010/main" val="353561814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2EB5-BB7F-F4A8-142C-99EFAA24CD50}"/>
              </a:ext>
            </a:extLst>
          </p:cNvPr>
          <p:cNvSpPr>
            <a:spLocks noGrp="1"/>
          </p:cNvSpPr>
          <p:nvPr>
            <p:ph type="title"/>
          </p:nvPr>
        </p:nvSpPr>
        <p:spPr/>
        <p:txBody>
          <a:bodyPr>
            <a:normAutofit/>
          </a:bodyPr>
          <a:lstStyle/>
          <a:p>
            <a:pPr algn="ctr"/>
            <a:r>
              <a:rPr lang="en-IN" sz="5400" dirty="0">
                <a:latin typeface="Algerian" panose="04020705040A02060702" pitchFamily="82" charset="0"/>
              </a:rPr>
              <a:t>OUR MEMBERS</a:t>
            </a:r>
          </a:p>
        </p:txBody>
      </p:sp>
      <p:sp>
        <p:nvSpPr>
          <p:cNvPr id="3" name="Content Placeholder 2">
            <a:extLst>
              <a:ext uri="{FF2B5EF4-FFF2-40B4-BE49-F238E27FC236}">
                <a16:creationId xmlns:a16="http://schemas.microsoft.com/office/drawing/2014/main" id="{5EDDAE8F-B1A8-0A80-BCEC-6E01654901EF}"/>
              </a:ext>
            </a:extLst>
          </p:cNvPr>
          <p:cNvSpPr>
            <a:spLocks noGrp="1"/>
          </p:cNvSpPr>
          <p:nvPr>
            <p:ph idx="1"/>
          </p:nvPr>
        </p:nvSpPr>
        <p:spPr>
          <a:xfrm>
            <a:off x="963037" y="2208179"/>
            <a:ext cx="10084373" cy="2928025"/>
          </a:xfrm>
        </p:spPr>
        <p:txBody>
          <a:bodyPr/>
          <a:lstStyle/>
          <a:p>
            <a:r>
              <a:rPr lang="en-IN" dirty="0"/>
              <a:t>NUPUR KAWTRA</a:t>
            </a:r>
          </a:p>
          <a:p>
            <a:r>
              <a:rPr lang="en-IN" dirty="0"/>
              <a:t>ISHITA GOYAL</a:t>
            </a:r>
          </a:p>
          <a:p>
            <a:r>
              <a:rPr lang="en-IN" dirty="0"/>
              <a:t>SANSKRUTEE DUDHE</a:t>
            </a:r>
          </a:p>
          <a:p>
            <a:r>
              <a:rPr lang="en-IN" dirty="0"/>
              <a:t>DEVVRAT KAUSHIK</a:t>
            </a:r>
          </a:p>
        </p:txBody>
      </p:sp>
    </p:spTree>
    <p:extLst>
      <p:ext uri="{BB962C8B-B14F-4D97-AF65-F5344CB8AC3E}">
        <p14:creationId xmlns:p14="http://schemas.microsoft.com/office/powerpoint/2010/main" val="40261783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E609-6FDE-B086-AD33-0E1FA3CB4F48}"/>
              </a:ext>
            </a:extLst>
          </p:cNvPr>
          <p:cNvSpPr>
            <a:spLocks noGrp="1"/>
          </p:cNvSpPr>
          <p:nvPr>
            <p:ph type="title"/>
          </p:nvPr>
        </p:nvSpPr>
        <p:spPr>
          <a:xfrm>
            <a:off x="622570" y="0"/>
            <a:ext cx="10424841" cy="2208179"/>
          </a:xfrm>
        </p:spPr>
        <p:txBody>
          <a:bodyPr anchor="ctr" anchorCtr="0">
            <a:noAutofit/>
          </a:bodyPr>
          <a:lstStyle/>
          <a:p>
            <a:pPr algn="ctr"/>
            <a:r>
              <a:rPr lang="en-IN" sz="4800" b="1" u="sng" dirty="0">
                <a:solidFill>
                  <a:schemeClr val="tx2"/>
                </a:solidFill>
                <a:latin typeface="Algerian" panose="04020705040A02060702" pitchFamily="82" charset="0"/>
                <a:cs typeface="Arial" panose="020B0604020202020204" pitchFamily="34" charset="0"/>
              </a:rPr>
              <a:t>Project </a:t>
            </a:r>
            <a:r>
              <a:rPr lang="en-IN" sz="4800" b="1" u="sng" dirty="0" err="1">
                <a:solidFill>
                  <a:schemeClr val="tx2"/>
                </a:solidFill>
                <a:latin typeface="Algerian" panose="04020705040A02060702" pitchFamily="82" charset="0"/>
                <a:cs typeface="Arial" panose="020B0604020202020204" pitchFamily="34" charset="0"/>
              </a:rPr>
              <a:t>Inroduction</a:t>
            </a:r>
            <a:endParaRPr lang="en-IN" sz="4800" b="1" u="sng" dirty="0">
              <a:solidFill>
                <a:schemeClr val="tx2"/>
              </a:solidFill>
              <a:latin typeface="Algerian" panose="04020705040A02060702" pitchFamily="82" charset="0"/>
              <a:cs typeface="Arial" panose="020B0604020202020204" pitchFamily="34" charset="0"/>
            </a:endParaRPr>
          </a:p>
        </p:txBody>
      </p:sp>
      <p:sp>
        <p:nvSpPr>
          <p:cNvPr id="3" name="Content Placeholder 2">
            <a:extLst>
              <a:ext uri="{FF2B5EF4-FFF2-40B4-BE49-F238E27FC236}">
                <a16:creationId xmlns:a16="http://schemas.microsoft.com/office/drawing/2014/main" id="{200F7523-1128-0164-00DC-28F7782B3396}"/>
              </a:ext>
            </a:extLst>
          </p:cNvPr>
          <p:cNvSpPr>
            <a:spLocks noGrp="1"/>
          </p:cNvSpPr>
          <p:nvPr>
            <p:ph idx="1"/>
          </p:nvPr>
        </p:nvSpPr>
        <p:spPr>
          <a:xfrm>
            <a:off x="1141413" y="2081719"/>
            <a:ext cx="9905998" cy="3709481"/>
          </a:xfrm>
        </p:spPr>
        <p:txBody>
          <a:bodyPr/>
          <a:lstStyle/>
          <a:p>
            <a:r>
              <a:rPr lang="en-US" b="1" dirty="0">
                <a:solidFill>
                  <a:schemeClr val="tx1"/>
                </a:solidFill>
                <a:latin typeface="Imprint MT Shadow" panose="04020605060303030202" pitchFamily="82" charset="0"/>
              </a:rPr>
              <a:t>Grubhub Inc is an American online and mobile prepared food ordering and delivery platform based in Chicago Illinois. Founded in 2004, it is a subsidiary of the Dutch company Just Eat Takeaway since 2021. Grubhub has been criticized for antitrust price manipulation, listing restaurants without permission, and allegedly misclassifying workers . Grubhub Seamless went public in April 2014 and was traded on the New York Stock Exchange  under the ticker symbol GRUB as of 2019, it had 19.9 million active users, with 115,000 associated restaurants in 3,200 cities in all 50 US states</a:t>
            </a:r>
            <a:endParaRPr lang="en-IN" b="1" dirty="0">
              <a:solidFill>
                <a:schemeClr val="tx1"/>
              </a:solidFill>
              <a:latin typeface="Imprint MT Shadow" panose="04020605060303030202" pitchFamily="82" charset="0"/>
            </a:endParaRPr>
          </a:p>
          <a:p>
            <a:endParaRPr lang="en-IN" dirty="0"/>
          </a:p>
        </p:txBody>
      </p:sp>
    </p:spTree>
    <p:extLst>
      <p:ext uri="{BB962C8B-B14F-4D97-AF65-F5344CB8AC3E}">
        <p14:creationId xmlns:p14="http://schemas.microsoft.com/office/powerpoint/2010/main" val="117118383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67EA-5ADC-0649-C516-824B4A6F4CF4}"/>
              </a:ext>
            </a:extLst>
          </p:cNvPr>
          <p:cNvSpPr>
            <a:spLocks noGrp="1"/>
          </p:cNvSpPr>
          <p:nvPr>
            <p:ph type="title"/>
          </p:nvPr>
        </p:nvSpPr>
        <p:spPr/>
        <p:txBody>
          <a:bodyPr>
            <a:normAutofit/>
          </a:bodyPr>
          <a:lstStyle/>
          <a:p>
            <a:pPr algn="ctr"/>
            <a:r>
              <a:rPr lang="en-IN" sz="6000" b="1" i="0" u="sng" dirty="0">
                <a:solidFill>
                  <a:schemeClr val="tx1"/>
                </a:solidFill>
                <a:effectLst/>
                <a:latin typeface="Algerian" panose="04020705040A02060702" pitchFamily="82" charset="0"/>
              </a:rPr>
              <a:t>OBJECTIVES</a:t>
            </a:r>
            <a:endParaRPr lang="en-IN" sz="6000" dirty="0">
              <a:solidFill>
                <a:schemeClr val="tx1"/>
              </a:solidFill>
            </a:endParaRPr>
          </a:p>
        </p:txBody>
      </p:sp>
      <p:sp>
        <p:nvSpPr>
          <p:cNvPr id="3" name="Content Placeholder 2">
            <a:extLst>
              <a:ext uri="{FF2B5EF4-FFF2-40B4-BE49-F238E27FC236}">
                <a16:creationId xmlns:a16="http://schemas.microsoft.com/office/drawing/2014/main" id="{6EE04D8E-AF7B-BC61-4DF8-ED456F3AA595}"/>
              </a:ext>
            </a:extLst>
          </p:cNvPr>
          <p:cNvSpPr>
            <a:spLocks noGrp="1"/>
          </p:cNvSpPr>
          <p:nvPr>
            <p:ph idx="1"/>
          </p:nvPr>
        </p:nvSpPr>
        <p:spPr>
          <a:xfrm>
            <a:off x="963038" y="2208179"/>
            <a:ext cx="10084373" cy="3583021"/>
          </a:xfrm>
        </p:spPr>
        <p:txBody>
          <a:bodyPr>
            <a:normAutofit fontScale="92500" lnSpcReduction="10000"/>
          </a:bodyPr>
          <a:lstStyle/>
          <a:p>
            <a:r>
              <a:rPr lang="en-US" sz="2000" b="0" i="0" u="none" strike="noStrike" dirty="0">
                <a:solidFill>
                  <a:schemeClr val="tx1"/>
                </a:solidFill>
                <a:effectLst/>
                <a:latin typeface="Imprint MT Shadow" panose="04020605060303030202" pitchFamily="82" charset="0"/>
              </a:rPr>
              <a:t>Developing a recommendation model based on scraped data from Grubhub and make a webpage of it.</a:t>
            </a:r>
          </a:p>
          <a:p>
            <a:r>
              <a:rPr lang="en-US" sz="2000" b="0" i="0" u="none" strike="noStrike" dirty="0">
                <a:solidFill>
                  <a:schemeClr val="tx1"/>
                </a:solidFill>
                <a:effectLst/>
                <a:latin typeface="Imprint MT Shadow" panose="04020605060303030202" pitchFamily="82" charset="0"/>
              </a:rPr>
              <a:t>Design algorithms, analyzing user data to generate personalized recommendations based on past ratings, cuisine preferences, delivery review number and location.</a:t>
            </a:r>
          </a:p>
          <a:p>
            <a:r>
              <a:rPr lang="en-US" sz="2000" b="0" i="0" u="none" strike="noStrike" dirty="0">
                <a:solidFill>
                  <a:schemeClr val="tx1"/>
                </a:solidFill>
                <a:effectLst/>
                <a:latin typeface="Imprint MT Shadow" panose="04020605060303030202" pitchFamily="82" charset="0"/>
              </a:rPr>
              <a:t>Enabling users to access information about cuisine availability at different restaurants and preferred price ranges.</a:t>
            </a:r>
          </a:p>
          <a:p>
            <a:r>
              <a:rPr lang="en-US" sz="2000" b="0" i="0" u="none" strike="noStrike" dirty="0">
                <a:solidFill>
                  <a:schemeClr val="tx1"/>
                </a:solidFill>
                <a:effectLst/>
                <a:latin typeface="Imprint MT Shadow" panose="04020605060303030202" pitchFamily="82" charset="0"/>
              </a:rPr>
              <a:t>Develop user-friendly interface for feedback, enabling users to explore menus, reviews, and ratings of recommended restaurants.</a:t>
            </a:r>
            <a:endParaRPr lang="en-US" dirty="0">
              <a:solidFill>
                <a:schemeClr val="tx1"/>
              </a:solidFill>
              <a:latin typeface="Imprint MT Shadow" panose="04020605060303030202" pitchFamily="82" charset="0"/>
            </a:endParaRPr>
          </a:p>
          <a:p>
            <a:r>
              <a:rPr lang="en-US" sz="2000" b="0" i="0" u="none" strike="noStrike" dirty="0">
                <a:solidFill>
                  <a:schemeClr val="tx1"/>
                </a:solidFill>
                <a:effectLst/>
                <a:latin typeface="Imprint MT Shadow" panose="04020605060303030202" pitchFamily="82" charset="0"/>
              </a:rPr>
              <a:t>Assisting potential restaurant owners in determining optimal cuisine offerings and average pricing for new restaurant ventures</a:t>
            </a:r>
            <a:endParaRPr lang="en-IN" dirty="0">
              <a:solidFill>
                <a:schemeClr val="tx1"/>
              </a:solidFill>
            </a:endParaRPr>
          </a:p>
        </p:txBody>
      </p:sp>
    </p:spTree>
    <p:extLst>
      <p:ext uri="{BB962C8B-B14F-4D97-AF65-F5344CB8AC3E}">
        <p14:creationId xmlns:p14="http://schemas.microsoft.com/office/powerpoint/2010/main" val="102991539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429F4C36-BC5E-7434-530C-7DBF6B16DD25}"/>
              </a:ext>
            </a:extLst>
          </p:cNvPr>
          <p:cNvSpPr/>
          <p:nvPr/>
        </p:nvSpPr>
        <p:spPr>
          <a:xfrm>
            <a:off x="4184962" y="3293510"/>
            <a:ext cx="3389028" cy="222274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i="0" dirty="0">
                <a:solidFill>
                  <a:schemeClr val="bg1"/>
                </a:solidFill>
                <a:latin typeface="Algerian" panose="04020705040A02060702" pitchFamily="82" charset="0"/>
                <a:cs typeface="Times New Roman" panose="02020603050405020304" pitchFamily="18" charset="0"/>
              </a:rPr>
              <a:t>PROJECT</a:t>
            </a:r>
          </a:p>
        </p:txBody>
      </p:sp>
      <p:sp>
        <p:nvSpPr>
          <p:cNvPr id="8" name="Cloud 7">
            <a:extLst>
              <a:ext uri="{FF2B5EF4-FFF2-40B4-BE49-F238E27FC236}">
                <a16:creationId xmlns:a16="http://schemas.microsoft.com/office/drawing/2014/main" id="{5C217CA7-A2E8-864D-77E2-5EC15DE69DA0}"/>
              </a:ext>
            </a:extLst>
          </p:cNvPr>
          <p:cNvSpPr/>
          <p:nvPr/>
        </p:nvSpPr>
        <p:spPr>
          <a:xfrm>
            <a:off x="116732" y="313095"/>
            <a:ext cx="2694009" cy="2404128"/>
          </a:xfrm>
          <a:prstGeom prst="cloud">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u="sng" kern="1200" dirty="0">
                <a:solidFill>
                  <a:srgbClr val="000000"/>
                </a:solidFill>
                <a:effectLst/>
                <a:latin typeface="Times New Roman" panose="02020603050405020304" pitchFamily="18" charset="0"/>
                <a:ea typeface="+mn-ea"/>
                <a:cs typeface="Times New Roman" panose="02020603050405020304" pitchFamily="18" charset="0"/>
              </a:rPr>
              <a:t>Data Extraction</a:t>
            </a:r>
          </a:p>
          <a:p>
            <a:pPr algn="ctr"/>
            <a:r>
              <a:rPr lang="en-US" sz="1800" b="0" i="0" kern="1200" dirty="0">
                <a:solidFill>
                  <a:srgbClr val="000000"/>
                </a:solidFill>
                <a:effectLst/>
                <a:latin typeface="Times New Roman" panose="02020603050405020304" pitchFamily="18" charset="0"/>
                <a:ea typeface="+mn-ea"/>
                <a:cs typeface="Times New Roman" panose="02020603050405020304" pitchFamily="18" charset="0"/>
              </a:rPr>
              <a:t> We used Python, Beautiful Soup, and Selenium to scrape data</a:t>
            </a:r>
            <a:endParaRPr lang="en-IN" sz="1600" dirty="0">
              <a:effectLst/>
            </a:endParaRPr>
          </a:p>
          <a:p>
            <a:pPr algn="ctr"/>
            <a:endParaRPr lang="en-IN" sz="1500" b="1" i="0" dirty="0">
              <a:solidFill>
                <a:schemeClr val="bg1"/>
              </a:solidFill>
              <a:latin typeface="Times New Roman" panose="02020603050405020304" pitchFamily="18" charset="0"/>
              <a:cs typeface="Times New Roman" panose="02020603050405020304" pitchFamily="18" charset="0"/>
            </a:endParaRPr>
          </a:p>
        </p:txBody>
      </p:sp>
      <p:sp>
        <p:nvSpPr>
          <p:cNvPr id="9" name="Cloud 8">
            <a:extLst>
              <a:ext uri="{FF2B5EF4-FFF2-40B4-BE49-F238E27FC236}">
                <a16:creationId xmlns:a16="http://schemas.microsoft.com/office/drawing/2014/main" id="{0A8B1682-808F-FE9F-6D12-97082B4C422C}"/>
              </a:ext>
            </a:extLst>
          </p:cNvPr>
          <p:cNvSpPr/>
          <p:nvPr/>
        </p:nvSpPr>
        <p:spPr>
          <a:xfrm>
            <a:off x="269819" y="3670490"/>
            <a:ext cx="2694562" cy="2614930"/>
          </a:xfrm>
          <a:prstGeom prst="cloud">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en-US" sz="1800" b="1" u="sng" kern="1200" dirty="0">
                <a:solidFill>
                  <a:srgbClr val="132745"/>
                </a:solidFill>
                <a:effectLst/>
                <a:latin typeface="Century Gothic" panose="020B0502020202020204" pitchFamily="34" charset="0"/>
                <a:ea typeface="+mn-ea"/>
                <a:cs typeface="+mn-cs"/>
              </a:rPr>
              <a:t>Data </a:t>
            </a:r>
            <a:r>
              <a:rPr lang="en-US" sz="1800" b="1" u="sng" kern="1200" dirty="0">
                <a:solidFill>
                  <a:srgbClr val="132745"/>
                </a:solidFill>
                <a:effectLst/>
                <a:latin typeface="Times New Roman" panose="02020603050405020304" pitchFamily="18" charset="0"/>
                <a:ea typeface="+mn-ea"/>
                <a:cs typeface="Times New Roman" panose="02020603050405020304" pitchFamily="18" charset="0"/>
              </a:rPr>
              <a:t>Cleaning</a:t>
            </a:r>
            <a:endParaRPr lang="en-IN" sz="1600" u="sng" dirty="0">
              <a:effectLst/>
            </a:endParaRPr>
          </a:p>
          <a:p>
            <a:pPr marL="0" algn="ctr" rtl="0" eaLnBrk="1" latinLnBrk="0" hangingPunct="1">
              <a:spcBef>
                <a:spcPts val="0"/>
              </a:spcBef>
              <a:spcAft>
                <a:spcPts val="0"/>
              </a:spcAft>
            </a:pPr>
            <a:r>
              <a:rPr lang="en-US" sz="1800" b="1" kern="1200" dirty="0">
                <a:solidFill>
                  <a:srgbClr val="132745"/>
                </a:solidFill>
                <a:effectLst/>
                <a:latin typeface="Times New Roman" panose="02020603050405020304" pitchFamily="18" charset="0"/>
                <a:ea typeface="+mn-ea"/>
                <a:cs typeface="Times New Roman" panose="02020603050405020304" pitchFamily="18" charset="0"/>
              </a:rPr>
              <a:t>Cleaned, validated, and formatted the data, handling missing values.</a:t>
            </a:r>
            <a:endParaRPr lang="en-IN" sz="1600" b="1" dirty="0">
              <a:effectLst/>
            </a:endParaRPr>
          </a:p>
          <a:p>
            <a:pPr algn="ctr"/>
            <a:endParaRPr lang="en-IN" sz="1500" b="1" i="0" dirty="0">
              <a:solidFill>
                <a:schemeClr val="bg1"/>
              </a:solidFill>
              <a:latin typeface="Times New Roman" panose="02020603050405020304" pitchFamily="18" charset="0"/>
              <a:cs typeface="Times New Roman" panose="02020603050405020304" pitchFamily="18" charset="0"/>
            </a:endParaRPr>
          </a:p>
        </p:txBody>
      </p:sp>
      <p:sp>
        <p:nvSpPr>
          <p:cNvPr id="10" name="Cloud 9">
            <a:extLst>
              <a:ext uri="{FF2B5EF4-FFF2-40B4-BE49-F238E27FC236}">
                <a16:creationId xmlns:a16="http://schemas.microsoft.com/office/drawing/2014/main" id="{F0BD7465-F20E-084E-AC38-1C08F3016D97}"/>
              </a:ext>
            </a:extLst>
          </p:cNvPr>
          <p:cNvSpPr/>
          <p:nvPr/>
        </p:nvSpPr>
        <p:spPr>
          <a:xfrm>
            <a:off x="4117023" y="0"/>
            <a:ext cx="4063940" cy="1945615"/>
          </a:xfrm>
          <a:prstGeom prst="cloud">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b="1" i="0" kern="1200" dirty="0">
              <a:solidFill>
                <a:srgbClr val="000000"/>
              </a:solidFill>
              <a:effectLst/>
              <a:latin typeface="Times New Roman" panose="02020603050405020304" pitchFamily="18" charset="0"/>
              <a:ea typeface="+mn-ea"/>
              <a:cs typeface="Times New Roman" panose="02020603050405020304" pitchFamily="18" charset="0"/>
            </a:endParaRPr>
          </a:p>
          <a:p>
            <a:pPr algn="ctr"/>
            <a:r>
              <a:rPr lang="en-US" sz="1800" b="1" i="0" u="sng" kern="1200" dirty="0">
                <a:solidFill>
                  <a:srgbClr val="000000"/>
                </a:solidFill>
                <a:effectLst/>
                <a:latin typeface="Times New Roman" panose="02020603050405020304" pitchFamily="18" charset="0"/>
                <a:ea typeface="+mn-ea"/>
                <a:cs typeface="Times New Roman" panose="02020603050405020304" pitchFamily="18" charset="0"/>
              </a:rPr>
              <a:t>Data stored as CSV</a:t>
            </a:r>
            <a:endParaRPr lang="en-US" u="sng" dirty="0">
              <a:solidFill>
                <a:srgbClr val="000000"/>
              </a:solidFill>
              <a:latin typeface="Times New Roman" panose="02020603050405020304" pitchFamily="18" charset="0"/>
              <a:cs typeface="Times New Roman" panose="02020603050405020304" pitchFamily="18" charset="0"/>
            </a:endParaRPr>
          </a:p>
          <a:p>
            <a:pPr algn="ctr"/>
            <a:r>
              <a:rPr lang="en-US" sz="1800" b="0" i="0" kern="1200" dirty="0">
                <a:solidFill>
                  <a:srgbClr val="000000"/>
                </a:solidFill>
                <a:effectLst/>
                <a:latin typeface="Times New Roman" panose="02020603050405020304" pitchFamily="18" charset="0"/>
                <a:ea typeface="+mn-ea"/>
                <a:cs typeface="Times New Roman" panose="02020603050405020304" pitchFamily="18" charset="0"/>
              </a:rPr>
              <a:t> After extraction and processing, we saved the cleaned and structured data as CSV files for further analysis.</a:t>
            </a:r>
            <a:endParaRPr lang="en-IN" sz="1600" dirty="0">
              <a:effectLst/>
            </a:endParaRPr>
          </a:p>
          <a:p>
            <a:pPr algn="ctr"/>
            <a:endParaRPr lang="en-IN" sz="1500" b="1" i="0" dirty="0">
              <a:solidFill>
                <a:schemeClr val="bg1"/>
              </a:solidFill>
              <a:latin typeface="Times New Roman" panose="02020603050405020304" pitchFamily="18" charset="0"/>
              <a:cs typeface="Times New Roman" panose="02020603050405020304" pitchFamily="18" charset="0"/>
            </a:endParaRPr>
          </a:p>
        </p:txBody>
      </p:sp>
      <p:sp>
        <p:nvSpPr>
          <p:cNvPr id="11" name="Cloud 10">
            <a:extLst>
              <a:ext uri="{FF2B5EF4-FFF2-40B4-BE49-F238E27FC236}">
                <a16:creationId xmlns:a16="http://schemas.microsoft.com/office/drawing/2014/main" id="{C3CD135C-A684-655D-6985-46E26B1A353A}"/>
              </a:ext>
            </a:extLst>
          </p:cNvPr>
          <p:cNvSpPr/>
          <p:nvPr/>
        </p:nvSpPr>
        <p:spPr>
          <a:xfrm>
            <a:off x="9182912" y="0"/>
            <a:ext cx="2998344" cy="2500009"/>
          </a:xfrm>
          <a:prstGeom prst="cloud">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i="0" u="sng" kern="1200" dirty="0">
                <a:solidFill>
                  <a:srgbClr val="000000"/>
                </a:solidFill>
                <a:effectLst/>
                <a:latin typeface="Times New Roman" panose="02020603050405020304" pitchFamily="18" charset="0"/>
                <a:ea typeface="+mn-ea"/>
                <a:cs typeface="Times New Roman" panose="02020603050405020304" pitchFamily="18" charset="0"/>
              </a:rPr>
              <a:t>Visualization</a:t>
            </a:r>
          </a:p>
          <a:p>
            <a:pPr algn="ctr"/>
            <a:r>
              <a:rPr lang="en-US" sz="1600" b="0" i="0" kern="1200" dirty="0">
                <a:solidFill>
                  <a:srgbClr val="000000"/>
                </a:solidFill>
                <a:effectLst/>
                <a:latin typeface="Times New Roman" panose="02020603050405020304" pitchFamily="18" charset="0"/>
                <a:ea typeface="+mn-ea"/>
                <a:cs typeface="Times New Roman" panose="02020603050405020304" pitchFamily="18" charset="0"/>
              </a:rPr>
              <a:t>Power BI was used to visualize  patterns, and key insights derived from the restaurant data.</a:t>
            </a:r>
            <a:endParaRPr lang="en-IN" sz="1600" dirty="0">
              <a:effectLst/>
            </a:endParaRPr>
          </a:p>
          <a:p>
            <a:pPr algn="ctr"/>
            <a:endParaRPr lang="en-IN" sz="1500" b="1" i="0" dirty="0">
              <a:solidFill>
                <a:schemeClr val="bg1"/>
              </a:solidFill>
              <a:latin typeface="Times New Roman" panose="02020603050405020304" pitchFamily="18" charset="0"/>
              <a:cs typeface="Times New Roman" panose="02020603050405020304" pitchFamily="18" charset="0"/>
            </a:endParaRPr>
          </a:p>
        </p:txBody>
      </p:sp>
      <p:sp>
        <p:nvSpPr>
          <p:cNvPr id="13" name="Cloud 12">
            <a:extLst>
              <a:ext uri="{FF2B5EF4-FFF2-40B4-BE49-F238E27FC236}">
                <a16:creationId xmlns:a16="http://schemas.microsoft.com/office/drawing/2014/main" id="{C8A7F181-12B9-3598-151B-5C63BC2EBE13}"/>
              </a:ext>
            </a:extLst>
          </p:cNvPr>
          <p:cNvSpPr/>
          <p:nvPr/>
        </p:nvSpPr>
        <p:spPr>
          <a:xfrm>
            <a:off x="9717932" y="2821022"/>
            <a:ext cx="2474067" cy="3268494"/>
          </a:xfrm>
          <a:prstGeom prst="cloud">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800" b="1" i="0" u="sng" kern="1200" dirty="0">
                <a:solidFill>
                  <a:srgbClr val="000000"/>
                </a:solidFill>
                <a:effectLst/>
                <a:latin typeface="Times New Roman" panose="02020603050405020304" pitchFamily="18" charset="0"/>
                <a:ea typeface="+mn-ea"/>
                <a:cs typeface="Times New Roman" panose="02020603050405020304" pitchFamily="18" charset="0"/>
              </a:rPr>
              <a:t>Insights Generation</a:t>
            </a:r>
            <a:r>
              <a:rPr lang="en-US" sz="1800" b="0" i="0" u="sng" kern="1200" dirty="0">
                <a:solidFill>
                  <a:srgbClr val="000000"/>
                </a:solidFill>
                <a:effectLst/>
                <a:latin typeface="Times New Roman" panose="02020603050405020304" pitchFamily="18" charset="0"/>
                <a:ea typeface="+mn-ea"/>
                <a:cs typeface="Times New Roman" panose="02020603050405020304" pitchFamily="18" charset="0"/>
              </a:rPr>
              <a:t> </a:t>
            </a:r>
            <a:r>
              <a:rPr lang="en-US" sz="1800" b="0" i="0" kern="1200" dirty="0">
                <a:solidFill>
                  <a:srgbClr val="000000"/>
                </a:solidFill>
                <a:effectLst/>
                <a:latin typeface="Times New Roman" panose="02020603050405020304" pitchFamily="18" charset="0"/>
                <a:ea typeface="+mn-ea"/>
                <a:cs typeface="Times New Roman" panose="02020603050405020304" pitchFamily="18" charset="0"/>
              </a:rPr>
              <a:t>Through data analysis and visualization by Power BI, we generated actionable insights.</a:t>
            </a:r>
            <a:endParaRPr lang="en-IN" sz="1600" dirty="0">
              <a:effectLst/>
            </a:endParaRPr>
          </a:p>
          <a:p>
            <a:pPr algn="ctr"/>
            <a:endParaRPr lang="en-IN" sz="1500" b="1" i="0" dirty="0">
              <a:solidFill>
                <a:schemeClr val="bg1"/>
              </a:solidFill>
              <a:latin typeface="Times New Roman" panose="02020603050405020304" pitchFamily="18" charset="0"/>
              <a:cs typeface="Times New Roman" panose="02020603050405020304" pitchFamily="18" charset="0"/>
            </a:endParaRPr>
          </a:p>
        </p:txBody>
      </p:sp>
      <p:sp>
        <p:nvSpPr>
          <p:cNvPr id="20" name="Lightning Bolt 19">
            <a:extLst>
              <a:ext uri="{FF2B5EF4-FFF2-40B4-BE49-F238E27FC236}">
                <a16:creationId xmlns:a16="http://schemas.microsoft.com/office/drawing/2014/main" id="{13001A7C-71D6-8FC9-064E-ED38E65F1666}"/>
              </a:ext>
            </a:extLst>
          </p:cNvPr>
          <p:cNvSpPr/>
          <p:nvPr/>
        </p:nvSpPr>
        <p:spPr>
          <a:xfrm>
            <a:off x="2052537" y="2373550"/>
            <a:ext cx="2188724" cy="1186774"/>
          </a:xfrm>
          <a:prstGeom prst="lightningBolt">
            <a:avLst/>
          </a:prstGeom>
          <a:gradFill>
            <a:gsLst>
              <a:gs pos="0">
                <a:schemeClr val="accent1">
                  <a:lumMod val="7000"/>
                  <a:lumOff val="93000"/>
                </a:schemeClr>
              </a:gs>
              <a:gs pos="63000">
                <a:schemeClr val="accent1">
                  <a:lumMod val="5000"/>
                  <a:lumOff val="95000"/>
                </a:schemeClr>
              </a:gs>
              <a:gs pos="74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a:effectLst>
            <a:outerShdw blurRad="50800" dist="2514600" dir="3300000" algn="ctr" rotWithShape="0">
              <a:srgbClr val="000000">
                <a:alpha val="0"/>
              </a:srgbClr>
            </a:outerShdw>
            <a:reflection endPos="65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00" b="1" i="0" dirty="0">
              <a:solidFill>
                <a:schemeClr val="bg1"/>
              </a:solidFill>
              <a:latin typeface="Times New Roman" panose="02020603050405020304" pitchFamily="18" charset="0"/>
              <a:cs typeface="Times New Roman" panose="02020603050405020304" pitchFamily="18" charset="0"/>
            </a:endParaRPr>
          </a:p>
        </p:txBody>
      </p:sp>
      <p:sp>
        <p:nvSpPr>
          <p:cNvPr id="21" name="Lightning Bolt 20">
            <a:extLst>
              <a:ext uri="{FF2B5EF4-FFF2-40B4-BE49-F238E27FC236}">
                <a16:creationId xmlns:a16="http://schemas.microsoft.com/office/drawing/2014/main" id="{7EAA3709-E411-BEA2-17E5-312BD593C327}"/>
              </a:ext>
            </a:extLst>
          </p:cNvPr>
          <p:cNvSpPr/>
          <p:nvPr/>
        </p:nvSpPr>
        <p:spPr>
          <a:xfrm rot="6408969">
            <a:off x="7155154" y="2005198"/>
            <a:ext cx="2511584" cy="1310636"/>
          </a:xfrm>
          <a:prstGeom prst="lightningBolt">
            <a:avLst/>
          </a:prstGeom>
          <a:gradFill>
            <a:gsLst>
              <a:gs pos="0">
                <a:schemeClr val="accent1">
                  <a:lumMod val="94000"/>
                </a:schemeClr>
              </a:gs>
              <a:gs pos="63000">
                <a:schemeClr val="accent1">
                  <a:lumMod val="5000"/>
                  <a:lumOff val="95000"/>
                </a:schemeClr>
              </a:gs>
              <a:gs pos="74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a:effectLst>
            <a:outerShdw blurRad="50800" dist="2514600" dir="3300000" algn="ctr" rotWithShape="0">
              <a:srgbClr val="000000">
                <a:alpha val="0"/>
              </a:srgbClr>
            </a:outerShdw>
            <a:reflection stA="0" endPos="65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00" b="1" i="0" dirty="0">
              <a:solidFill>
                <a:schemeClr val="bg1"/>
              </a:solidFill>
              <a:latin typeface="Times New Roman" panose="02020603050405020304" pitchFamily="18" charset="0"/>
              <a:cs typeface="Times New Roman" panose="02020603050405020304" pitchFamily="18" charset="0"/>
            </a:endParaRPr>
          </a:p>
        </p:txBody>
      </p:sp>
      <p:sp>
        <p:nvSpPr>
          <p:cNvPr id="22" name="Lightning Bolt 21">
            <a:extLst>
              <a:ext uri="{FF2B5EF4-FFF2-40B4-BE49-F238E27FC236}">
                <a16:creationId xmlns:a16="http://schemas.microsoft.com/office/drawing/2014/main" id="{091B70E4-0633-CB0F-4B84-7DBA8854EC14}"/>
              </a:ext>
            </a:extLst>
          </p:cNvPr>
          <p:cNvSpPr/>
          <p:nvPr/>
        </p:nvSpPr>
        <p:spPr>
          <a:xfrm rot="9516077">
            <a:off x="7670194" y="4103379"/>
            <a:ext cx="2058689" cy="1288757"/>
          </a:xfrm>
          <a:prstGeom prst="lightningBolt">
            <a:avLst/>
          </a:prstGeom>
          <a:gradFill>
            <a:gsLst>
              <a:gs pos="0">
                <a:schemeClr val="accent1">
                  <a:lumMod val="94000"/>
                </a:schemeClr>
              </a:gs>
              <a:gs pos="63000">
                <a:schemeClr val="accent1">
                  <a:lumMod val="5000"/>
                  <a:lumOff val="95000"/>
                </a:schemeClr>
              </a:gs>
              <a:gs pos="74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a:effectLst>
            <a:outerShdw blurRad="50800" dist="2514600" dir="3300000" algn="ctr" rotWithShape="0">
              <a:srgbClr val="000000">
                <a:alpha val="0"/>
              </a:srgbClr>
            </a:outerShdw>
            <a:reflection stA="0" endPos="65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00" b="1" i="0" dirty="0">
              <a:solidFill>
                <a:schemeClr val="bg1"/>
              </a:solidFill>
              <a:latin typeface="Times New Roman" panose="02020603050405020304" pitchFamily="18" charset="0"/>
              <a:cs typeface="Times New Roman" panose="02020603050405020304" pitchFamily="18" charset="0"/>
            </a:endParaRPr>
          </a:p>
        </p:txBody>
      </p:sp>
      <p:sp>
        <p:nvSpPr>
          <p:cNvPr id="23" name="Lightning Bolt 22">
            <a:extLst>
              <a:ext uri="{FF2B5EF4-FFF2-40B4-BE49-F238E27FC236}">
                <a16:creationId xmlns:a16="http://schemas.microsoft.com/office/drawing/2014/main" id="{4DE755DB-59D1-B3BF-125B-F4051F29356E}"/>
              </a:ext>
            </a:extLst>
          </p:cNvPr>
          <p:cNvSpPr/>
          <p:nvPr/>
        </p:nvSpPr>
        <p:spPr>
          <a:xfrm rot="3510821">
            <a:off x="5480190" y="2258090"/>
            <a:ext cx="1312686" cy="708921"/>
          </a:xfrm>
          <a:prstGeom prst="lightningBolt">
            <a:avLst/>
          </a:prstGeom>
          <a:gradFill>
            <a:gsLst>
              <a:gs pos="0">
                <a:schemeClr val="accent1">
                  <a:lumMod val="94000"/>
                </a:schemeClr>
              </a:gs>
              <a:gs pos="63000">
                <a:schemeClr val="accent1">
                  <a:lumMod val="5000"/>
                  <a:lumOff val="95000"/>
                </a:schemeClr>
              </a:gs>
              <a:gs pos="74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a:effectLst>
            <a:outerShdw blurRad="50800" dist="2514600" dir="3300000" algn="ctr" rotWithShape="0">
              <a:srgbClr val="000000">
                <a:alpha val="0"/>
              </a:srgbClr>
            </a:outerShdw>
            <a:reflection stA="0" endPos="65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00" b="1" i="0" dirty="0">
              <a:solidFill>
                <a:schemeClr val="bg1"/>
              </a:solidFill>
              <a:latin typeface="Times New Roman" panose="02020603050405020304" pitchFamily="18" charset="0"/>
              <a:cs typeface="Times New Roman" panose="02020603050405020304" pitchFamily="18" charset="0"/>
            </a:endParaRPr>
          </a:p>
        </p:txBody>
      </p:sp>
      <p:sp>
        <p:nvSpPr>
          <p:cNvPr id="24" name="Lightning Bolt 23">
            <a:extLst>
              <a:ext uri="{FF2B5EF4-FFF2-40B4-BE49-F238E27FC236}">
                <a16:creationId xmlns:a16="http://schemas.microsoft.com/office/drawing/2014/main" id="{9C3DA463-2C44-E6E3-4403-1883DD5576AF}"/>
              </a:ext>
            </a:extLst>
          </p:cNvPr>
          <p:cNvSpPr/>
          <p:nvPr/>
        </p:nvSpPr>
        <p:spPr>
          <a:xfrm rot="18573516">
            <a:off x="2888004" y="4316244"/>
            <a:ext cx="1353813" cy="838085"/>
          </a:xfrm>
          <a:prstGeom prst="lightningBolt">
            <a:avLst/>
          </a:prstGeom>
          <a:gradFill>
            <a:gsLst>
              <a:gs pos="0">
                <a:schemeClr val="accent1">
                  <a:lumMod val="94000"/>
                </a:schemeClr>
              </a:gs>
              <a:gs pos="63000">
                <a:schemeClr val="accent1">
                  <a:lumMod val="5000"/>
                  <a:lumOff val="95000"/>
                </a:schemeClr>
              </a:gs>
              <a:gs pos="74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a:effectLst>
            <a:outerShdw blurRad="50800" dist="2514600" dir="3300000" algn="ctr" rotWithShape="0">
              <a:srgbClr val="000000">
                <a:alpha val="0"/>
              </a:srgbClr>
            </a:outerShdw>
            <a:reflection stA="0" endPos="65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00" b="1" i="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24559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975FCC-1987-D34C-EB8C-C8DDDC7DC766}"/>
              </a:ext>
            </a:extLst>
          </p:cNvPr>
          <p:cNvSpPr>
            <a:spLocks noGrp="1"/>
          </p:cNvSpPr>
          <p:nvPr>
            <p:ph type="title"/>
          </p:nvPr>
        </p:nvSpPr>
        <p:spPr>
          <a:xfrm>
            <a:off x="209550" y="365125"/>
            <a:ext cx="11791950" cy="663575"/>
          </a:xfrm>
        </p:spPr>
        <p:txBody>
          <a:bodyPr>
            <a:normAutofit/>
          </a:bodyPr>
          <a:lstStyle/>
          <a:p>
            <a:pPr algn="ctr"/>
            <a:r>
              <a:rPr lang="en-IN" sz="2800" b="1" u="sng" dirty="0">
                <a:solidFill>
                  <a:schemeClr val="tx1"/>
                </a:solidFill>
                <a:latin typeface="+mn-lt"/>
              </a:rPr>
              <a:t>AREA WISE DISTRIBUTION OF RESTURANTS</a:t>
            </a:r>
          </a:p>
        </p:txBody>
      </p:sp>
      <p:graphicFrame>
        <p:nvGraphicFramePr>
          <p:cNvPr id="9" name="Diagram 8">
            <a:extLst>
              <a:ext uri="{FF2B5EF4-FFF2-40B4-BE49-F238E27FC236}">
                <a16:creationId xmlns:a16="http://schemas.microsoft.com/office/drawing/2014/main" id="{9555AD8F-AA28-81FB-2011-055BB099E136}"/>
              </a:ext>
            </a:extLst>
          </p:cNvPr>
          <p:cNvGraphicFramePr/>
          <p:nvPr>
            <p:extLst>
              <p:ext uri="{D42A27DB-BD31-4B8C-83A1-F6EECF244321}">
                <p14:modId xmlns:p14="http://schemas.microsoft.com/office/powerpoint/2010/main" val="3883412776"/>
              </p:ext>
            </p:extLst>
          </p:nvPr>
        </p:nvGraphicFramePr>
        <p:xfrm>
          <a:off x="409575" y="2840477"/>
          <a:ext cx="3958144" cy="1624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3F186419-A89C-4DDC-840D-459B61460C83}"/>
              </a:ext>
            </a:extLst>
          </p:cNvPr>
          <p:cNvSpPr txBox="1"/>
          <p:nvPr/>
        </p:nvSpPr>
        <p:spPr>
          <a:xfrm>
            <a:off x="3309638" y="6046839"/>
            <a:ext cx="6651180" cy="461665"/>
          </a:xfrm>
          <a:prstGeom prst="rect">
            <a:avLst/>
          </a:prstGeom>
          <a:noFill/>
        </p:spPr>
        <p:txBody>
          <a:bodyPr wrap="none" rtlCol="0">
            <a:spAutoFit/>
          </a:bodyPr>
          <a:lstStyle/>
          <a:p>
            <a:pPr algn="ctr"/>
            <a:r>
              <a:rPr lang="en-US" sz="2400" u="sng" dirty="0"/>
              <a:t>EL VALLE RENACER RESTURANT STANDS FIRST</a:t>
            </a:r>
          </a:p>
        </p:txBody>
      </p:sp>
      <p:pic>
        <p:nvPicPr>
          <p:cNvPr id="7" name="Picture 6">
            <a:extLst>
              <a:ext uri="{FF2B5EF4-FFF2-40B4-BE49-F238E27FC236}">
                <a16:creationId xmlns:a16="http://schemas.microsoft.com/office/drawing/2014/main" id="{BD606F5D-46B5-29DA-8DE6-8E4FDE3C2F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9551" y="1108952"/>
            <a:ext cx="11791950" cy="4834647"/>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428163164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4AB77A-E011-6484-15DE-2457DE356909}"/>
              </a:ext>
            </a:extLst>
          </p:cNvPr>
          <p:cNvSpPr txBox="1"/>
          <p:nvPr/>
        </p:nvSpPr>
        <p:spPr>
          <a:xfrm>
            <a:off x="865762" y="90835"/>
            <a:ext cx="9990306" cy="765199"/>
          </a:xfrm>
          <a:prstGeom prst="rect">
            <a:avLst/>
          </a:prstGeom>
          <a:noFill/>
        </p:spPr>
        <p:txBody>
          <a:bodyPr wrap="square" rtlCol="0">
            <a:spAutoFit/>
          </a:bodyPr>
          <a:lstStyle/>
          <a:p>
            <a:pPr algn="ctr"/>
            <a:r>
              <a:rPr lang="en-IN" sz="2200" b="1" u="sng" dirty="0">
                <a:latin typeface="+mj-lt"/>
              </a:rPr>
              <a:t> Most Cheapest Restaurants in New York city are extracted based on their Cuisine prices</a:t>
            </a:r>
          </a:p>
        </p:txBody>
      </p:sp>
      <p:pic>
        <p:nvPicPr>
          <p:cNvPr id="3" name="Picture 2">
            <a:extLst>
              <a:ext uri="{FF2B5EF4-FFF2-40B4-BE49-F238E27FC236}">
                <a16:creationId xmlns:a16="http://schemas.microsoft.com/office/drawing/2014/main" id="{16BD3A94-EEE8-4DC8-814C-EA4C8CE0C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727" y="963037"/>
            <a:ext cx="7159557" cy="5763093"/>
          </a:xfrm>
          <a:prstGeom prst="rect">
            <a:avLst/>
          </a:prstGeom>
          <a:effectLst>
            <a:glow rad="228600">
              <a:schemeClr val="accent3">
                <a:satMod val="175000"/>
                <a:alpha val="40000"/>
              </a:schemeClr>
            </a:glow>
            <a:outerShdw blurRad="203200" dist="38100" dir="6360000" sx="107000" sy="107000" algn="t" rotWithShape="0">
              <a:prstClr val="black">
                <a:alpha val="0"/>
              </a:prstClr>
            </a:outerShdw>
            <a:reflection stA="0" endPos="65000" dist="50800" dir="5400000" sy="-100000" algn="bl" rotWithShape="0"/>
          </a:effectLst>
        </p:spPr>
      </p:pic>
    </p:spTree>
    <p:extLst>
      <p:ext uri="{BB962C8B-B14F-4D97-AF65-F5344CB8AC3E}">
        <p14:creationId xmlns:p14="http://schemas.microsoft.com/office/powerpoint/2010/main" val="187659506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E609-6FDE-B086-AD33-0E1FA3CB4F48}"/>
              </a:ext>
            </a:extLst>
          </p:cNvPr>
          <p:cNvSpPr>
            <a:spLocks noGrp="1"/>
          </p:cNvSpPr>
          <p:nvPr>
            <p:ph type="ctrTitle" idx="4294967295"/>
          </p:nvPr>
        </p:nvSpPr>
        <p:spPr>
          <a:xfrm>
            <a:off x="848590" y="420831"/>
            <a:ext cx="11811000" cy="600075"/>
          </a:xfrm>
        </p:spPr>
        <p:txBody>
          <a:bodyPr anchor="ctr" anchorCtr="0">
            <a:normAutofit/>
          </a:bodyPr>
          <a:lstStyle/>
          <a:p>
            <a:r>
              <a:rPr lang="en-US" sz="2300" b="1" dirty="0">
                <a:solidFill>
                  <a:schemeClr val="tx1"/>
                </a:solidFill>
                <a:latin typeface="Arial" panose="020B0604020202020204" pitchFamily="34" charset="0"/>
                <a:cs typeface="Arial" panose="020B0604020202020204" pitchFamily="34" charset="0"/>
              </a:rPr>
              <a:t>       Top 3 Locations Having Most DRN of the Restaurants   </a:t>
            </a:r>
            <a:endParaRPr lang="en-IN" sz="2300" b="1"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A1F4C92-1B4F-7FF9-F715-484FE210F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418" y="1381328"/>
            <a:ext cx="9396918" cy="4873557"/>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238738176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E609-6FDE-B086-AD33-0E1FA3CB4F48}"/>
              </a:ext>
            </a:extLst>
          </p:cNvPr>
          <p:cNvSpPr>
            <a:spLocks noGrp="1"/>
          </p:cNvSpPr>
          <p:nvPr>
            <p:ph type="title"/>
          </p:nvPr>
        </p:nvSpPr>
        <p:spPr>
          <a:xfrm>
            <a:off x="1439141" y="343396"/>
            <a:ext cx="8369095" cy="892175"/>
          </a:xfrm>
        </p:spPr>
        <p:txBody>
          <a:bodyPr anchor="ctr" anchorCtr="0">
            <a:normAutofit/>
          </a:bodyPr>
          <a:lstStyle/>
          <a:p>
            <a:r>
              <a:rPr lang="en-IN" sz="2600" b="1" u="sng" dirty="0">
                <a:solidFill>
                  <a:schemeClr val="tx1"/>
                </a:solidFill>
                <a:latin typeface="Arial" panose="020B0604020202020204" pitchFamily="34" charset="0"/>
                <a:cs typeface="Arial" panose="020B0604020202020204" pitchFamily="34" charset="0"/>
              </a:rPr>
              <a:t>MAXIMUM RESTURANTS BY EACH LOCATIONS</a:t>
            </a:r>
          </a:p>
        </p:txBody>
      </p:sp>
      <p:pic>
        <p:nvPicPr>
          <p:cNvPr id="7" name="Picture 6">
            <a:extLst>
              <a:ext uri="{FF2B5EF4-FFF2-40B4-BE49-F238E27FC236}">
                <a16:creationId xmlns:a16="http://schemas.microsoft.com/office/drawing/2014/main" id="{8E4EA04A-EAEC-9517-1DC8-5FBE4FD64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770" y="1459148"/>
            <a:ext cx="9649839" cy="4834647"/>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999247200"/>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spDef>
      <a:spPr>
        <a:solidFill>
          <a:srgbClr val="FF9900"/>
        </a:solidFill>
        <a:ln>
          <a:noFill/>
        </a:ln>
      </a:spPr>
      <a:bodyPr rtlCol="0" anchor="ctr"/>
      <a:lstStyle>
        <a:defPPr algn="ctr">
          <a:defRPr sz="1500" b="1" i="0" dirty="0" smtClean="0">
            <a:solidFill>
              <a:schemeClr val="bg1"/>
            </a:solidFill>
            <a:latin typeface="Times New Roman" panose="02020603050405020304" pitchFamily="18" charset="0"/>
            <a:cs typeface="Times New Roman" panose="02020603050405020304" pitchFamily="18" charset="0"/>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2009</TotalTime>
  <Words>450</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Arial</vt:lpstr>
      <vt:lpstr>Arial Black</vt:lpstr>
      <vt:lpstr>Calibri</vt:lpstr>
      <vt:lpstr>Century Gothic</vt:lpstr>
      <vt:lpstr>Imprint MT Shadow</vt:lpstr>
      <vt:lpstr>Inter</vt:lpstr>
      <vt:lpstr>Söhne</vt:lpstr>
      <vt:lpstr>Times New Roman</vt:lpstr>
      <vt:lpstr>Mesh</vt:lpstr>
      <vt:lpstr>PowerPoint Presentation</vt:lpstr>
      <vt:lpstr>OUR MEMBERS</vt:lpstr>
      <vt:lpstr>Project Inroduction</vt:lpstr>
      <vt:lpstr>OBJECTIVES</vt:lpstr>
      <vt:lpstr>PowerPoint Presentation</vt:lpstr>
      <vt:lpstr>AREA WISE DISTRIBUTION OF RESTURANTS</vt:lpstr>
      <vt:lpstr>PowerPoint Presentation</vt:lpstr>
      <vt:lpstr>       Top 3 Locations Having Most DRN of the Restaurants   </vt:lpstr>
      <vt:lpstr>MAXIMUM RESTURANTS BY EACH LOCATIONS</vt:lpstr>
      <vt:lpstr>PowerPoint Presentation</vt:lpstr>
      <vt:lpstr>Grubhub Recommendation Model LINK - https://cuisinechase.vercel.app/ </vt:lpstr>
      <vt:lpstr>obstacles </vt:lpstr>
      <vt:lpstr>WHAT WE LEARNED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Analysis</dc:title>
  <dc:creator>Sumidha Kumari Prasad</dc:creator>
  <cp:lastModifiedBy>DEVVRAT KAUSHIK</cp:lastModifiedBy>
  <cp:revision>70</cp:revision>
  <dcterms:created xsi:type="dcterms:W3CDTF">2023-09-03T08:25:14Z</dcterms:created>
  <dcterms:modified xsi:type="dcterms:W3CDTF">2023-09-09T13:15:30Z</dcterms:modified>
</cp:coreProperties>
</file>