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9/15/2020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91818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9/15/2020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3172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9/15/2020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4098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9/15/2020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7594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9/15/2020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5516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9/15/2020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6342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9/15/2020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1199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9/15/2020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3879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9/15/2020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3896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9/15/2020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6724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9/15/2020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4434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9/15/2020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59105040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3157A4-AA27-4F14-B023-8EC1B54154C2}"/>
              </a:ext>
            </a:extLst>
          </p:cNvPr>
          <p:cNvPicPr>
            <a:picLocks noChangeAspect="1"/>
          </p:cNvPicPr>
          <p:nvPr/>
        </p:nvPicPr>
        <p:blipFill rotWithShape="1">
          <a:blip r:embed="rId2"/>
          <a:srcRect/>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B72D6322-BB79-455D-9295-EC9B9FA9D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C2685-6442-4838-9672-80161E57284C}"/>
              </a:ext>
            </a:extLst>
          </p:cNvPr>
          <p:cNvSpPr>
            <a:spLocks noGrp="1"/>
          </p:cNvSpPr>
          <p:nvPr>
            <p:ph type="ctrTitle"/>
          </p:nvPr>
        </p:nvSpPr>
        <p:spPr>
          <a:xfrm>
            <a:off x="1371600" y="2057400"/>
            <a:ext cx="9486900" cy="1671509"/>
          </a:xfrm>
        </p:spPr>
        <p:txBody>
          <a:bodyPr>
            <a:normAutofit/>
          </a:bodyPr>
          <a:lstStyle/>
          <a:p>
            <a:r>
              <a:rPr lang="en-IN" dirty="0">
                <a:solidFill>
                  <a:srgbClr val="FFFFFF"/>
                </a:solidFill>
              </a:rPr>
              <a:t>THE BATTLE OF NEIGHBOURHOODS</a:t>
            </a:r>
          </a:p>
        </p:txBody>
      </p:sp>
      <p:sp>
        <p:nvSpPr>
          <p:cNvPr id="3" name="Subtitle 2">
            <a:extLst>
              <a:ext uri="{FF2B5EF4-FFF2-40B4-BE49-F238E27FC236}">
                <a16:creationId xmlns:a16="http://schemas.microsoft.com/office/drawing/2014/main" id="{DE6CAD80-1097-4CFE-B985-794E719FFB0C}"/>
              </a:ext>
            </a:extLst>
          </p:cNvPr>
          <p:cNvSpPr>
            <a:spLocks noGrp="1"/>
          </p:cNvSpPr>
          <p:nvPr>
            <p:ph type="subTitle" idx="1"/>
          </p:nvPr>
        </p:nvSpPr>
        <p:spPr>
          <a:xfrm>
            <a:off x="2057400" y="3818964"/>
            <a:ext cx="8115300" cy="685799"/>
          </a:xfrm>
        </p:spPr>
        <p:txBody>
          <a:bodyPr>
            <a:normAutofit/>
          </a:bodyPr>
          <a:lstStyle/>
          <a:p>
            <a:r>
              <a:rPr lang="en-IN" dirty="0">
                <a:solidFill>
                  <a:srgbClr val="FFFFFF"/>
                </a:solidFill>
              </a:rPr>
              <a:t>Thai Restaurants in Toronto</a:t>
            </a:r>
          </a:p>
        </p:txBody>
      </p:sp>
      <p:pic>
        <p:nvPicPr>
          <p:cNvPr id="1026" name="Picture 2" descr="28 Traditional Thai Recipes">
            <a:extLst>
              <a:ext uri="{FF2B5EF4-FFF2-40B4-BE49-F238E27FC236}">
                <a16:creationId xmlns:a16="http://schemas.microsoft.com/office/drawing/2014/main" id="{5897ACD0-97B8-4321-A65A-CE88E2CF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249" y="657788"/>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50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96AF-08CE-4BB6-A826-0FD0D0EA9236}"/>
              </a:ext>
            </a:extLst>
          </p:cNvPr>
          <p:cNvSpPr>
            <a:spLocks noGrp="1"/>
          </p:cNvSpPr>
          <p:nvPr>
            <p:ph type="title"/>
          </p:nvPr>
        </p:nvSpPr>
        <p:spPr/>
        <p:txBody>
          <a:bodyPr/>
          <a:lstStyle/>
          <a:p>
            <a:r>
              <a:rPr lang="en-IN" dirty="0"/>
              <a:t>Introduction/PROBLEM STATEMENT</a:t>
            </a:r>
          </a:p>
        </p:txBody>
      </p:sp>
      <p:sp>
        <p:nvSpPr>
          <p:cNvPr id="3" name="Content Placeholder 2">
            <a:extLst>
              <a:ext uri="{FF2B5EF4-FFF2-40B4-BE49-F238E27FC236}">
                <a16:creationId xmlns:a16="http://schemas.microsoft.com/office/drawing/2014/main" id="{2C13C9C4-3E5C-41C1-A65B-6DFC5DDAF340}"/>
              </a:ext>
            </a:extLst>
          </p:cNvPr>
          <p:cNvSpPr>
            <a:spLocks noGrp="1"/>
          </p:cNvSpPr>
          <p:nvPr>
            <p:ph idx="1"/>
          </p:nvPr>
        </p:nvSpPr>
        <p:spPr>
          <a:xfrm>
            <a:off x="1371599" y="2254102"/>
            <a:ext cx="9486901" cy="4040165"/>
          </a:xfrm>
        </p:spPr>
        <p:txBody>
          <a:bodyPr>
            <a:normAutofit lnSpcReduction="10000"/>
          </a:bodyPr>
          <a:lstStyle/>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Calibri" panose="020F0502020204030204" pitchFamily="34" charset="0"/>
              </a:rPr>
              <a:t>Finding the most suitable neighbourhood in Toronto, Canada to start a new Thai Restaurant venture. The most ideal location to open up this new restaurant will be found out with the help of all the Machine Learning and Data Science concepts learnt in the course so far. These concepts include segmentation , clustering etc. To be able to achieve our solution to the problem statement, we need to find the following information and observe the solutions obtained from them to be able to solve the ultimate problem statement: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Areas with Thai restaurants in Toronto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Neighbourhoods around Toronto that lack Thai restaurant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931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4FC03-238B-4E6D-BB5B-A4BF114E16C2}"/>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DB2A4CEA-02D4-4CF7-BFE5-314FD38F9731}"/>
              </a:ext>
            </a:extLst>
          </p:cNvPr>
          <p:cNvSpPr>
            <a:spLocks noGrp="1"/>
          </p:cNvSpPr>
          <p:nvPr>
            <p:ph idx="1"/>
          </p:nvPr>
        </p:nvSpPr>
        <p:spPr/>
        <p:txBody>
          <a:bodyPr/>
          <a:lstStyle/>
          <a:p>
            <a:pPr marL="0" indent="0">
              <a:buNone/>
            </a:pPr>
            <a:r>
              <a:rPr lang="en-IN" dirty="0">
                <a:effectLst/>
                <a:latin typeface="Calibri" panose="020F0502020204030204" pitchFamily="34" charset="0"/>
                <a:ea typeface="Calibri" panose="020F0502020204030204" pitchFamily="34" charset="0"/>
                <a:cs typeface="Calibri" panose="020F0502020204030204" pitchFamily="34" charset="0"/>
              </a:rPr>
              <a:t>Being a Thai food connoisseur, my idea is to spread the vibrant and rich taste of their cuisine across Toronto. With this idea, people would be introduced to this new flavour that they may or may not have tasted before, and most likely will open in a neighbourhood that has a lack of Thai based restaurants. This will definitely be a positive addition to the neighbourhood as now the people who are Thai food lovers like me will definitely be able to enjoy a Thai meal and for those people who have never tasted Thai cuisine before, this will be new cuisine for them to try and taste the rich Thai culture through their food.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6049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3AC1-A622-4950-BBB2-E32C2674D034}"/>
              </a:ext>
            </a:extLst>
          </p:cNvPr>
          <p:cNvSpPr>
            <a:spLocks noGrp="1"/>
          </p:cNvSpPr>
          <p:nvPr>
            <p:ph type="title"/>
          </p:nvPr>
        </p:nvSpPr>
        <p:spPr/>
        <p:txBody>
          <a:bodyPr/>
          <a:lstStyle/>
          <a:p>
            <a:r>
              <a:rPr lang="en-IN" dirty="0"/>
              <a:t>DATA SECTION</a:t>
            </a:r>
          </a:p>
        </p:txBody>
      </p:sp>
      <p:sp>
        <p:nvSpPr>
          <p:cNvPr id="3" name="Content Placeholder 2">
            <a:extLst>
              <a:ext uri="{FF2B5EF4-FFF2-40B4-BE49-F238E27FC236}">
                <a16:creationId xmlns:a16="http://schemas.microsoft.com/office/drawing/2014/main" id="{CF44DA38-0DAC-401A-9E24-F22A628BBAAF}"/>
              </a:ext>
            </a:extLst>
          </p:cNvPr>
          <p:cNvSpPr>
            <a:spLocks noGrp="1"/>
          </p:cNvSpPr>
          <p:nvPr>
            <p:ph idx="1"/>
          </p:nvPr>
        </p:nvSpPr>
        <p:spPr/>
        <p:txBody>
          <a:bodyPr>
            <a:normAutofit fontScale="85000" lnSpcReduction="20000"/>
          </a:bodyPr>
          <a:lstStyle/>
          <a:p>
            <a:pPr>
              <a:lnSpc>
                <a:spcPct val="107000"/>
              </a:lnSpc>
              <a:spcAft>
                <a:spcPts val="800"/>
              </a:spcAft>
            </a:pPr>
            <a:r>
              <a:rPr lang="en-IN" sz="2100" dirty="0">
                <a:effectLst/>
                <a:latin typeface="Calibri" panose="020F0502020204030204" pitchFamily="34" charset="0"/>
                <a:ea typeface="Calibri" panose="020F0502020204030204" pitchFamily="34" charset="0"/>
                <a:cs typeface="Calibri" panose="020F0502020204030204" pitchFamily="34" charset="0"/>
              </a:rPr>
              <a:t>To solve the problem of finding the best neighbourhood in Toronto to open up a new venture of a Thai Restaurant, we will need the following data:</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u="sng" dirty="0">
                <a:effectLst/>
                <a:latin typeface="Calibri" panose="020F0502020204030204" pitchFamily="34" charset="0"/>
                <a:ea typeface="Calibri" panose="020F0502020204030204" pitchFamily="34" charset="0"/>
                <a:cs typeface="Calibri" panose="020F0502020204030204" pitchFamily="34" charset="0"/>
              </a:rPr>
              <a:t>List of neighbourhoods in Toronto, Canada</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Calibri" panose="020F0502020204030204" pitchFamily="34" charset="0"/>
                <a:ea typeface="Calibri" panose="020F0502020204030204" pitchFamily="34" charset="0"/>
                <a:cs typeface="Calibri" panose="020F0502020204030204" pitchFamily="34" charset="0"/>
              </a:rPr>
              <a:t>Data source</a:t>
            </a:r>
            <a:r>
              <a:rPr lang="en-IN" sz="1800" dirty="0">
                <a:effectLst/>
                <a:latin typeface="Calibri" panose="020F0502020204030204" pitchFamily="34" charset="0"/>
                <a:ea typeface="Calibri" panose="020F0502020204030204" pitchFamily="34" charset="0"/>
                <a:cs typeface="Calibri" panose="020F0502020204030204" pitchFamily="34" charset="0"/>
              </a:rPr>
              <a:t>: Wikipedia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Calibri" panose="020F0502020204030204" pitchFamily="34" charset="0"/>
                <a:ea typeface="Calibri" panose="020F0502020204030204" pitchFamily="34" charset="0"/>
                <a:cs typeface="Calibri" panose="020F0502020204030204" pitchFamily="34" charset="0"/>
              </a:rPr>
              <a:t>Description</a:t>
            </a:r>
            <a:r>
              <a:rPr lang="en-IN" sz="1800" dirty="0">
                <a:effectLst/>
                <a:latin typeface="Calibri" panose="020F0502020204030204" pitchFamily="34" charset="0"/>
                <a:ea typeface="Calibri" panose="020F0502020204030204" pitchFamily="34" charset="0"/>
                <a:cs typeface="Calibri" panose="020F0502020204030204" pitchFamily="34" charset="0"/>
              </a:rPr>
              <a:t>: Scrapping the data from Wikipedia as done in past week.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u="sng" dirty="0">
                <a:effectLst/>
                <a:latin typeface="Calibri" panose="020F0502020204030204" pitchFamily="34" charset="0"/>
                <a:ea typeface="Calibri" panose="020F0502020204030204" pitchFamily="34" charset="0"/>
                <a:cs typeface="Calibri" panose="020F0502020204030204" pitchFamily="34" charset="0"/>
              </a:rPr>
              <a:t>Latitude and Longitude: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Calibri" panose="020F0502020204030204" pitchFamily="34" charset="0"/>
                <a:ea typeface="Calibri" panose="020F0502020204030204" pitchFamily="34" charset="0"/>
                <a:cs typeface="Calibri" panose="020F0502020204030204" pitchFamily="34" charset="0"/>
              </a:rPr>
              <a:t>Data source: </a:t>
            </a:r>
            <a:r>
              <a:rPr lang="en-IN" sz="1800" dirty="0">
                <a:effectLst/>
                <a:latin typeface="Calibri" panose="020F0502020204030204" pitchFamily="34" charset="0"/>
                <a:ea typeface="Calibri" panose="020F0502020204030204" pitchFamily="34" charset="0"/>
                <a:cs typeface="Calibri" panose="020F0502020204030204" pitchFamily="34" charset="0"/>
              </a:rPr>
              <a:t>Geocoder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Calibri" panose="020F0502020204030204" pitchFamily="34" charset="0"/>
                <a:ea typeface="Calibri" panose="020F0502020204030204" pitchFamily="34" charset="0"/>
                <a:cs typeface="Calibri" panose="020F0502020204030204" pitchFamily="34" charset="0"/>
              </a:rPr>
              <a:t>Description:</a:t>
            </a:r>
            <a:r>
              <a:rPr lang="en-IN" sz="1800" dirty="0">
                <a:effectLst/>
                <a:latin typeface="Calibri" panose="020F0502020204030204" pitchFamily="34" charset="0"/>
                <a:ea typeface="Calibri" panose="020F0502020204030204" pitchFamily="34" charset="0"/>
                <a:cs typeface="Calibri" panose="020F0502020204030204" pitchFamily="34" charset="0"/>
              </a:rPr>
              <a:t> Obtaining the latitude and longitude values of the neighbourhoods using this package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u="sng" dirty="0">
                <a:effectLst/>
                <a:latin typeface="Calibri" panose="020F0502020204030204" pitchFamily="34" charset="0"/>
                <a:ea typeface="Calibri" panose="020F0502020204030204" pitchFamily="34" charset="0"/>
                <a:cs typeface="Calibri" panose="020F0502020204030204" pitchFamily="34" charset="0"/>
              </a:rPr>
              <a:t>Venue of Thai Restaurants: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Calibri" panose="020F0502020204030204" pitchFamily="34" charset="0"/>
                <a:ea typeface="Calibri" panose="020F0502020204030204" pitchFamily="34" charset="0"/>
                <a:cs typeface="Calibri" panose="020F0502020204030204" pitchFamily="34" charset="0"/>
              </a:rPr>
              <a:t>Data source: </a:t>
            </a:r>
            <a:r>
              <a:rPr lang="en-IN" sz="1800" dirty="0">
                <a:effectLst/>
                <a:latin typeface="Calibri" panose="020F0502020204030204" pitchFamily="34" charset="0"/>
                <a:ea typeface="Calibri" panose="020F0502020204030204" pitchFamily="34" charset="0"/>
                <a:cs typeface="Calibri" panose="020F0502020204030204" pitchFamily="34" charset="0"/>
              </a:rPr>
              <a:t>Foursquare API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Description:</a:t>
            </a:r>
            <a:r>
              <a:rPr lang="en-IN" sz="1800" dirty="0">
                <a:effectLst/>
                <a:latin typeface="Calibri" panose="020F0502020204030204" pitchFamily="34" charset="0"/>
                <a:ea typeface="Calibri" panose="020F0502020204030204" pitchFamily="34" charset="0"/>
                <a:cs typeface="Calibri" panose="020F0502020204030204" pitchFamily="34" charset="0"/>
              </a:rPr>
              <a:t> Getting the venue data that have Thai restaurants so we choose the best location for our new venture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031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0694-AF89-4A7C-AD36-C8B16D7625F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35B7CA3-25C9-4BBA-8BEB-E5DD59A71081}"/>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 begin by obtaining the list of neighbourhoods in Toronto, Canada as we did in the past weeks. From the Wikipedia page, we use web scraping that allows us to pull tabular data from the page into a data frame as required by 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link used is: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https://en.wikipedia.org/wiki/List_of_postal_codes_of_Canada:_M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Here after, we will require the coordinates, that is, the latitude and longitude values of these neighbourhoods</a:t>
            </a:r>
          </a:p>
          <a:p>
            <a:r>
              <a:rPr lang="en-IN" sz="1800" dirty="0">
                <a:effectLst/>
                <a:latin typeface="Calibri" panose="020F0502020204030204" pitchFamily="34" charset="0"/>
                <a:ea typeface="Calibri" panose="020F0502020204030204" pitchFamily="34" charset="0"/>
                <a:cs typeface="Calibri" panose="020F0502020204030204" pitchFamily="34" charset="0"/>
              </a:rPr>
              <a:t>Now the postcodes of these neighbourhoods are matched to the respective coordinates.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Next we will find out the number of neighbourhoods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Hereafter, we will find the Thai restaurants in Toronto,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917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71C7-BF78-46BC-B7B7-D05FD6E54A94}"/>
              </a:ext>
            </a:extLst>
          </p:cNvPr>
          <p:cNvSpPr>
            <a:spLocks noGrp="1"/>
          </p:cNvSpPr>
          <p:nvPr>
            <p:ph type="title"/>
          </p:nvPr>
        </p:nvSpPr>
        <p:spPr/>
        <p:txBody>
          <a:bodyPr/>
          <a:lstStyle/>
          <a:p>
            <a:r>
              <a:rPr lang="en-IN"/>
              <a:t>Methodology(CONTD.)</a:t>
            </a:r>
            <a:endParaRPr lang="en-IN" dirty="0"/>
          </a:p>
        </p:txBody>
      </p:sp>
      <p:sp>
        <p:nvSpPr>
          <p:cNvPr id="3" name="Content Placeholder 2">
            <a:extLst>
              <a:ext uri="{FF2B5EF4-FFF2-40B4-BE49-F238E27FC236}">
                <a16:creationId xmlns:a16="http://schemas.microsoft.com/office/drawing/2014/main" id="{E5AFBF0B-A028-4E93-8A51-27E4A71A2762}"/>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Now using the Foursquare API, we will be able to obtain the names, coordinates, categories of the venues. Using this we find out the unique categories from the venues.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The last step is to perform the neighbourhood 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952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3982-AF65-40C9-A6AA-1640BBB54F2B}"/>
              </a:ext>
            </a:extLst>
          </p:cNvPr>
          <p:cNvSpPr>
            <a:spLocks noGrp="1"/>
          </p:cNvSpPr>
          <p:nvPr>
            <p:ph type="title"/>
          </p:nvPr>
        </p:nvSpPr>
        <p:spPr/>
        <p:txBody>
          <a:bodyPr/>
          <a:lstStyle/>
          <a:p>
            <a:r>
              <a:rPr lang="en-IN" dirty="0"/>
              <a:t>result</a:t>
            </a:r>
          </a:p>
        </p:txBody>
      </p:sp>
      <p:pic>
        <p:nvPicPr>
          <p:cNvPr id="4" name="Content Placeholder 3">
            <a:extLst>
              <a:ext uri="{FF2B5EF4-FFF2-40B4-BE49-F238E27FC236}">
                <a16:creationId xmlns:a16="http://schemas.microsoft.com/office/drawing/2014/main" id="{CA8112CF-0D80-4DAC-8666-A2F4A90398A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599" y="2220636"/>
            <a:ext cx="9086295" cy="4020365"/>
          </a:xfrm>
          <a:prstGeom prst="rect">
            <a:avLst/>
          </a:prstGeom>
          <a:noFill/>
          <a:ln>
            <a:noFill/>
          </a:ln>
        </p:spPr>
      </p:pic>
    </p:spTree>
    <p:extLst>
      <p:ext uri="{BB962C8B-B14F-4D97-AF65-F5344CB8AC3E}">
        <p14:creationId xmlns:p14="http://schemas.microsoft.com/office/powerpoint/2010/main" val="235736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14ED-CC93-4368-8835-D63D38377930}"/>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5068CDD7-5BA0-4041-B716-208B0F851256}"/>
              </a:ext>
            </a:extLst>
          </p:cNvPr>
          <p:cNvSpPr>
            <a:spLocks noGrp="1"/>
          </p:cNvSpPr>
          <p:nvPr>
            <p:ph idx="1"/>
          </p:nvPr>
        </p:nvSpPr>
        <p:spPr/>
        <p:txBody>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Purple cluster</a:t>
            </a:r>
            <a:r>
              <a:rPr lang="en-IN" sz="1800" dirty="0">
                <a:effectLst/>
                <a:latin typeface="Calibri" panose="020F0502020204030204" pitchFamily="34" charset="0"/>
                <a:ea typeface="Calibri" panose="020F0502020204030204" pitchFamily="34" charset="0"/>
                <a:cs typeface="Calibri" panose="020F0502020204030204" pitchFamily="34" charset="0"/>
              </a:rPr>
              <a:t>: Shows neighbourhoods with no Thai restaurants.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Red cluster</a:t>
            </a:r>
            <a:r>
              <a:rPr lang="en-IN" sz="1800" dirty="0">
                <a:effectLst/>
                <a:latin typeface="Calibri" panose="020F0502020204030204" pitchFamily="34" charset="0"/>
                <a:ea typeface="Calibri" panose="020F0502020204030204" pitchFamily="34" charset="0"/>
                <a:cs typeface="Calibri" panose="020F0502020204030204" pitchFamily="34" charset="0"/>
              </a:rPr>
              <a:t>: Shows neighbourhoods with little or no Thai restaurants.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rPr>
              <a:t>Green cluster</a:t>
            </a:r>
            <a:r>
              <a:rPr lang="en-IN" sz="1800" dirty="0">
                <a:effectLst/>
                <a:latin typeface="Calibri" panose="020F0502020204030204" pitchFamily="34" charset="0"/>
                <a:ea typeface="Calibri" panose="020F0502020204030204" pitchFamily="34" charset="0"/>
              </a:rPr>
              <a:t>: Shows neighbourhoods with high number of Thai restaurants</a:t>
            </a:r>
            <a:endParaRPr lang="en-IN" dirty="0"/>
          </a:p>
        </p:txBody>
      </p:sp>
    </p:spTree>
    <p:extLst>
      <p:ext uri="{BB962C8B-B14F-4D97-AF65-F5344CB8AC3E}">
        <p14:creationId xmlns:p14="http://schemas.microsoft.com/office/powerpoint/2010/main" val="382732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EE5F-2B12-4456-9A39-7370641B9B4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D155904-F59C-4955-A422-D6A59B82F342}"/>
              </a:ext>
            </a:extLst>
          </p:cNvPr>
          <p:cNvSpPr>
            <a:spLocks noGrp="1"/>
          </p:cNvSpPr>
          <p:nvPr>
            <p:ph idx="1"/>
          </p:nvPr>
        </p:nvSpPr>
        <p:spPr/>
        <p:txBody>
          <a:bodyPr>
            <a:normAutofit/>
          </a:bodyPr>
          <a:lstStyle/>
          <a:p>
            <a:r>
              <a:rPr lang="en-IN" sz="2800" dirty="0">
                <a:effectLst/>
                <a:latin typeface="Calibri" panose="020F0502020204030204" pitchFamily="34" charset="0"/>
                <a:ea typeface="Calibri" panose="020F0502020204030204" pitchFamily="34" charset="0"/>
              </a:rPr>
              <a:t>After all the analysis performed, the information regarding the best location to set up a Thai Restaurant so as to have more people come in and make maximum profit has been found. Areas with little to no Thai based restaurants were found in this analysis which is a great place to start up our venture</a:t>
            </a:r>
            <a:endParaRPr lang="en-IN" sz="2800" dirty="0"/>
          </a:p>
        </p:txBody>
      </p:sp>
    </p:spTree>
    <p:extLst>
      <p:ext uri="{BB962C8B-B14F-4D97-AF65-F5344CB8AC3E}">
        <p14:creationId xmlns:p14="http://schemas.microsoft.com/office/powerpoint/2010/main" val="3979408590"/>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243041"/>
      </a:dk2>
      <a:lt2>
        <a:srgbClr val="E8E3E2"/>
      </a:lt2>
      <a:accent1>
        <a:srgbClr val="7DA9B1"/>
      </a:accent1>
      <a:accent2>
        <a:srgbClr val="7F98BA"/>
      </a:accent2>
      <a:accent3>
        <a:srgbClr val="9696C6"/>
      </a:accent3>
      <a:accent4>
        <a:srgbClr val="977FBA"/>
      </a:accent4>
      <a:accent5>
        <a:srgbClr val="BD94C5"/>
      </a:accent5>
      <a:accent6>
        <a:srgbClr val="BA7FAB"/>
      </a:accent6>
      <a:hlink>
        <a:srgbClr val="AC7165"/>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Slice</Template>
  <TotalTime>15</TotalTime>
  <Words>622</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Goudy Old Style</vt:lpstr>
      <vt:lpstr>Symbol</vt:lpstr>
      <vt:lpstr>ClassicFrameVTI</vt:lpstr>
      <vt:lpstr>THE BATTLE OF NEIGHBOURHOODS</vt:lpstr>
      <vt:lpstr>Introduction/PROBLEM STATEMENT</vt:lpstr>
      <vt:lpstr>Background</vt:lpstr>
      <vt:lpstr>DATA SECTION</vt:lpstr>
      <vt:lpstr>Methodology</vt:lpstr>
      <vt:lpstr>Methodology(CONTD.)</vt:lpstr>
      <vt:lpstr>result</vt:lpstr>
      <vt:lpstr>observation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Nupur Roy</dc:creator>
  <cp:lastModifiedBy> </cp:lastModifiedBy>
  <cp:revision>3</cp:revision>
  <dcterms:created xsi:type="dcterms:W3CDTF">2020-09-15T17:50:13Z</dcterms:created>
  <dcterms:modified xsi:type="dcterms:W3CDTF">2020-09-15T18:27:19Z</dcterms:modified>
</cp:coreProperties>
</file>