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860" autoAdjust="0"/>
  </p:normalViewPr>
  <p:slideViewPr>
    <p:cSldViewPr snapToGrid="0">
      <p:cViewPr varScale="1">
        <p:scale>
          <a:sx n="66" d="100"/>
          <a:sy n="66" d="100"/>
        </p:scale>
        <p:origin x="128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07696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231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b9c2a5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b9c2a5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514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b9c2a5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b9c2a5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716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b9c2a5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b9c2a5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698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b9c2a5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b9c2a5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285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b9c2a5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b9c2a5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in a dataset there are a total of 20 entries or rows, and 14 of them belongs to label 1 and 6 of them belongs to label 2, the entropy will be equal to:</a:t>
            </a:r>
          </a:p>
          <a:p>
            <a:pPr marL="158750" indent="0">
              <a:buNone/>
            </a:pP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 — P(label 1).log(P(label 1)) — P(label 2).log(P(label 2))</a:t>
            </a:r>
          </a:p>
          <a:p>
            <a:pPr marL="158750" indent="0">
              <a:buNone/>
            </a:pP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 — 14/20.log(14/20) — 6/20.log(6/20)</a:t>
            </a:r>
          </a:p>
          <a:p>
            <a:pPr marL="158750" indent="0">
              <a:buNone/>
            </a:pP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=0.880</a:t>
            </a:r>
          </a:p>
          <a:p>
            <a:pPr marL="158750" indent="0">
              <a:buNone/>
            </a:pPr>
            <a:endParaRPr lang="en-US" sz="1100" b="0" i="1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information gain is the decrease in the entropy after the dataset is split on the basis of an attribute</a:t>
            </a:r>
          </a:p>
          <a:p>
            <a:pPr marL="158750" indent="0"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https://towardsdatascience.com/a-dive-into-decision-trees-a128923c9298 </a:t>
            </a:r>
            <a:endParaRPr lang="en-US" sz="1100" b="0" i="1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7061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b9c2a5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b9c2a5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0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Random Forest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/>
              <a:t>W</a:t>
            </a:r>
            <a:r>
              <a:rPr lang="en" sz="2400" dirty="0" smtClean="0"/>
              <a:t>hy it is better than decision tree</a:t>
            </a:r>
            <a:endParaRPr sz="2400" dirty="0"/>
          </a:p>
        </p:txBody>
      </p:sp>
      <p:cxnSp>
        <p:nvCxnSpPr>
          <p:cNvPr id="56" name="Google Shape;56;p13"/>
          <p:cNvCxnSpPr/>
          <p:nvPr/>
        </p:nvCxnSpPr>
        <p:spPr>
          <a:xfrm rot="10800000" flipH="1">
            <a:off x="2656850" y="2834125"/>
            <a:ext cx="4203600" cy="7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do decision trees work? 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61714" cy="19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data with continuous values: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6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1. </a:t>
            </a:r>
            <a:r>
              <a:rPr lang="en-CA" sz="16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each feature, get unique values, sort in ascending order, get the split points between each data point  </a:t>
            </a:r>
            <a:endParaRPr sz="16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rot="10800000" flipH="1">
            <a:off x="340063" y="1017725"/>
            <a:ext cx="4203600" cy="7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585598"/>
              </p:ext>
            </p:extLst>
          </p:nvPr>
        </p:nvGraphicFramePr>
        <p:xfrm>
          <a:off x="2540813" y="2889539"/>
          <a:ext cx="609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66852">
                <a:tc>
                  <a:txBody>
                    <a:bodyPr/>
                    <a:lstStyle/>
                    <a:p>
                      <a:r>
                        <a:rPr lang="en-CA" dirty="0" smtClean="0"/>
                        <a:t>55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102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1778" y="2886697"/>
            <a:ext cx="199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Georgia" panose="02040502050405020303" pitchFamily="18" charset="0"/>
              </a:rPr>
              <a:t>Feature array X: </a:t>
            </a:r>
            <a:endParaRPr lang="en-CA" dirty="0">
              <a:latin typeface="Georgia" panose="02040502050405020303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30588"/>
              </p:ext>
            </p:extLst>
          </p:nvPr>
        </p:nvGraphicFramePr>
        <p:xfrm>
          <a:off x="2540813" y="3526986"/>
          <a:ext cx="4876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66852"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102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1778" y="3524009"/>
            <a:ext cx="199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Georgia" panose="02040502050405020303" pitchFamily="18" charset="0"/>
              </a:rPr>
              <a:t>Unique and sorted: </a:t>
            </a:r>
            <a:endParaRPr lang="en-CA" dirty="0">
              <a:latin typeface="Georgia" panose="02040502050405020303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52851" y="3831786"/>
            <a:ext cx="0" cy="50612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51478" y="3831786"/>
            <a:ext cx="0" cy="50612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72051" y="3831786"/>
            <a:ext cx="0" cy="50612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85309" y="3831786"/>
            <a:ext cx="0" cy="50612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83936" y="3831786"/>
            <a:ext cx="0" cy="50612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91098" y="3831786"/>
            <a:ext cx="0" cy="50612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818986" y="3831786"/>
            <a:ext cx="0" cy="50612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07105"/>
              </p:ext>
            </p:extLst>
          </p:nvPr>
        </p:nvGraphicFramePr>
        <p:xfrm>
          <a:off x="2845613" y="4353111"/>
          <a:ext cx="4267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668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accent2"/>
                          </a:solidFill>
                        </a:rPr>
                        <a:t>8.5</a:t>
                      </a:r>
                      <a:endParaRPr lang="en-CA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CA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accent2"/>
                          </a:solidFill>
                        </a:rPr>
                        <a:t>29.5</a:t>
                      </a:r>
                      <a:endParaRPr lang="en-CA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accent2"/>
                          </a:solidFill>
                        </a:rPr>
                        <a:t>45.5</a:t>
                      </a:r>
                      <a:endParaRPr lang="en-CA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accent2"/>
                          </a:solidFill>
                        </a:rPr>
                        <a:t>66</a:t>
                      </a:r>
                      <a:endParaRPr lang="en-CA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accent2"/>
                          </a:solidFill>
                        </a:rPr>
                        <a:t>86.5</a:t>
                      </a:r>
                      <a:endParaRPr lang="en-CA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accent2"/>
                          </a:solidFill>
                        </a:rPr>
                        <a:t>99</a:t>
                      </a:r>
                      <a:endParaRPr lang="en-CA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46227" y="4353111"/>
            <a:ext cx="199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Georgia" panose="02040502050405020303" pitchFamily="18" charset="0"/>
              </a:rPr>
              <a:t>Split points: </a:t>
            </a:r>
            <a:endParaRPr lang="en-CA" dirty="0">
              <a:latin typeface="Georgia" panose="02040502050405020303" pitchFamily="18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10452"/>
              </p:ext>
            </p:extLst>
          </p:nvPr>
        </p:nvGraphicFramePr>
        <p:xfrm>
          <a:off x="2540813" y="2551722"/>
          <a:ext cx="6096000" cy="304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66852">
                <a:tc>
                  <a:txBody>
                    <a:bodyPr/>
                    <a:lstStyle/>
                    <a:p>
                      <a:r>
                        <a:rPr lang="en-CA" dirty="0" smtClean="0"/>
                        <a:t>109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292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298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439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771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882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512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81778" y="2548880"/>
            <a:ext cx="199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Georgia" panose="02040502050405020303" pitchFamily="18" charset="0"/>
              </a:rPr>
              <a:t>Outcome y: </a:t>
            </a:r>
            <a:endParaRPr lang="en-CA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do decision trees work? 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297069" y="1148987"/>
            <a:ext cx="8261714" cy="19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2. For every split point, divide y into two groups: </a:t>
            </a:r>
          </a:p>
        </p:txBody>
      </p:sp>
      <p:cxnSp>
        <p:nvCxnSpPr>
          <p:cNvPr id="65" name="Google Shape;65;p14"/>
          <p:cNvCxnSpPr/>
          <p:nvPr/>
        </p:nvCxnSpPr>
        <p:spPr>
          <a:xfrm rot="10800000" flipH="1">
            <a:off x="340063" y="1017725"/>
            <a:ext cx="4203600" cy="7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617162"/>
              </p:ext>
            </p:extLst>
          </p:nvPr>
        </p:nvGraphicFramePr>
        <p:xfrm>
          <a:off x="2647495" y="3875827"/>
          <a:ext cx="609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66852">
                <a:tc>
                  <a:txBody>
                    <a:bodyPr/>
                    <a:lstStyle/>
                    <a:p>
                      <a:r>
                        <a:rPr lang="en-CA" dirty="0" smtClean="0"/>
                        <a:t>55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102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8460" y="3872850"/>
            <a:ext cx="199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Georgia" panose="02040502050405020303" pitchFamily="18" charset="0"/>
              </a:rPr>
              <a:t>Feature array: </a:t>
            </a:r>
            <a:endParaRPr lang="en-CA" dirty="0">
              <a:latin typeface="Georgia" panose="02040502050405020303" pitchFamily="18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44152"/>
              </p:ext>
            </p:extLst>
          </p:nvPr>
        </p:nvGraphicFramePr>
        <p:xfrm>
          <a:off x="1629157" y="1789322"/>
          <a:ext cx="386669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385"/>
                <a:gridCol w="552385"/>
                <a:gridCol w="552385"/>
                <a:gridCol w="552385"/>
                <a:gridCol w="552385"/>
                <a:gridCol w="552385"/>
                <a:gridCol w="552385"/>
              </a:tblGrid>
              <a:tr h="2668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accent2"/>
                          </a:solidFill>
                        </a:rPr>
                        <a:t>8.5</a:t>
                      </a:r>
                      <a:endParaRPr lang="en-CA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CA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accent2"/>
                          </a:solidFill>
                        </a:rPr>
                        <a:t>29.5</a:t>
                      </a:r>
                      <a:endParaRPr lang="en-CA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accent2"/>
                          </a:solidFill>
                        </a:rPr>
                        <a:t>45.5</a:t>
                      </a:r>
                      <a:endParaRPr lang="en-CA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accent2"/>
                          </a:solidFill>
                        </a:rPr>
                        <a:t>66</a:t>
                      </a:r>
                      <a:endParaRPr lang="en-CA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accent2"/>
                          </a:solidFill>
                        </a:rPr>
                        <a:t>86.5</a:t>
                      </a:r>
                      <a:endParaRPr lang="en-CA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accent2"/>
                          </a:solidFill>
                        </a:rPr>
                        <a:t>99</a:t>
                      </a:r>
                      <a:endParaRPr lang="en-CA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46227" y="1786345"/>
            <a:ext cx="199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Georgia" panose="02040502050405020303" pitchFamily="18" charset="0"/>
              </a:rPr>
              <a:t>Split points: </a:t>
            </a:r>
            <a:endParaRPr lang="en-CA" dirty="0">
              <a:latin typeface="Georgia" panose="02040502050405020303" pitchFamily="18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237690"/>
              </p:ext>
            </p:extLst>
          </p:nvPr>
        </p:nvGraphicFramePr>
        <p:xfrm>
          <a:off x="2647495" y="3543077"/>
          <a:ext cx="6096000" cy="304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66852">
                <a:tc>
                  <a:txBody>
                    <a:bodyPr/>
                    <a:lstStyle/>
                    <a:p>
                      <a:r>
                        <a:rPr lang="en-CA" dirty="0" smtClean="0"/>
                        <a:t>109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292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298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439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771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882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512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88460" y="3540235"/>
            <a:ext cx="199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Georgia" panose="02040502050405020303" pitchFamily="18" charset="0"/>
              </a:rPr>
              <a:t>Outcome y: </a:t>
            </a:r>
            <a:endParaRPr lang="en-CA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4493" y="1583394"/>
            <a:ext cx="625848" cy="6949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3229053" y="3449266"/>
            <a:ext cx="666903" cy="7710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4438496" y="3458244"/>
            <a:ext cx="1241757" cy="7710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7492595" y="3478296"/>
            <a:ext cx="666903" cy="7710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2542643" y="3449266"/>
            <a:ext cx="666903" cy="77105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5702810" y="3478296"/>
            <a:ext cx="1789785" cy="77105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8182055" y="3478296"/>
            <a:ext cx="668120" cy="77105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/>
          <p:cNvSpPr/>
          <p:nvPr/>
        </p:nvSpPr>
        <p:spPr>
          <a:xfrm>
            <a:off x="3915462" y="3458244"/>
            <a:ext cx="503529" cy="77105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/>
          <p:cNvCxnSpPr>
            <a:stCxn id="24" idx="0"/>
            <a:endCxn id="34" idx="2"/>
          </p:cNvCxnSpPr>
          <p:nvPr/>
        </p:nvCxnSpPr>
        <p:spPr>
          <a:xfrm flipV="1">
            <a:off x="3562505" y="2671213"/>
            <a:ext cx="1731795" cy="778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0"/>
            <a:endCxn id="34" idx="2"/>
          </p:cNvCxnSpPr>
          <p:nvPr/>
        </p:nvCxnSpPr>
        <p:spPr>
          <a:xfrm flipV="1">
            <a:off x="5059375" y="2671213"/>
            <a:ext cx="234925" cy="787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0"/>
            <a:endCxn id="34" idx="2"/>
          </p:cNvCxnSpPr>
          <p:nvPr/>
        </p:nvCxnSpPr>
        <p:spPr>
          <a:xfrm flipH="1" flipV="1">
            <a:off x="5294300" y="2671213"/>
            <a:ext cx="2531747" cy="807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990898" y="2363436"/>
            <a:ext cx="26068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Group 1: y for all x&lt;split point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86813" y="4764261"/>
            <a:ext cx="28259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Group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2: y for all x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&gt;=split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point </a:t>
            </a:r>
            <a:endParaRPr lang="en-US" dirty="0">
              <a:solidFill>
                <a:schemeClr val="accent4">
                  <a:lumMod val="75000"/>
                </a:schemeClr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4" name="Straight Connector 43"/>
          <p:cNvCxnSpPr>
            <a:stCxn id="35" idx="0"/>
          </p:cNvCxnSpPr>
          <p:nvPr/>
        </p:nvCxnSpPr>
        <p:spPr>
          <a:xfrm flipH="1" flipV="1">
            <a:off x="2929818" y="4229303"/>
            <a:ext cx="2869982" cy="534958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5" idx="0"/>
            <a:endCxn id="30" idx="2"/>
          </p:cNvCxnSpPr>
          <p:nvPr/>
        </p:nvCxnSpPr>
        <p:spPr>
          <a:xfrm flipH="1" flipV="1">
            <a:off x="4167227" y="4229300"/>
            <a:ext cx="1632573" cy="53496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5" idx="0"/>
            <a:endCxn id="28" idx="2"/>
          </p:cNvCxnSpPr>
          <p:nvPr/>
        </p:nvCxnSpPr>
        <p:spPr>
          <a:xfrm flipV="1">
            <a:off x="5799800" y="4249352"/>
            <a:ext cx="797903" cy="51490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5" idx="0"/>
            <a:endCxn id="29" idx="2"/>
          </p:cNvCxnSpPr>
          <p:nvPr/>
        </p:nvCxnSpPr>
        <p:spPr>
          <a:xfrm flipV="1">
            <a:off x="5799800" y="4249352"/>
            <a:ext cx="2716315" cy="51490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6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do decision trees work? 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7567"/>
            <a:ext cx="8261714" cy="868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3. Calculate the Mean Squared Error of each group and total MSE for that split point </a:t>
            </a:r>
          </a:p>
        </p:txBody>
      </p:sp>
      <p:cxnSp>
        <p:nvCxnSpPr>
          <p:cNvPr id="65" name="Google Shape;65;p14"/>
          <p:cNvCxnSpPr/>
          <p:nvPr/>
        </p:nvCxnSpPr>
        <p:spPr>
          <a:xfrm rot="10800000" flipH="1">
            <a:off x="340063" y="1017725"/>
            <a:ext cx="4203600" cy="7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451969"/>
              </p:ext>
            </p:extLst>
          </p:nvPr>
        </p:nvGraphicFramePr>
        <p:xfrm>
          <a:off x="6008303" y="625952"/>
          <a:ext cx="2885155" cy="26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165"/>
                <a:gridCol w="412165"/>
                <a:gridCol w="412165"/>
                <a:gridCol w="412165"/>
                <a:gridCol w="412165"/>
                <a:gridCol w="412165"/>
                <a:gridCol w="412165"/>
              </a:tblGrid>
              <a:tr h="266852">
                <a:tc>
                  <a:txBody>
                    <a:bodyPr/>
                    <a:lstStyle/>
                    <a:p>
                      <a:pPr algn="ctr"/>
                      <a:r>
                        <a:rPr lang="en-CA" sz="900" dirty="0" smtClean="0">
                          <a:solidFill>
                            <a:schemeClr val="accent2"/>
                          </a:solidFill>
                        </a:rPr>
                        <a:t>8.5</a:t>
                      </a:r>
                      <a:endParaRPr lang="en-CA" sz="9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90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CA" sz="9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900" dirty="0" smtClean="0">
                          <a:solidFill>
                            <a:schemeClr val="accent2"/>
                          </a:solidFill>
                        </a:rPr>
                        <a:t>29.5</a:t>
                      </a:r>
                      <a:endParaRPr lang="en-CA" sz="9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900" dirty="0" smtClean="0">
                          <a:solidFill>
                            <a:schemeClr val="accent2"/>
                          </a:solidFill>
                        </a:rPr>
                        <a:t>45.5</a:t>
                      </a:r>
                      <a:endParaRPr lang="en-CA" sz="9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900" dirty="0" smtClean="0">
                          <a:solidFill>
                            <a:schemeClr val="accent2"/>
                          </a:solidFill>
                        </a:rPr>
                        <a:t>66</a:t>
                      </a:r>
                      <a:endParaRPr lang="en-CA" sz="9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900" dirty="0" smtClean="0">
                          <a:solidFill>
                            <a:schemeClr val="accent2"/>
                          </a:solidFill>
                        </a:rPr>
                        <a:t>86.5</a:t>
                      </a:r>
                      <a:endParaRPr lang="en-CA" sz="9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900" dirty="0" smtClean="0">
                          <a:solidFill>
                            <a:schemeClr val="accent2"/>
                          </a:solidFill>
                        </a:rPr>
                        <a:t>99</a:t>
                      </a:r>
                      <a:endParaRPr lang="en-CA" sz="9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836690" y="578101"/>
            <a:ext cx="132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Georgia" panose="02040502050405020303" pitchFamily="18" charset="0"/>
              </a:rPr>
              <a:t>Split points: </a:t>
            </a:r>
            <a:endParaRPr lang="en-CA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00298" y="553797"/>
            <a:ext cx="484812" cy="388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597809" y="2639500"/>
            <a:ext cx="81532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Group 1: </a:t>
            </a:r>
            <a:r>
              <a:rPr lang="en-CA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292, 82, 298, 75</a:t>
            </a:r>
          </a:p>
          <a:p>
            <a:r>
              <a:rPr lang="en-CA" b="1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Group 1 MSE</a:t>
            </a:r>
            <a:r>
              <a:rPr lang="en-CA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(292-186.75)</a:t>
            </a:r>
            <a:r>
              <a:rPr lang="en-CA" baseline="300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 </a:t>
            </a:r>
            <a:r>
              <a:rPr lang="en-CA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+ (82-186.75)</a:t>
            </a:r>
            <a:r>
              <a:rPr lang="en-CA" baseline="300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  </a:t>
            </a:r>
            <a:r>
              <a:rPr lang="en-CA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+ </a:t>
            </a:r>
            <a:r>
              <a:rPr lang="en-CA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(298-186.75)</a:t>
            </a:r>
            <a:r>
              <a:rPr lang="en-CA" baseline="300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 </a:t>
            </a:r>
            <a:r>
              <a:rPr lang="en-CA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CA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+ </a:t>
            </a:r>
            <a:r>
              <a:rPr lang="en-CA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(75-186.75)</a:t>
            </a:r>
            <a:r>
              <a:rPr lang="en-CA" baseline="300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 </a:t>
            </a:r>
          </a:p>
          <a:p>
            <a:pPr lvl="0"/>
            <a:endParaRPr lang="en-CA" dirty="0" smtClean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lvl="0"/>
            <a:r>
              <a:rPr lang="en-CA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Group 2: 109, 330, 439, 771, 882, 512</a:t>
            </a:r>
          </a:p>
          <a:p>
            <a:r>
              <a:rPr lang="en-CA" b="1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Group 2 MSE</a:t>
            </a:r>
            <a:r>
              <a:rPr lang="en-CA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(109-507.17)</a:t>
            </a:r>
            <a:r>
              <a:rPr lang="en-CA" baseline="300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CA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+ (330-507.17)</a:t>
            </a:r>
            <a:r>
              <a:rPr lang="en-CA" baseline="300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CA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CA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+ </a:t>
            </a:r>
            <a:r>
              <a:rPr lang="en-CA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(439-507.17)</a:t>
            </a:r>
            <a:r>
              <a:rPr lang="en-CA" baseline="300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CA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CA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+ </a:t>
            </a:r>
            <a:r>
              <a:rPr lang="en-CA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(771-507.17)</a:t>
            </a:r>
            <a:r>
              <a:rPr lang="en-CA" baseline="300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CA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+ (882-507.17)</a:t>
            </a:r>
            <a:r>
              <a:rPr lang="en-CA" baseline="300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CA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+ </a:t>
            </a:r>
          </a:p>
          <a:p>
            <a:r>
              <a:rPr lang="en-CA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(512-507.17)</a:t>
            </a:r>
            <a:r>
              <a:rPr lang="en-CA" baseline="300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CA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lang="en-CA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r>
              <a:rPr lang="en-CA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lang="en-CA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endParaRPr lang="en-CA" b="1" dirty="0" smtClean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r>
              <a:rPr lang="en-CA" b="1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MSE for split point 29.5: (Group 1 MSE + Group 2 MSE)</a:t>
            </a:r>
            <a:endParaRPr lang="en-CA" b="1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693" y="1638416"/>
            <a:ext cx="21050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5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do decision trees work? 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7567"/>
            <a:ext cx="4428550" cy="3348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4. Do this for every feature and every split point. Pick the feature and split point with the lowest SSR as the node splitting rule.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6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5. Repeat until you have reached a maximum depth, SSR of parent node is greater than child node, or if you have reached the minimum number of data points in a node. Node then becomes a leaf/terminal node. </a:t>
            </a:r>
          </a:p>
        </p:txBody>
      </p:sp>
      <p:cxnSp>
        <p:nvCxnSpPr>
          <p:cNvPr id="65" name="Google Shape;65;p14"/>
          <p:cNvCxnSpPr/>
          <p:nvPr/>
        </p:nvCxnSpPr>
        <p:spPr>
          <a:xfrm rot="10800000" flipH="1">
            <a:off x="340063" y="1017725"/>
            <a:ext cx="4203600" cy="7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542" y="1764441"/>
            <a:ext cx="3679546" cy="200986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013765" y="2011340"/>
            <a:ext cx="0" cy="176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40919" y="4337914"/>
            <a:ext cx="29068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Defines the minimum samples (or observations) required in a terminal node or leaf.</a:t>
            </a:r>
            <a:endParaRPr lang="en-CA" dirty="0">
              <a:latin typeface="Georgia" panose="02040502050405020303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976518" y="3621024"/>
            <a:ext cx="643738" cy="71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81728" y="1703563"/>
            <a:ext cx="1353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Georgia" panose="02040502050405020303" pitchFamily="18" charset="0"/>
              </a:rPr>
              <a:t>Depth</a:t>
            </a:r>
            <a:endParaRPr lang="en-CA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4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Splitting criterion 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7567"/>
            <a:ext cx="7040076" cy="3348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Gini Impurity</a:t>
            </a:r>
            <a:r>
              <a:rPr lang="en-CA" sz="16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Choose feature with </a:t>
            </a:r>
            <a:r>
              <a:rPr lang="en-CA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lowest Gini Impurity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6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600" dirty="0" smtClean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6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600" dirty="0" smtClean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6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Information Gain</a:t>
            </a:r>
            <a:r>
              <a:rPr lang="en-CA" sz="16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Choose feature with </a:t>
            </a:r>
            <a:r>
              <a:rPr lang="en-CA" sz="1600" b="1" dirty="0" smtClean="0">
                <a:solidFill>
                  <a:srgbClr val="00B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highest Information Gain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6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600" dirty="0" smtClean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6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600" dirty="0" smtClean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600" dirty="0" smtClean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rot="10800000" flipH="1">
            <a:off x="340063" y="1017725"/>
            <a:ext cx="4203600" cy="7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659" y="1842719"/>
            <a:ext cx="5735117" cy="5287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810" y="3529158"/>
            <a:ext cx="5724966" cy="7105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10" y="4258143"/>
            <a:ext cx="5347411" cy="49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1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Decision Trees prone to overfitting 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7566"/>
            <a:ext cx="8148906" cy="3626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Various methods used to combat overfitting: Setting constraints on the tree size aka Tree Pruning.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6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But Random Forests also combat overfitting. Steps in a RF algorithm: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6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342900" lvl="0">
              <a:buFont typeface="+mj-lt"/>
              <a:buAutoNum type="arabicPeriod"/>
            </a:pPr>
            <a:r>
              <a:rPr lang="en-CA" sz="1600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CA" sz="1600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ootstrap </a:t>
            </a:r>
            <a:r>
              <a:rPr lang="en-CA" sz="1600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Agg</a:t>
            </a:r>
            <a:r>
              <a:rPr lang="en-CA" sz="1600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regation or </a:t>
            </a:r>
            <a:r>
              <a:rPr lang="en-CA" sz="1600" b="1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Bagging</a:t>
            </a:r>
            <a:r>
              <a:rPr lang="en-CA" sz="16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Randomly select part of training data set, randomly select features to build decision tree from </a:t>
            </a:r>
          </a:p>
          <a:p>
            <a:pPr marL="342900" lvl="0">
              <a:buFont typeface="+mj-lt"/>
              <a:buAutoNum type="arabicPeriod"/>
            </a:pPr>
            <a:r>
              <a:rPr lang="en-CA" sz="16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Create decision tree </a:t>
            </a:r>
          </a:p>
          <a:p>
            <a:pPr marL="342900" lvl="0">
              <a:buFont typeface="+mj-lt"/>
              <a:buAutoNum type="arabicPeriod"/>
            </a:pPr>
            <a:r>
              <a:rPr lang="en-CA" sz="16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Repeat for n estimators/trees </a:t>
            </a:r>
          </a:p>
          <a:p>
            <a:pPr marL="342900" lvl="0">
              <a:buFont typeface="+mj-lt"/>
              <a:buAutoNum type="arabicPeriod"/>
            </a:pPr>
            <a:endParaRPr lang="en-CA" sz="16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buNone/>
            </a:pPr>
            <a:r>
              <a:rPr lang="en-CA" sz="16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predict: </a:t>
            </a:r>
          </a:p>
          <a:p>
            <a:pPr marL="342900" lvl="0">
              <a:buAutoNum type="arabicPeriod"/>
            </a:pPr>
            <a:r>
              <a:rPr lang="en-CA" sz="16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Traverse each tree and get predicted value </a:t>
            </a:r>
          </a:p>
          <a:p>
            <a:pPr marL="342900" lvl="0">
              <a:buAutoNum type="arabicPeriod"/>
            </a:pPr>
            <a:r>
              <a:rPr lang="en-CA" sz="1600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Mean of predicted value </a:t>
            </a:r>
          </a:p>
        </p:txBody>
      </p:sp>
      <p:cxnSp>
        <p:nvCxnSpPr>
          <p:cNvPr id="65" name="Google Shape;65;p14"/>
          <p:cNvCxnSpPr/>
          <p:nvPr/>
        </p:nvCxnSpPr>
        <p:spPr>
          <a:xfrm rot="10800000" flipH="1">
            <a:off x="340063" y="1017725"/>
            <a:ext cx="4203600" cy="7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547041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552</Words>
  <Application>Microsoft Office PowerPoint</Application>
  <PresentationFormat>On-screen Show (16:9)</PresentationFormat>
  <Paragraphs>135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Georgia</vt:lpstr>
      <vt:lpstr>Simple Light</vt:lpstr>
      <vt:lpstr>Random Forest</vt:lpstr>
      <vt:lpstr>How do decision trees work? </vt:lpstr>
      <vt:lpstr>How do decision trees work? </vt:lpstr>
      <vt:lpstr>How do decision trees work? </vt:lpstr>
      <vt:lpstr>How do decision trees work? </vt:lpstr>
      <vt:lpstr>Splitting criterion </vt:lpstr>
      <vt:lpstr>Decision Trees prone to overfitting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cp:lastModifiedBy>Nupur Gokhale</cp:lastModifiedBy>
  <cp:revision>11</cp:revision>
  <dcterms:modified xsi:type="dcterms:W3CDTF">2021-07-13T21:02:38Z</dcterms:modified>
</cp:coreProperties>
</file>