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7" r:id="rId3"/>
    <p:sldId id="281" r:id="rId4"/>
    <p:sldId id="282" r:id="rId5"/>
    <p:sldId id="264" r:id="rId6"/>
    <p:sldId id="283" r:id="rId7"/>
    <p:sldId id="285" r:id="rId8"/>
    <p:sldId id="286" r:id="rId9"/>
    <p:sldId id="287" r:id="rId10"/>
    <p:sldId id="288" r:id="rId11"/>
    <p:sldId id="289" r:id="rId12"/>
    <p:sldId id="284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3F78"/>
    <a:srgbClr val="009C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95" autoAdjust="0"/>
  </p:normalViewPr>
  <p:slideViewPr>
    <p:cSldViewPr snapToGrid="0">
      <p:cViewPr varScale="1">
        <p:scale>
          <a:sx n="87" d="100"/>
          <a:sy n="87" d="100"/>
        </p:scale>
        <p:origin x="68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07696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https://www.gormanalysis.com/blog/gradient-boosting-explained/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5231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3b9c2a5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3b9c2a5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943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3b9c2a5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3b9c2a5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https://bradleyboehmke.github.io/HOML/gbm.html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5866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3b9c2a5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3b9c2a5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https://bradleyboehmke.github.io/HOML/gbm.html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3490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3b9c2a5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3b9c2a5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3305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3b9c2a5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3b9c2a5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CA" sz="1100" dirty="0" smtClean="0">
                <a:latin typeface="Georgia" panose="02040502050405020303" pitchFamily="18" charset="0"/>
              </a:rPr>
              <a:t>Why is it called gradient descent? </a:t>
            </a:r>
          </a:p>
          <a:p>
            <a:endParaRPr lang="en-CA" sz="1100" dirty="0" smtClean="0">
              <a:latin typeface="Georgia" panose="02040502050405020303" pitchFamily="18" charset="0"/>
            </a:endParaRPr>
          </a:p>
          <a:p>
            <a:r>
              <a:rPr lang="en-CA" sz="1100" dirty="0" smtClean="0">
                <a:latin typeface="Georgia" panose="02040502050405020303" pitchFamily="18" charset="0"/>
              </a:rPr>
              <a:t>Because we take the derivative AKA gradient of the cost function as the gradient is the vector that points in the direct of greatest increase. </a:t>
            </a:r>
          </a:p>
          <a:p>
            <a:endParaRPr lang="en-CA" sz="1100" dirty="0" smtClean="0">
              <a:latin typeface="Georgia" panose="02040502050405020303" pitchFamily="18" charset="0"/>
            </a:endParaRPr>
          </a:p>
          <a:p>
            <a:r>
              <a:rPr lang="en-CA" sz="1100" dirty="0" smtClean="0">
                <a:latin typeface="Georgia" panose="02040502050405020303" pitchFamily="18" charset="0"/>
              </a:rPr>
              <a:t>So we take small steps (learning rate) continuously in the direction of negative gradient to reach the local minima.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0988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3b9c2a5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3b9c2a5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4314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3b9c2a5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3b9c2a5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660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3b9c2a5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3b9c2a5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This is the gradient that gradient boosting gets its</a:t>
            </a:r>
            <a:r>
              <a:rPr lang="en-CA" baseline="0" dirty="0" smtClean="0"/>
              <a:t> name from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7751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3b9c2a5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3b9c2a5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1454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3b9c2a5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3b9c2a5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0207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3b9c2a5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3b9c2a5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4467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7030A0"/>
                </a:solidFill>
              </a:rPr>
              <a:t>Gradient Boosting</a:t>
            </a:r>
            <a:endParaRPr dirty="0"/>
          </a:p>
        </p:txBody>
      </p:sp>
      <p:cxnSp>
        <p:nvCxnSpPr>
          <p:cNvPr id="56" name="Google Shape;56;p13"/>
          <p:cNvCxnSpPr/>
          <p:nvPr/>
        </p:nvCxnSpPr>
        <p:spPr>
          <a:xfrm rot="10800000" flipH="1">
            <a:off x="2656850" y="2834125"/>
            <a:ext cx="4203600" cy="750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Ensemble Algorithm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Shrinkage/Regularization</a:t>
            </a:r>
            <a:endParaRPr dirty="0"/>
          </a:p>
        </p:txBody>
      </p:sp>
      <p:cxnSp>
        <p:nvCxnSpPr>
          <p:cNvPr id="13" name="Google Shape;65;p14"/>
          <p:cNvCxnSpPr/>
          <p:nvPr/>
        </p:nvCxnSpPr>
        <p:spPr>
          <a:xfrm rot="10800000" flipH="1">
            <a:off x="340063" y="1017725"/>
            <a:ext cx="4203600" cy="750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/>
          <p:cNvSpPr txBox="1"/>
          <p:nvPr/>
        </p:nvSpPr>
        <p:spPr>
          <a:xfrm>
            <a:off x="555328" y="1308714"/>
            <a:ext cx="777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latin typeface="Georgia" panose="02040502050405020303" pitchFamily="18" charset="0"/>
              </a:rPr>
              <a:t>This is the part where the learning rate comes in.</a:t>
            </a:r>
            <a:endParaRPr lang="en-US" baseline="-25000" dirty="0">
              <a:latin typeface="Georgia" panose="020405020504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4958" t="64760" r="20252" b="25749"/>
          <a:stretch/>
        </p:blipFill>
        <p:spPr>
          <a:xfrm>
            <a:off x="555328" y="1736591"/>
            <a:ext cx="8119946" cy="63190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55328" y="2552247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latin typeface="Georgia" panose="02040502050405020303" pitchFamily="18" charset="0"/>
              </a:rPr>
              <a:t>Where parameter ‘nu’ is called the learning rate.</a:t>
            </a:r>
          </a:p>
          <a:p>
            <a:endParaRPr lang="en-CA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Determines the contribution of each tree on the final outcome and controls how quickly the algorithm proceeds down the gradient descent </a:t>
            </a:r>
            <a:r>
              <a:rPr lang="en-US" dirty="0" smtClean="0">
                <a:latin typeface="Georgia" panose="02040502050405020303" pitchFamily="18" charset="0"/>
              </a:rPr>
              <a:t>(learns). Values </a:t>
            </a:r>
            <a:r>
              <a:rPr lang="en-US" dirty="0">
                <a:latin typeface="Georgia" panose="02040502050405020303" pitchFamily="18" charset="0"/>
              </a:rPr>
              <a:t>range from 0–1 with typical values between 0.001–0.3. </a:t>
            </a:r>
            <a:endParaRPr lang="en-US" dirty="0" smtClean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 smtClean="0">
                <a:latin typeface="Georgia" panose="02040502050405020303" pitchFamily="18" charset="0"/>
              </a:rPr>
              <a:t>Smaller </a:t>
            </a:r>
            <a:r>
              <a:rPr lang="en-US" dirty="0">
                <a:latin typeface="Georgia" panose="02040502050405020303" pitchFamily="18" charset="0"/>
              </a:rPr>
              <a:t>values make the model robust to the specific characteristics of each individual tree, thus allowing it to generalize </a:t>
            </a:r>
            <a:r>
              <a:rPr lang="en-US" dirty="0" smtClean="0">
                <a:latin typeface="Georgia" panose="02040502050405020303" pitchFamily="18" charset="0"/>
              </a:rPr>
              <a:t>well and make it easier to stop </a:t>
            </a:r>
            <a:r>
              <a:rPr lang="en-US" dirty="0">
                <a:latin typeface="Georgia" panose="02040502050405020303" pitchFamily="18" charset="0"/>
              </a:rPr>
              <a:t>prior to overfitting; however, they increase the risk of not reaching the optimum with a fixed number of trees and are more computationally </a:t>
            </a:r>
            <a:r>
              <a:rPr lang="en-US" dirty="0" smtClean="0">
                <a:latin typeface="Georgia" panose="02040502050405020303" pitchFamily="18" charset="0"/>
              </a:rPr>
              <a:t>demanding. </a:t>
            </a:r>
            <a:endParaRPr lang="en-US" baseline="-25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66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3734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Two Categories Hyperparameters</a:t>
            </a:r>
            <a:endParaRPr dirty="0"/>
          </a:p>
        </p:txBody>
      </p:sp>
      <p:cxnSp>
        <p:nvCxnSpPr>
          <p:cNvPr id="13" name="Google Shape;65;p14"/>
          <p:cNvCxnSpPr/>
          <p:nvPr/>
        </p:nvCxnSpPr>
        <p:spPr>
          <a:xfrm rot="10800000" flipH="1">
            <a:off x="340063" y="1017725"/>
            <a:ext cx="4203600" cy="750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TextBox 14"/>
          <p:cNvSpPr txBox="1"/>
          <p:nvPr/>
        </p:nvSpPr>
        <p:spPr>
          <a:xfrm>
            <a:off x="1059900" y="1430381"/>
            <a:ext cx="27513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Georgia" panose="02040502050405020303" pitchFamily="18" charset="0"/>
              </a:rPr>
              <a:t>Boosting </a:t>
            </a:r>
            <a:r>
              <a:rPr lang="en-US" b="1" dirty="0" err="1" smtClean="0">
                <a:latin typeface="Georgia" panose="02040502050405020303" pitchFamily="18" charset="0"/>
              </a:rPr>
              <a:t>hyperparameters</a:t>
            </a:r>
            <a:endParaRPr lang="en-US" b="1" dirty="0" smtClean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Number </a:t>
            </a:r>
            <a:r>
              <a:rPr lang="en-US" dirty="0">
                <a:latin typeface="Georgia" panose="02040502050405020303" pitchFamily="18" charset="0"/>
              </a:rPr>
              <a:t>of </a:t>
            </a:r>
            <a:r>
              <a:rPr lang="en-US" dirty="0" smtClean="0">
                <a:latin typeface="Georgia" panose="02040502050405020303" pitchFamily="18" charset="0"/>
              </a:rPr>
              <a:t>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Learning rate</a:t>
            </a:r>
            <a:endParaRPr lang="en-US" baseline="-25000" dirty="0">
              <a:latin typeface="Georgia" panose="020405020504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03059" y="1430381"/>
            <a:ext cx="318759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Georgia" panose="02040502050405020303" pitchFamily="18" charset="0"/>
              </a:rPr>
              <a:t>Tree-specific  </a:t>
            </a:r>
            <a:r>
              <a:rPr lang="en-US" b="1" dirty="0" err="1" smtClean="0">
                <a:latin typeface="Georgia" panose="02040502050405020303" pitchFamily="18" charset="0"/>
              </a:rPr>
              <a:t>hyperparameters</a:t>
            </a:r>
            <a:endParaRPr lang="en-US" b="1" dirty="0" smtClean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Tree depth: Typical values range from a depth of 3–8</a:t>
            </a:r>
            <a:endParaRPr lang="en-US" dirty="0" smtClean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Minimum number of observations in terminal </a:t>
            </a:r>
            <a:r>
              <a:rPr lang="en-US" dirty="0" smtClean="0">
                <a:latin typeface="Georgia" panose="02040502050405020303" pitchFamily="18" charset="0"/>
              </a:rPr>
              <a:t>nodes aka complexity of </a:t>
            </a:r>
            <a:r>
              <a:rPr lang="en-US" dirty="0">
                <a:latin typeface="Georgia" panose="02040502050405020303" pitchFamily="18" charset="0"/>
              </a:rPr>
              <a:t>the tree: Typical values range from 5–15</a:t>
            </a:r>
            <a:endParaRPr lang="en-US" baseline="-25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70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General Tuning Strategy</a:t>
            </a:r>
            <a:endParaRPr dirty="0"/>
          </a:p>
        </p:txBody>
      </p:sp>
      <p:cxnSp>
        <p:nvCxnSpPr>
          <p:cNvPr id="13" name="Google Shape;65;p14"/>
          <p:cNvCxnSpPr/>
          <p:nvPr/>
        </p:nvCxnSpPr>
        <p:spPr>
          <a:xfrm rot="10800000" flipH="1">
            <a:off x="340063" y="1017725"/>
            <a:ext cx="4203600" cy="750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angle 3"/>
          <p:cNvSpPr/>
          <p:nvPr/>
        </p:nvSpPr>
        <p:spPr>
          <a:xfrm>
            <a:off x="340063" y="1323532"/>
            <a:ext cx="849223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333333"/>
                </a:solidFill>
                <a:latin typeface="Georgia" panose="02040502050405020303" pitchFamily="18" charset="0"/>
              </a:rPr>
              <a:t> Choose </a:t>
            </a:r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a relatively high learning rate. Generally the default value of 0.1 works but somewhere between 0.05–0.2 should work across a wide range of problems.</a:t>
            </a:r>
            <a:b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</a:br>
            <a:endParaRPr 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333333"/>
                </a:solidFill>
                <a:latin typeface="Georgia" panose="02040502050405020303" pitchFamily="18" charset="0"/>
              </a:rPr>
              <a:t> Determine </a:t>
            </a:r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the optimum number of trees for this learning rate.</a:t>
            </a:r>
            <a:b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</a:br>
            <a:endParaRPr 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333333"/>
                </a:solidFill>
                <a:latin typeface="Georgia" panose="02040502050405020303" pitchFamily="18" charset="0"/>
              </a:rPr>
              <a:t> Fix </a:t>
            </a:r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tree </a:t>
            </a:r>
            <a:r>
              <a:rPr lang="en-US" dirty="0" err="1">
                <a:solidFill>
                  <a:srgbClr val="333333"/>
                </a:solidFill>
                <a:latin typeface="Georgia" panose="02040502050405020303" pitchFamily="18" charset="0"/>
              </a:rPr>
              <a:t>hyperparameters</a:t>
            </a:r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 and tune learning rate and assess speed vs. performance.</a:t>
            </a:r>
            <a:b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</a:br>
            <a:endParaRPr 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333333"/>
                </a:solidFill>
                <a:latin typeface="Georgia" panose="02040502050405020303" pitchFamily="18" charset="0"/>
              </a:rPr>
              <a:t> Tune </a:t>
            </a:r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tree-specific parameters for decided learning rate.</a:t>
            </a:r>
            <a:b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</a:br>
            <a:endParaRPr 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333333"/>
                </a:solidFill>
                <a:latin typeface="Georgia" panose="02040502050405020303" pitchFamily="18" charset="0"/>
              </a:rPr>
              <a:t> Once </a:t>
            </a:r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tree-specific parameters have been found, lower the learning rate to assess for any improvements in accuracy.</a:t>
            </a:r>
            <a:b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</a:br>
            <a:endParaRPr 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333333"/>
                </a:solidFill>
                <a:latin typeface="Georgia" panose="02040502050405020303" pitchFamily="18" charset="0"/>
              </a:rPr>
              <a:t> Use </a:t>
            </a:r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final </a:t>
            </a:r>
            <a:r>
              <a:rPr lang="en-US" dirty="0" err="1">
                <a:solidFill>
                  <a:srgbClr val="333333"/>
                </a:solidFill>
                <a:latin typeface="Georgia" panose="02040502050405020303" pitchFamily="18" charset="0"/>
              </a:rPr>
              <a:t>hyperparameter</a:t>
            </a:r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 settings and increase CV procedures to get more robust estimates. Often, the above steps are performed with a simple validation procedure or 5-fold CV due to computational constraints. If you used </a:t>
            </a:r>
            <a:r>
              <a:rPr lang="en-US" i="1" dirty="0">
                <a:solidFill>
                  <a:srgbClr val="333333"/>
                </a:solidFill>
                <a:latin typeface="Georgia" panose="02040502050405020303" pitchFamily="18" charset="0"/>
              </a:rPr>
              <a:t>k</a:t>
            </a:r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-fold CV throughout steps 1–5 then this step is not necessary.</a:t>
            </a:r>
          </a:p>
        </p:txBody>
      </p:sp>
    </p:spTree>
    <p:extLst>
      <p:ext uri="{BB962C8B-B14F-4D97-AF65-F5344CB8AC3E}">
        <p14:creationId xmlns:p14="http://schemas.microsoft.com/office/powerpoint/2010/main" val="203708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Prerequisites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40063" y="1179766"/>
            <a:ext cx="4203600" cy="17287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 algn="ctr">
              <a:buNone/>
            </a:pPr>
            <a:r>
              <a:rPr lang="en-CA" sz="1600" b="1" dirty="0" smtClean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Gradient Descent </a:t>
            </a:r>
            <a:endParaRPr sz="1600" b="1" dirty="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65" name="Google Shape;65;p14"/>
          <p:cNvCxnSpPr/>
          <p:nvPr/>
        </p:nvCxnSpPr>
        <p:spPr>
          <a:xfrm rot="10800000" flipH="1">
            <a:off x="340063" y="1017725"/>
            <a:ext cx="4203600" cy="750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62;p14"/>
          <p:cNvSpPr txBox="1">
            <a:spLocks/>
          </p:cNvSpPr>
          <p:nvPr/>
        </p:nvSpPr>
        <p:spPr>
          <a:xfrm>
            <a:off x="4543663" y="1179766"/>
            <a:ext cx="4203600" cy="172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CA" sz="1600" b="1" dirty="0" smtClean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Decision Trees</a:t>
            </a:r>
            <a:endParaRPr lang="en-CA" sz="1600" b="1" dirty="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772" y="1976917"/>
            <a:ext cx="3136602" cy="1713292"/>
          </a:xfrm>
          <a:prstGeom prst="rect">
            <a:avLst/>
          </a:prstGeom>
        </p:spPr>
      </p:pic>
      <p:pic>
        <p:nvPicPr>
          <p:cNvPr id="1026" name="Picture 2" descr="Alternatives to the Gradient Descent Algorithm - Data Science Centr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599" y="1786704"/>
            <a:ext cx="242887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18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Back to Basics: Gradient Descent </a:t>
            </a:r>
            <a:endParaRPr dirty="0"/>
          </a:p>
        </p:txBody>
      </p:sp>
      <p:cxnSp>
        <p:nvCxnSpPr>
          <p:cNvPr id="65" name="Google Shape;65;p14"/>
          <p:cNvCxnSpPr/>
          <p:nvPr/>
        </p:nvCxnSpPr>
        <p:spPr>
          <a:xfrm rot="10800000" flipH="1">
            <a:off x="340063" y="1017725"/>
            <a:ext cx="4203600" cy="750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1048" t="39840" r="34016" b="19272"/>
          <a:stretch/>
        </p:blipFill>
        <p:spPr>
          <a:xfrm>
            <a:off x="401641" y="1394959"/>
            <a:ext cx="4878283" cy="19288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8397" y="3500813"/>
            <a:ext cx="78472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latin typeface="Georgia" panose="02040502050405020303" pitchFamily="18" charset="0"/>
              </a:rPr>
              <a:t>There are 2 concepts in gradient descent that are gradien</a:t>
            </a:r>
            <a:r>
              <a:rPr lang="en-CA" sz="1200" dirty="0" smtClean="0">
                <a:latin typeface="Georgia" panose="02040502050405020303" pitchFamily="18" charset="0"/>
              </a:rPr>
              <a:t>t boosting derives from: </a:t>
            </a:r>
          </a:p>
          <a:p>
            <a:endParaRPr lang="en-CA" sz="1200" dirty="0">
              <a:latin typeface="Georgia" panose="02040502050405020303" pitchFamily="18" charset="0"/>
            </a:endParaRPr>
          </a:p>
          <a:p>
            <a:pPr marL="228600" indent="-228600">
              <a:buAutoNum type="arabicParenR"/>
            </a:pPr>
            <a:r>
              <a:rPr lang="en-CA" sz="1200" dirty="0" smtClean="0">
                <a:latin typeface="Georgia" panose="02040502050405020303" pitchFamily="18" charset="0"/>
              </a:rPr>
              <a:t>We </a:t>
            </a:r>
            <a:r>
              <a:rPr lang="en-CA" sz="1200" dirty="0">
                <a:latin typeface="Georgia" panose="02040502050405020303" pitchFamily="18" charset="0"/>
              </a:rPr>
              <a:t>take the </a:t>
            </a:r>
            <a:r>
              <a:rPr lang="en-CA" sz="1200" dirty="0" smtClean="0">
                <a:latin typeface="Georgia" panose="02040502050405020303" pitchFamily="18" charset="0"/>
              </a:rPr>
              <a:t>negative derivative AKA negative </a:t>
            </a:r>
            <a:r>
              <a:rPr lang="en-CA" sz="1200" dirty="0">
                <a:latin typeface="Georgia" panose="02040502050405020303" pitchFamily="18" charset="0"/>
              </a:rPr>
              <a:t>gradient of the cost function as the gradient is the vector that points in the direct of greatest </a:t>
            </a:r>
            <a:r>
              <a:rPr lang="en-CA" sz="1200" dirty="0" smtClean="0">
                <a:latin typeface="Georgia" panose="02040502050405020303" pitchFamily="18" charset="0"/>
              </a:rPr>
              <a:t>ascent</a:t>
            </a:r>
          </a:p>
          <a:p>
            <a:pPr marL="228600" indent="-228600">
              <a:buAutoNum type="arabicParenR"/>
            </a:pPr>
            <a:r>
              <a:rPr lang="en-CA" sz="1200" dirty="0" smtClean="0">
                <a:latin typeface="Georgia" panose="02040502050405020303" pitchFamily="18" charset="0"/>
              </a:rPr>
              <a:t>The learning rate determines the size of the step </a:t>
            </a:r>
            <a:endParaRPr lang="en-CA" sz="1200" dirty="0">
              <a:latin typeface="Georgia" panose="020405020504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22378" t="34860" r="25327" b="11446"/>
          <a:stretch/>
        </p:blipFill>
        <p:spPr>
          <a:xfrm>
            <a:off x="5624563" y="1394959"/>
            <a:ext cx="2859870" cy="155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9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5954" t="35477" r="11639" b="4041"/>
          <a:stretch/>
        </p:blipFill>
        <p:spPr>
          <a:xfrm>
            <a:off x="340063" y="1079469"/>
            <a:ext cx="8570448" cy="3803203"/>
          </a:xfrm>
          <a:prstGeom prst="rect">
            <a:avLst/>
          </a:prstGeom>
        </p:spPr>
      </p:pic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Gradient Boosting Algorithm Steps</a:t>
            </a:r>
            <a:endParaRPr dirty="0"/>
          </a:p>
        </p:txBody>
      </p:sp>
      <p:cxnSp>
        <p:nvCxnSpPr>
          <p:cNvPr id="65" name="Google Shape;65;p14"/>
          <p:cNvCxnSpPr/>
          <p:nvPr/>
        </p:nvCxnSpPr>
        <p:spPr>
          <a:xfrm rot="10800000" flipH="1">
            <a:off x="340063" y="1017725"/>
            <a:ext cx="4203600" cy="750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032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Step 1: Initialize with constant value</a:t>
            </a:r>
            <a:endParaRPr dirty="0"/>
          </a:p>
        </p:txBody>
      </p:sp>
      <p:cxnSp>
        <p:nvCxnSpPr>
          <p:cNvPr id="13" name="Google Shape;65;p14"/>
          <p:cNvCxnSpPr/>
          <p:nvPr/>
        </p:nvCxnSpPr>
        <p:spPr>
          <a:xfrm rot="10800000" flipH="1">
            <a:off x="340063" y="1017725"/>
            <a:ext cx="4203600" cy="750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9211" t="43616" r="60999" b="44851"/>
          <a:stretch/>
        </p:blipFill>
        <p:spPr>
          <a:xfrm>
            <a:off x="882594" y="1110327"/>
            <a:ext cx="4023219" cy="124558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52903" y="2764751"/>
            <a:ext cx="80719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latin typeface="Georgia" panose="02040502050405020303" pitchFamily="18" charset="0"/>
              </a:rPr>
              <a:t>When your loss function is mean squared error, we initialize F with the mean of the training target values.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sz="1200" dirty="0">
              <a:latin typeface="Georgia" panose="020405020504050203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sz="1200" dirty="0" smtClean="0">
              <a:latin typeface="Georgia" panose="020405020504050203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sz="1200" dirty="0">
              <a:latin typeface="Georgia" panose="020405020504050203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sz="1200" dirty="0" smtClean="0">
              <a:latin typeface="Georgia" panose="020405020504050203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sz="1200" dirty="0" smtClean="0">
              <a:latin typeface="Georgia" panose="020405020504050203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latin typeface="Georgia" panose="02040502050405020303" pitchFamily="18" charset="0"/>
              </a:rPr>
              <a:t>When your loss function is absolute error, we initialize F with the median of the training target values. </a:t>
            </a:r>
            <a:endParaRPr lang="en-CA" sz="1200" dirty="0"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21525" t="44596" r="33390" b="46311"/>
          <a:stretch/>
        </p:blipFill>
        <p:spPr>
          <a:xfrm>
            <a:off x="1738381" y="3192651"/>
            <a:ext cx="5610563" cy="60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Step 2 (a): Calculate pseudo-residuals</a:t>
            </a:r>
            <a:endParaRPr dirty="0"/>
          </a:p>
        </p:txBody>
      </p:sp>
      <p:cxnSp>
        <p:nvCxnSpPr>
          <p:cNvPr id="13" name="Google Shape;65;p14"/>
          <p:cNvCxnSpPr/>
          <p:nvPr/>
        </p:nvCxnSpPr>
        <p:spPr>
          <a:xfrm rot="10800000" flipH="1">
            <a:off x="340063" y="1017725"/>
            <a:ext cx="4203600" cy="750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9339" t="54920" r="46591" b="29797"/>
          <a:stretch/>
        </p:blipFill>
        <p:spPr>
          <a:xfrm>
            <a:off x="556591" y="1318118"/>
            <a:ext cx="4693507" cy="11185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1700" y="2623281"/>
            <a:ext cx="806470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latin typeface="Georgia" panose="02040502050405020303" pitchFamily="18" charset="0"/>
              </a:rPr>
              <a:t>This is the part that I want to demystify. Pseudo-residuals are not actually regression residuals. The pseudo-residuals are a vector that point to the direction of steepest descent of the loss function, aka the negative gradient of the loss function at the value of F</a:t>
            </a:r>
            <a:r>
              <a:rPr lang="en-CA" baseline="-25000" dirty="0">
                <a:latin typeface="Georgia" panose="02040502050405020303" pitchFamily="18" charset="0"/>
              </a:rPr>
              <a:t>m-1</a:t>
            </a:r>
            <a:r>
              <a:rPr lang="en-CA" dirty="0" smtClean="0">
                <a:latin typeface="Georgia" panose="02040502050405020303" pitchFamily="18" charset="0"/>
              </a:rPr>
              <a:t>(x). </a:t>
            </a:r>
          </a:p>
          <a:p>
            <a:endParaRPr lang="en-CA" dirty="0">
              <a:latin typeface="Georgia" panose="02040502050405020303" pitchFamily="18" charset="0"/>
            </a:endParaRPr>
          </a:p>
          <a:p>
            <a:r>
              <a:rPr lang="en-CA" dirty="0" smtClean="0">
                <a:latin typeface="Georgia" panose="02040502050405020303" pitchFamily="18" charset="0"/>
              </a:rPr>
              <a:t>When you use the mean squared error as the loss function, the pseudo residuals are simply the difference.  When you use absolute error, the pseudo residuals are 1 or -1, i.e., one step closer in the direction of steepest descent. </a:t>
            </a:r>
            <a:endParaRPr lang="en-CA" dirty="0">
              <a:latin typeface="Georgia" panose="020405020504050203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5901" t="64484" r="64016" b="28110"/>
          <a:stretch/>
        </p:blipFill>
        <p:spPr>
          <a:xfrm>
            <a:off x="515693" y="4295499"/>
            <a:ext cx="2762612" cy="5412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22365" t="70654" r="64016" b="21990"/>
          <a:stretch/>
        </p:blipFill>
        <p:spPr>
          <a:xfrm>
            <a:off x="2795080" y="4295499"/>
            <a:ext cx="1873424" cy="53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44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Step 2 (b): Fit a learner to pseudo-residuals</a:t>
            </a:r>
            <a:endParaRPr dirty="0"/>
          </a:p>
        </p:txBody>
      </p:sp>
      <p:cxnSp>
        <p:nvCxnSpPr>
          <p:cNvPr id="13" name="Google Shape;65;p14"/>
          <p:cNvCxnSpPr/>
          <p:nvPr/>
        </p:nvCxnSpPr>
        <p:spPr>
          <a:xfrm rot="10800000" flipH="1">
            <a:off x="340063" y="1017725"/>
            <a:ext cx="4203600" cy="750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2358" t="70153" r="34658" b="25824"/>
          <a:stretch/>
        </p:blipFill>
        <p:spPr>
          <a:xfrm>
            <a:off x="811033" y="1407979"/>
            <a:ext cx="7596798" cy="3777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3886" y="2496307"/>
            <a:ext cx="7790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latin typeface="Georgia" panose="02040502050405020303" pitchFamily="18" charset="0"/>
              </a:rPr>
              <a:t>This is the genius part of gradient boosting. You are learning the gradient by fitting a learner on the gradient. </a:t>
            </a:r>
            <a:endParaRPr lang="en-CA" dirty="0">
              <a:latin typeface="Georgia" panose="02040502050405020303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65386" t="70153" r="12194" b="25824"/>
          <a:stretch/>
        </p:blipFill>
        <p:spPr>
          <a:xfrm>
            <a:off x="813886" y="1763260"/>
            <a:ext cx="3962387" cy="37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70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Step 2 (c): Compute the multiplier </a:t>
            </a:r>
            <a:endParaRPr dirty="0"/>
          </a:p>
        </p:txBody>
      </p:sp>
      <p:cxnSp>
        <p:nvCxnSpPr>
          <p:cNvPr id="13" name="Google Shape;65;p14"/>
          <p:cNvCxnSpPr/>
          <p:nvPr/>
        </p:nvCxnSpPr>
        <p:spPr>
          <a:xfrm rot="10800000" flipH="1">
            <a:off x="340063" y="1017725"/>
            <a:ext cx="4203600" cy="750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2510" t="73535" r="34703" b="15382"/>
          <a:stretch/>
        </p:blipFill>
        <p:spPr>
          <a:xfrm>
            <a:off x="850790" y="1325533"/>
            <a:ext cx="7561994" cy="10407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1954" y="2496307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latin typeface="Georgia" panose="02040502050405020303" pitchFamily="18" charset="0"/>
              </a:rPr>
              <a:t>In the previous steps you found a direction that you want to move in (gradient), now you need the magnitude. </a:t>
            </a:r>
          </a:p>
          <a:p>
            <a:endParaRPr lang="en-CA" dirty="0" smtClean="0">
              <a:latin typeface="Georgia" panose="02040502050405020303" pitchFamily="18" charset="0"/>
            </a:endParaRPr>
          </a:p>
          <a:p>
            <a:r>
              <a:rPr lang="en-CA" dirty="0" smtClean="0">
                <a:latin typeface="Georgia" panose="02040502050405020303" pitchFamily="18" charset="0"/>
              </a:rPr>
              <a:t>This optimization problem is solved using line search. </a:t>
            </a:r>
            <a:r>
              <a:rPr lang="en-US" dirty="0" smtClean="0">
                <a:latin typeface="Georgia" panose="02040502050405020303" pitchFamily="18" charset="0"/>
              </a:rPr>
              <a:t>Each </a:t>
            </a:r>
            <a:r>
              <a:rPr lang="en-US" dirty="0">
                <a:latin typeface="Georgia" panose="02040502050405020303" pitchFamily="18" charset="0"/>
              </a:rPr>
              <a:t>iteration of a line search method computes a search direction </a:t>
            </a:r>
            <a:r>
              <a:rPr lang="en-US" dirty="0" smtClean="0">
                <a:latin typeface="Georgia" panose="02040502050405020303" pitchFamily="18" charset="0"/>
              </a:rPr>
              <a:t>and </a:t>
            </a:r>
            <a:r>
              <a:rPr lang="en-US" dirty="0">
                <a:latin typeface="Georgia" panose="02040502050405020303" pitchFamily="18" charset="0"/>
              </a:rPr>
              <a:t>then decides how far to move along that </a:t>
            </a:r>
            <a:r>
              <a:rPr lang="en-US" dirty="0" smtClean="0">
                <a:latin typeface="Georgia" panose="02040502050405020303" pitchFamily="18" charset="0"/>
              </a:rPr>
              <a:t>direction to minimize the loss function. It can also be solved analytically, for e.g., the step size is always 1 for MSE loss functions. 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 smtClean="0">
                <a:latin typeface="Georgia" panose="02040502050405020303" pitchFamily="18" charset="0"/>
              </a:rPr>
              <a:t>It’s important to remember that unlike gradient descent, this step factor not the same as the learning rate. Also, in the case of tree models, we compute a different </a:t>
            </a:r>
            <a:r>
              <a:rPr lang="el-GR" dirty="0">
                <a:latin typeface="Georgia" panose="02040502050405020303" pitchFamily="18" charset="0"/>
              </a:rPr>
              <a:t>γ</a:t>
            </a:r>
            <a:r>
              <a:rPr lang="en-CA" baseline="-25000" dirty="0">
                <a:latin typeface="Georgia" panose="02040502050405020303" pitchFamily="18" charset="0"/>
              </a:rPr>
              <a:t>m</a:t>
            </a:r>
            <a:r>
              <a:rPr lang="en-CA" dirty="0">
                <a:latin typeface="Georgia" panose="02040502050405020303" pitchFamily="18" charset="0"/>
              </a:rPr>
              <a:t> </a:t>
            </a:r>
            <a:r>
              <a:rPr lang="en-CA" dirty="0" smtClean="0">
                <a:latin typeface="Georgia" panose="02040502050405020303" pitchFamily="18" charset="0"/>
              </a:rPr>
              <a:t>for every leaf. 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45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Step 2 (d): Update the model</a:t>
            </a:r>
            <a:endParaRPr dirty="0"/>
          </a:p>
        </p:txBody>
      </p:sp>
      <p:cxnSp>
        <p:nvCxnSpPr>
          <p:cNvPr id="13" name="Google Shape;65;p14"/>
          <p:cNvCxnSpPr/>
          <p:nvPr/>
        </p:nvCxnSpPr>
        <p:spPr>
          <a:xfrm rot="10800000" flipH="1">
            <a:off x="340063" y="1017725"/>
            <a:ext cx="4203600" cy="750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/>
          <p:cNvSpPr txBox="1"/>
          <p:nvPr/>
        </p:nvSpPr>
        <p:spPr>
          <a:xfrm>
            <a:off x="831954" y="2496307"/>
            <a:ext cx="777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latin typeface="Georgia" panose="02040502050405020303" pitchFamily="18" charset="0"/>
              </a:rPr>
              <a:t>Then repeat the process until you have F</a:t>
            </a:r>
            <a:r>
              <a:rPr lang="en-CA" baseline="-25000" dirty="0" smtClean="0">
                <a:latin typeface="Georgia" panose="02040502050405020303" pitchFamily="18" charset="0"/>
              </a:rPr>
              <a:t>M</a:t>
            </a:r>
            <a:endParaRPr lang="en-US" baseline="-25000" dirty="0">
              <a:latin typeface="Georgia" panose="020405020504050203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2432" t="84787" r="57446" b="7393"/>
          <a:stretch/>
        </p:blipFill>
        <p:spPr>
          <a:xfrm>
            <a:off x="1094406" y="1483018"/>
            <a:ext cx="3833256" cy="7914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9201" t="91778" r="73102" b="4058"/>
          <a:stretch/>
        </p:blipFill>
        <p:spPr>
          <a:xfrm>
            <a:off x="1270337" y="2956762"/>
            <a:ext cx="1466315" cy="42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1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3089</TotalTime>
  <Words>653</Words>
  <Application>Microsoft Office PowerPoint</Application>
  <PresentationFormat>On-screen Show (16:9)</PresentationFormat>
  <Paragraphs>63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Georgia</vt:lpstr>
      <vt:lpstr>Simple Light</vt:lpstr>
      <vt:lpstr>Gradient Boosting</vt:lpstr>
      <vt:lpstr>Prerequisites</vt:lpstr>
      <vt:lpstr>Back to Basics: Gradient Descent </vt:lpstr>
      <vt:lpstr>Gradient Boosting Algorithm Steps</vt:lpstr>
      <vt:lpstr>Step 1: Initialize with constant value</vt:lpstr>
      <vt:lpstr>Step 2 (a): Calculate pseudo-residuals</vt:lpstr>
      <vt:lpstr>Step 2 (b): Fit a learner to pseudo-residuals</vt:lpstr>
      <vt:lpstr>Step 2 (c): Compute the multiplier </vt:lpstr>
      <vt:lpstr>Step 2 (d): Update the model</vt:lpstr>
      <vt:lpstr>Shrinkage/Regularization</vt:lpstr>
      <vt:lpstr>Two Categories Hyperparameters</vt:lpstr>
      <vt:lpstr>General Tuning Strategy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</dc:title>
  <cp:lastModifiedBy>Nupur Gokhale</cp:lastModifiedBy>
  <cp:revision>61</cp:revision>
  <dcterms:modified xsi:type="dcterms:W3CDTF">2021-09-16T19:20:30Z</dcterms:modified>
</cp:coreProperties>
</file>