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58" r:id="rId5"/>
    <p:sldId id="260" r:id="rId6"/>
    <p:sldId id="259" r:id="rId7"/>
    <p:sldId id="304" r:id="rId8"/>
    <p:sldId id="265" r:id="rId9"/>
    <p:sldId id="264" r:id="rId10"/>
    <p:sldId id="268" r:id="rId11"/>
    <p:sldId id="269" r:id="rId12"/>
    <p:sldId id="271" r:id="rId13"/>
    <p:sldId id="273" r:id="rId14"/>
    <p:sldId id="262" r:id="rId15"/>
    <p:sldId id="274" r:id="rId16"/>
    <p:sldId id="263" r:id="rId17"/>
    <p:sldId id="275" r:id="rId18"/>
    <p:sldId id="261" r:id="rId19"/>
    <p:sldId id="276" r:id="rId20"/>
    <p:sldId id="319" r:id="rId21"/>
    <p:sldId id="320"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9CAB"/>
    <a:srgbClr val="8E8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670300"/>
            <a:ext cx="9144000" cy="1778000"/>
          </a:xfrm>
          <a:gradFill>
            <a:gsLst>
              <a:gs pos="0">
                <a:srgbClr val="FBFB11"/>
              </a:gs>
              <a:gs pos="100000">
                <a:srgbClr val="838309"/>
              </a:gs>
            </a:gsLst>
            <a:lin scaled="0"/>
          </a:gradFill>
        </p:spPr>
        <p:txBody>
          <a:bodyPr>
            <a:normAutofit/>
          </a:bodyPr>
          <a:p>
            <a:r>
              <a:rPr lang="en-US"/>
              <a:t>HOLLYWOOD THEATRICAL MARKET SYNOPSIS 1995-2021</a:t>
            </a:r>
            <a:br>
              <a:rPr lang="en-US"/>
            </a:br>
            <a:r>
              <a:rPr lang="en-US"/>
              <a:t>CASE STUDY</a:t>
            </a:r>
            <a:endParaRPr lang="en-US"/>
          </a:p>
        </p:txBody>
      </p:sp>
      <p:sp>
        <p:nvSpPr>
          <p:cNvPr id="5" name="Subtitle 4"/>
          <p:cNvSpPr>
            <a:spLocks noGrp="1"/>
          </p:cNvSpPr>
          <p:nvPr>
            <p:ph type="subTitle" idx="1"/>
          </p:nvPr>
        </p:nvSpPr>
        <p:spPr>
          <a:xfrm>
            <a:off x="4545330" y="5737860"/>
            <a:ext cx="6122670" cy="526415"/>
          </a:xfrm>
          <a:solidFill>
            <a:schemeClr val="bg2"/>
          </a:solidFill>
        </p:spPr>
        <p:txBody>
          <a:bodyPr/>
          <a:p>
            <a:r>
              <a:rPr lang="en-US"/>
              <a:t>A Research Project by Nupur</a:t>
            </a:r>
            <a:endParaRPr lang="en-US"/>
          </a:p>
        </p:txBody>
      </p:sp>
      <p:pic>
        <p:nvPicPr>
          <p:cNvPr id="6" name="Picture 5" descr="download"/>
          <p:cNvPicPr>
            <a:picLocks noChangeAspect="1"/>
          </p:cNvPicPr>
          <p:nvPr/>
        </p:nvPicPr>
        <p:blipFill>
          <a:blip r:embed="rId1"/>
          <a:stretch>
            <a:fillRect/>
          </a:stretch>
        </p:blipFill>
        <p:spPr>
          <a:xfrm>
            <a:off x="1524000" y="221615"/>
            <a:ext cx="9144635" cy="34486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190500"/>
            <a:ext cx="10972800" cy="582613"/>
          </a:xfrm>
        </p:spPr>
        <p:txBody>
          <a:bodyPr/>
          <a:p>
            <a:pPr algn="ctr"/>
            <a:r>
              <a:rPr lang="en-US" sz="2800" b="1">
                <a:solidFill>
                  <a:schemeClr val="tx1"/>
                </a:solidFill>
              </a:rPr>
              <a:t>TICKETS SOLD BASED ON AVERAGE TICKET PRICE</a:t>
            </a:r>
            <a:endParaRPr lang="en-US" sz="2800" b="1">
              <a:solidFill>
                <a:schemeClr val="tx1"/>
              </a:solidFill>
            </a:endParaRPr>
          </a:p>
        </p:txBody>
      </p:sp>
      <p:pic>
        <p:nvPicPr>
          <p:cNvPr id="6" name="Content Placeholder 5" descr="Picture1"/>
          <p:cNvPicPr>
            <a:picLocks noChangeAspect="1"/>
          </p:cNvPicPr>
          <p:nvPr>
            <p:ph idx="1"/>
          </p:nvPr>
        </p:nvPicPr>
        <p:blipFill>
          <a:blip r:embed="rId1"/>
          <a:stretch>
            <a:fillRect/>
          </a:stretch>
        </p:blipFill>
        <p:spPr>
          <a:xfrm>
            <a:off x="1174750" y="1186815"/>
            <a:ext cx="9316720" cy="5207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160" y="176530"/>
            <a:ext cx="10972800" cy="582613"/>
          </a:xfrm>
        </p:spPr>
        <p:txBody>
          <a:bodyPr/>
          <a:p>
            <a:pPr algn="ctr"/>
            <a:r>
              <a:rPr lang="en-US" sz="2800" b="1">
                <a:solidFill>
                  <a:schemeClr val="tx1"/>
                </a:solidFill>
                <a:sym typeface="+mn-ea"/>
              </a:rPr>
              <a:t>TICKETS SOLD BASED ON AVERAGE TICKET PRICE</a:t>
            </a:r>
            <a:endParaRPr lang="en-US" sz="2800" b="1">
              <a:solidFill>
                <a:schemeClr val="tx1"/>
              </a:solidFill>
              <a:sym typeface="+mn-ea"/>
            </a:endParaRPr>
          </a:p>
        </p:txBody>
      </p:sp>
      <p:sp>
        <p:nvSpPr>
          <p:cNvPr id="3" name="Content Placeholder 2"/>
          <p:cNvSpPr>
            <a:spLocks noGrp="1"/>
          </p:cNvSpPr>
          <p:nvPr>
            <p:ph idx="1"/>
          </p:nvPr>
        </p:nvSpPr>
        <p:spPr/>
        <p:txBody>
          <a:bodyPr/>
          <a:p>
            <a:pPr algn="l"/>
            <a:r>
              <a:rPr lang="en-US" sz="4400">
                <a:latin typeface="Times New Roman" panose="02020603050405020304" charset="0"/>
                <a:cs typeface="Times New Roman" panose="02020603050405020304" charset="0"/>
              </a:rPr>
              <a:t>The column chart represents data of tickets sold when average ticket price is greater than $7.00</a:t>
            </a:r>
            <a:endParaRPr lang="en-US" sz="4400">
              <a:latin typeface="Times New Roman" panose="02020603050405020304" charset="0"/>
              <a:cs typeface="Times New Roman" panose="02020603050405020304" charset="0"/>
            </a:endParaRPr>
          </a:p>
          <a:p>
            <a:pPr algn="l"/>
            <a:r>
              <a:rPr lang="en-US" sz="4400">
                <a:latin typeface="Times New Roman" panose="02020603050405020304" charset="0"/>
                <a:cs typeface="Times New Roman" panose="02020603050405020304" charset="0"/>
              </a:rPr>
              <a:t>A count of 14 years show average ticket price greater than $7.00.</a:t>
            </a:r>
            <a:endParaRPr lang="en-US" sz="4400">
              <a:latin typeface="Times New Roman" panose="02020603050405020304" charset="0"/>
              <a:cs typeface="Times New Roman" panose="02020603050405020304" charset="0"/>
            </a:endParaRPr>
          </a:p>
          <a:p>
            <a:pPr marL="0" indent="0" algn="ctr">
              <a:buNone/>
            </a:pPr>
            <a:endParaRPr lang="en-US"/>
          </a:p>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12395"/>
            <a:ext cx="10972800" cy="582613"/>
          </a:xfrm>
        </p:spPr>
        <p:txBody>
          <a:bodyPr/>
          <a:p>
            <a:pPr algn="ctr"/>
            <a:r>
              <a:rPr lang="en-US" sz="3200" b="1">
                <a:solidFill>
                  <a:schemeClr val="tx1"/>
                </a:solidFill>
              </a:rPr>
              <a:t>STAR WARS EPSIODES FROM 1995-2021</a:t>
            </a:r>
            <a:endParaRPr lang="en-US" sz="3200" b="1">
              <a:solidFill>
                <a:schemeClr val="tx1"/>
              </a:solidFill>
            </a:endParaRPr>
          </a:p>
        </p:txBody>
      </p:sp>
      <p:graphicFrame>
        <p:nvGraphicFramePr>
          <p:cNvPr id="6" name="Content Placeholder 5"/>
          <p:cNvGraphicFramePr/>
          <p:nvPr>
            <p:ph idx="1"/>
          </p:nvPr>
        </p:nvGraphicFramePr>
        <p:xfrm>
          <a:off x="304800" y="1431925"/>
          <a:ext cx="11770360" cy="5241290"/>
        </p:xfrm>
        <a:graphic>
          <a:graphicData uri="http://schemas.openxmlformats.org/drawingml/2006/table">
            <a:tbl>
              <a:tblPr firstRow="1" bandRow="1">
                <a:tableStyleId>{5C22544A-7EE6-4342-B048-85BDC9FD1C3A}</a:tableStyleId>
              </a:tblPr>
              <a:tblGrid>
                <a:gridCol w="1471295"/>
                <a:gridCol w="1471295"/>
                <a:gridCol w="1471295"/>
                <a:gridCol w="1471295"/>
                <a:gridCol w="1471295"/>
                <a:gridCol w="1471295"/>
                <a:gridCol w="1471295"/>
                <a:gridCol w="1471295"/>
              </a:tblGrid>
              <a:tr h="662940">
                <a:tc>
                  <a:txBody>
                    <a:bodyPr/>
                    <a:p>
                      <a:pPr indent="0">
                        <a:buNone/>
                      </a:pPr>
                      <a:r>
                        <a:rPr lang="en-US" sz="1800" b="0">
                          <a:solidFill>
                            <a:srgbClr val="000000"/>
                          </a:solidFill>
                          <a:latin typeface="Calibri" panose="020F0502020204030204" charset="-122"/>
                        </a:rPr>
                        <a:t>YEAR</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MOVIE</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GENRE</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MPAA_RATING</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DISTRIBUTOR</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TOTALFORYEAR</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TOTALIN2019 DOLLARS</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c>
                  <a:txBody>
                    <a:bodyPr/>
                    <a:p>
                      <a:pPr indent="0">
                        <a:buNone/>
                      </a:pPr>
                      <a:r>
                        <a:rPr lang="en-US" sz="1800" b="0">
                          <a:solidFill>
                            <a:srgbClr val="000000"/>
                          </a:solidFill>
                          <a:latin typeface="Calibri" panose="020F0502020204030204" charset="-122"/>
                        </a:rPr>
                        <a:t>TICKETS_SOLD</a:t>
                      </a:r>
                      <a:endParaRPr lang="en-US" sz="1800" b="0">
                        <a:solidFill>
                          <a:srgbClr val="000000"/>
                        </a:solidFill>
                        <a:latin typeface="Calibri" panose="020F0502020204030204" charset="-122"/>
                      </a:endParaRPr>
                    </a:p>
                  </a:txBody>
                  <a:tcPr marL="12700" marR="12700" marT="12700" vert="horz" anchor="ctr" anchorCtr="0">
                    <a:solidFill>
                      <a:schemeClr val="bg2"/>
                    </a:solidFill>
                  </a:tcPr>
                </a:tc>
              </a:tr>
              <a:tr h="1088390">
                <a:tc>
                  <a:txBody>
                    <a:bodyPr/>
                    <a:p>
                      <a:pPr indent="0" algn="ctr">
                        <a:buNone/>
                      </a:pPr>
                      <a:r>
                        <a:rPr lang="en-US" sz="1600" b="0" i="1">
                          <a:solidFill>
                            <a:srgbClr val="000000"/>
                          </a:solidFill>
                          <a:latin typeface="Calibri" panose="020F0502020204030204" charset="-122"/>
                        </a:rPr>
                        <a:t>1999</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Star Wars Ep. I: The Phantom Menace</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Adventure</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PG</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20th Century Fox</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$430,443,350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$776,153,749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8,47,32,942</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r>
              <a:tr h="1103630">
                <a:tc>
                  <a:txBody>
                    <a:bodyPr/>
                    <a:p>
                      <a:pPr indent="0" algn="ctr">
                        <a:buNone/>
                      </a:pPr>
                      <a:r>
                        <a:rPr lang="en-US" sz="1600" b="0" i="1">
                          <a:solidFill>
                            <a:srgbClr val="000000"/>
                          </a:solidFill>
                          <a:latin typeface="Calibri" panose="020F0502020204030204" charset="-122"/>
                        </a:rPr>
                        <a:t>2005</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Star Wars Ep. III: Revenge of the Sith</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Action</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PG-13</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20th Century Fox</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$380,270,577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$543,413,171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5,93,24,582</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r>
              <a:tr h="1119505">
                <a:tc>
                  <a:txBody>
                    <a:bodyPr/>
                    <a:p>
                      <a:pPr indent="0" algn="ctr">
                        <a:buNone/>
                      </a:pPr>
                      <a:r>
                        <a:rPr lang="en-US" sz="1600" b="0" i="1">
                          <a:solidFill>
                            <a:srgbClr val="000000"/>
                          </a:solidFill>
                          <a:latin typeface="Calibri" panose="020F0502020204030204" charset="-122"/>
                        </a:rPr>
                        <a:t>2015</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Star Wars Ep. VII: The Force Awakens</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Action</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PG-13</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Walt Disney</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$742,208,942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$806,480,887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8,80,43,765</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r>
              <a:tr h="1266825">
                <a:tc>
                  <a:txBody>
                    <a:bodyPr/>
                    <a:p>
                      <a:pPr indent="0" algn="ctr">
                        <a:buNone/>
                      </a:pPr>
                      <a:r>
                        <a:rPr lang="en-US" sz="1600" b="0" i="1">
                          <a:solidFill>
                            <a:srgbClr val="000000"/>
                          </a:solidFill>
                          <a:latin typeface="Calibri" panose="020F0502020204030204" charset="-122"/>
                        </a:rPr>
                        <a:t>2017</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Star Wars Ep. VIII: The Last Jedi</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Action</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PG-13</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Walt Disney</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$517,218,368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$528,173,936 </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c>
                  <a:txBody>
                    <a:bodyPr/>
                    <a:p>
                      <a:pPr indent="0" algn="ctr">
                        <a:buNone/>
                      </a:pPr>
                      <a:r>
                        <a:rPr lang="en-US" sz="1600" b="0" i="1">
                          <a:solidFill>
                            <a:srgbClr val="000000"/>
                          </a:solidFill>
                          <a:latin typeface="Calibri" panose="020F0502020204030204" charset="-122"/>
                        </a:rPr>
                        <a:t>5,76,60,910</a:t>
                      </a:r>
                      <a:endParaRPr lang="en-US" sz="1600" b="0" i="1">
                        <a:solidFill>
                          <a:srgbClr val="000000"/>
                        </a:solidFill>
                        <a:latin typeface="Calibri" panose="020F0502020204030204" charset="-122"/>
                      </a:endParaRPr>
                    </a:p>
                  </a:txBody>
                  <a:tcPr marL="12700" marR="12700" marT="12700" vert="horz" anchor="ctr" anchorCtr="0">
                    <a:solidFill>
                      <a:srgbClr val="00B0F0"/>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7560"/>
          </a:xfrm>
        </p:spPr>
        <p:txBody>
          <a:bodyPr/>
          <a:p>
            <a:pPr algn="ctr"/>
            <a:r>
              <a:rPr lang="en-US" b="1" i="1">
                <a:solidFill>
                  <a:schemeClr val="tx1"/>
                </a:solidFill>
                <a:highlight>
                  <a:srgbClr val="808080"/>
                </a:highlight>
              </a:rPr>
              <a:t>TOP GENRES</a:t>
            </a:r>
            <a:endParaRPr lang="en-US" b="1" i="1">
              <a:solidFill>
                <a:schemeClr val="tx1"/>
              </a:solidFill>
              <a:highlight>
                <a:srgbClr val="808080"/>
              </a:highlight>
            </a:endParaRPr>
          </a:p>
        </p:txBody>
      </p:sp>
      <p:pic>
        <p:nvPicPr>
          <p:cNvPr id="4" name="Content Placeholder 3" descr="Genre MS"/>
          <p:cNvPicPr>
            <a:picLocks noChangeAspect="1"/>
          </p:cNvPicPr>
          <p:nvPr>
            <p:ph idx="1"/>
          </p:nvPr>
        </p:nvPicPr>
        <p:blipFill>
          <a:blip r:embed="rId1"/>
          <a:stretch>
            <a:fillRect/>
          </a:stretch>
        </p:blipFill>
        <p:spPr>
          <a:xfrm>
            <a:off x="838835" y="1162050"/>
            <a:ext cx="10515600" cy="5577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chemeClr val="tx1"/>
                </a:solidFill>
              </a:rPr>
              <a:t>TOP GENRES</a:t>
            </a:r>
            <a:endParaRPr lang="en-US" b="1">
              <a:solidFill>
                <a:schemeClr val="tx1"/>
              </a:solidFill>
            </a:endParaRPr>
          </a:p>
        </p:txBody>
      </p:sp>
      <p:sp>
        <p:nvSpPr>
          <p:cNvPr id="3" name="Content Placeholder 2"/>
          <p:cNvSpPr>
            <a:spLocks noGrp="1"/>
          </p:cNvSpPr>
          <p:nvPr>
            <p:ph idx="1"/>
          </p:nvPr>
        </p:nvSpPr>
        <p:spPr>
          <a:xfrm>
            <a:off x="609600" y="1461135"/>
            <a:ext cx="10972800" cy="4666615"/>
          </a:xfrm>
        </p:spPr>
        <p:txBody>
          <a:bodyPr/>
          <a:p>
            <a:r>
              <a:rPr lang="en-US" sz="3600">
                <a:latin typeface="Times New Roman" panose="02020603050405020304" charset="0"/>
                <a:cs typeface="Times New Roman" panose="02020603050405020304" charset="0"/>
              </a:rPr>
              <a:t>Market share of Adventure accounts for the maximum ,that is, 27.14%</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Action comes second with 20.75% market share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Third comes Drama with 14.97% market share</a:t>
            </a:r>
            <a:endParaRPr lang="en-US" sz="3600">
              <a:latin typeface="Times New Roman" panose="02020603050405020304" charset="0"/>
              <a:cs typeface="Times New Roman" panose="02020603050405020304" charset="0"/>
            </a:endParaRPr>
          </a:p>
          <a:p>
            <a:pPr algn="l"/>
            <a:r>
              <a:rPr lang="en-US" sz="3600">
                <a:latin typeface="Times New Roman" panose="02020603050405020304" charset="0"/>
                <a:cs typeface="Times New Roman" panose="02020603050405020304" charset="0"/>
              </a:rPr>
              <a:t>Documentry and Black Comedy account for the least market shares.</a:t>
            </a:r>
            <a:endParaRPr lang="en-US" sz="3600">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3310"/>
          </a:xfrm>
        </p:spPr>
        <p:txBody>
          <a:bodyPr/>
          <a:p>
            <a:pPr algn="ctr"/>
            <a:r>
              <a:rPr lang="en-US" b="1" i="1">
                <a:solidFill>
                  <a:schemeClr val="tx1"/>
                </a:solidFill>
                <a:highlight>
                  <a:srgbClr val="808080"/>
                </a:highlight>
              </a:rPr>
              <a:t>TOP GROSSING RATINGS</a:t>
            </a:r>
            <a:endParaRPr lang="en-US" b="1" i="1">
              <a:solidFill>
                <a:schemeClr val="tx1"/>
              </a:solidFill>
              <a:highlight>
                <a:srgbClr val="808080"/>
              </a:highlight>
            </a:endParaRPr>
          </a:p>
        </p:txBody>
      </p:sp>
      <p:pic>
        <p:nvPicPr>
          <p:cNvPr id="4" name="Content Placeholder 3" descr="MPAA MS"/>
          <p:cNvPicPr>
            <a:picLocks noChangeAspect="1"/>
          </p:cNvPicPr>
          <p:nvPr>
            <p:ph idx="1"/>
          </p:nvPr>
        </p:nvPicPr>
        <p:blipFill>
          <a:blip r:embed="rId1"/>
          <a:stretch>
            <a:fillRect/>
          </a:stretch>
        </p:blipFill>
        <p:spPr>
          <a:xfrm>
            <a:off x="838200" y="1233170"/>
            <a:ext cx="10627995" cy="53759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chemeClr val="tx1"/>
                </a:solidFill>
              </a:rPr>
              <a:t>TOP GROSSING RATINGS</a:t>
            </a:r>
            <a:endParaRPr lang="en-US" b="1">
              <a:solidFill>
                <a:schemeClr val="tx1"/>
              </a:solidFill>
            </a:endParaRPr>
          </a:p>
        </p:txBody>
      </p:sp>
      <p:sp>
        <p:nvSpPr>
          <p:cNvPr id="3" name="Content Placeholder 2"/>
          <p:cNvSpPr>
            <a:spLocks noGrp="1"/>
          </p:cNvSpPr>
          <p:nvPr>
            <p:ph idx="1"/>
          </p:nvPr>
        </p:nvSpPr>
        <p:spPr>
          <a:xfrm>
            <a:off x="609600" y="1546860"/>
            <a:ext cx="10972800" cy="4580890"/>
          </a:xfrm>
        </p:spPr>
        <p:txBody>
          <a:bodyPr/>
          <a:p>
            <a:r>
              <a:rPr lang="en-US" sz="3600">
                <a:latin typeface="Times New Roman" panose="02020603050405020304" charset="0"/>
                <a:cs typeface="Times New Roman" panose="02020603050405020304" charset="0"/>
              </a:rPr>
              <a:t>PG-13 accounts for the maximum market share at 47.75%</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R ranks second with 26.71% market share.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PG comes third with 20.66% market share.</a:t>
            </a:r>
            <a:endParaRPr lang="en-US" sz="3600">
              <a:latin typeface="Times New Roman" panose="02020603050405020304" charset="0"/>
              <a:cs typeface="Times New Roman" panose="02020603050405020304" charset="0"/>
            </a:endParaRPr>
          </a:p>
          <a:p>
            <a:pPr marL="0" indent="0">
              <a:buNone/>
            </a:pPr>
            <a:endParaRPr lang="en-US" sz="36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00405"/>
            <a:ext cx="10972800" cy="582613"/>
          </a:xfrm>
        </p:spPr>
        <p:txBody>
          <a:bodyPr/>
          <a:p>
            <a:pPr algn="ctr"/>
            <a:r>
              <a:rPr lang="en-US" b="1" i="1">
                <a:solidFill>
                  <a:schemeClr val="tx1"/>
                </a:solidFill>
                <a:effectLst>
                  <a:outerShdw blurRad="38100" dist="19050" dir="2700000" algn="tl" rotWithShape="0">
                    <a:schemeClr val="dk1">
                      <a:alpha val="40000"/>
                    </a:schemeClr>
                  </a:outerShdw>
                </a:effectLst>
                <a:highlight>
                  <a:srgbClr val="C0C0C0"/>
                </a:highlight>
              </a:rPr>
              <a:t>TOP DISTRIBUTORS</a:t>
            </a:r>
            <a:endParaRPr lang="en-US" b="1" i="1">
              <a:solidFill>
                <a:schemeClr val="tx1"/>
              </a:solidFill>
              <a:effectLst>
                <a:outerShdw blurRad="38100" dist="19050" dir="2700000" algn="tl" rotWithShape="0">
                  <a:schemeClr val="dk1">
                    <a:alpha val="40000"/>
                  </a:schemeClr>
                </a:outerShdw>
              </a:effectLst>
              <a:highlight>
                <a:srgbClr val="C0C0C0"/>
              </a:highlight>
            </a:endParaRPr>
          </a:p>
        </p:txBody>
      </p:sp>
      <p:pic>
        <p:nvPicPr>
          <p:cNvPr id="4" name="Content Placeholder 3" descr="DIST MS"/>
          <p:cNvPicPr>
            <a:picLocks noChangeAspect="1"/>
          </p:cNvPicPr>
          <p:nvPr>
            <p:ph idx="1"/>
          </p:nvPr>
        </p:nvPicPr>
        <p:blipFill>
          <a:blip r:embed="rId1"/>
          <a:stretch>
            <a:fillRect/>
          </a:stretch>
        </p:blipFill>
        <p:spPr>
          <a:xfrm>
            <a:off x="1256665" y="1402080"/>
            <a:ext cx="10068560" cy="5267325"/>
          </a:xfrm>
          <a:prstGeom prst="rect">
            <a:avLst/>
          </a:prstGeom>
          <a:solidFill>
            <a:schemeClr val="tx1"/>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chemeClr val="tx1"/>
                </a:solidFill>
              </a:rPr>
              <a:t>TOP DISTRIBUTORS</a:t>
            </a:r>
            <a:endParaRPr lang="en-US" b="1">
              <a:solidFill>
                <a:schemeClr val="tx1"/>
              </a:solidFill>
            </a:endParaRPr>
          </a:p>
        </p:txBody>
      </p:sp>
      <p:sp>
        <p:nvSpPr>
          <p:cNvPr id="3" name="Content Placeholder 2"/>
          <p:cNvSpPr>
            <a:spLocks noGrp="1"/>
          </p:cNvSpPr>
          <p:nvPr>
            <p:ph idx="1"/>
          </p:nvPr>
        </p:nvSpPr>
        <p:spPr>
          <a:xfrm>
            <a:off x="609600" y="1546860"/>
            <a:ext cx="10972800" cy="4580890"/>
          </a:xfrm>
        </p:spPr>
        <p:txBody>
          <a:bodyPr anchor="t" anchorCtr="0"/>
          <a:p>
            <a:r>
              <a:rPr lang="en-US" sz="3600">
                <a:latin typeface="Times New Roman" panose="02020603050405020304" charset="0"/>
                <a:cs typeface="Times New Roman" panose="02020603050405020304" charset="0"/>
              </a:rPr>
              <a:t>Walt Disney holds the maximum market share at 17.02%</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Warner Bros. ranks second with 15.25% market share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Sony Pictures ranks third with 12.24% market share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New Line, Dreamworks SKG and Miramax account for  minimum hold of market shares.</a:t>
            </a:r>
            <a:endParaRPr lang="en-US" sz="3600">
              <a:latin typeface="Times New Roman" panose="02020603050405020304" charset="0"/>
              <a:cs typeface="Times New Roman" panose="02020603050405020304" charset="0"/>
            </a:endParaRPr>
          </a:p>
          <a:p>
            <a:pPr marL="0" indent="0">
              <a:buNone/>
            </a:pPr>
            <a:endParaRPr lang="en-US" sz="3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CONCLUSION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This dataset shows the exponential growth of box office collection and average ticket prices over the years.</a:t>
            </a:r>
            <a:endParaRPr lang="en-US"/>
          </a:p>
          <a:p>
            <a:r>
              <a:rPr lang="en-US"/>
              <a:t>Finding out the top ranked genres, distributors and grossing ratings has given an idea about the most to least preferred movies.</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pPr algn="ctr"/>
            <a:r>
              <a:rPr lang="en-US" b="1">
                <a:solidFill>
                  <a:schemeClr val="accent4"/>
                </a:solidFill>
                <a:effectLst/>
              </a:rPr>
              <a:t>CONTENT</a:t>
            </a:r>
            <a:endParaRPr lang="en-US" b="1">
              <a:solidFill>
                <a:schemeClr val="accent4"/>
              </a:solidFill>
              <a:effectLst/>
            </a:endParaRPr>
          </a:p>
        </p:txBody>
      </p:sp>
      <p:sp>
        <p:nvSpPr>
          <p:cNvPr id="5" name="Content Placeholder 4"/>
          <p:cNvSpPr/>
          <p:nvPr>
            <p:ph idx="1"/>
          </p:nvPr>
        </p:nvSpPr>
        <p:spPr/>
        <p:txBody>
          <a:bodyPr/>
          <a:p>
            <a:pPr algn="l"/>
            <a:r>
              <a:rPr lang="en-US" sz="2400">
                <a:latin typeface="Times New Roman" panose="02020603050405020304" charset="0"/>
                <a:cs typeface="Times New Roman" panose="02020603050405020304" charset="0"/>
              </a:rPr>
              <a:t>CASE STUDY</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OBJECTIVES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DATA ANALYSIS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ANALYSIS OF THE SYNOPSIS: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WALT DISNEY MOVIES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MOVIES WITH GENRE”ADVENTURE” &amp; MPAA RATINGS “PG-13”</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NUMBER OF MOVIES BASED ON TOP DISTRIBUTORS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TICKETS SOLD BASED ON AVERAGE TICKET PRICE</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STAR WARS EPISODES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sym typeface="+mn-ea"/>
              </a:rPr>
              <a:t>MARKET SHARE BASED ON TOP GENRES,TOP GROSSING RATINGS,TOP                 DISTRIBUTORS</a:t>
            </a:r>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r">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BIBLIOGRAPHY</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453515"/>
            <a:ext cx="10972800" cy="4674235"/>
          </a:xfrm>
        </p:spPr>
        <p:txBody>
          <a:bodyPr/>
          <a:p>
            <a:pPr marL="0" indent="0">
              <a:buNone/>
            </a:pPr>
            <a:r>
              <a:rPr lang="en-US" i="1"/>
              <a:t>https://www.kaggle.com/datasets/johnharshith/hollywood-theatrical-market-synopsis-1995-to-2021</a:t>
            </a:r>
            <a:endParaRPr lang="en-US"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17090" y="3608070"/>
            <a:ext cx="7555230" cy="583565"/>
          </a:xfrm>
          <a:prstGeom prst="rect">
            <a:avLst/>
          </a:prstGeom>
          <a:noFill/>
        </p:spPr>
        <p:txBody>
          <a:bodyPr wrap="square" rtlCol="0">
            <a:spAutoFit/>
            <a:scene3d>
              <a:camera prst="orthographicFront"/>
              <a:lightRig rig="threePt" dir="t"/>
            </a:scene3d>
          </a:bodyPr>
          <a:p>
            <a:pPr algn="ctr"/>
            <a:r>
              <a:rPr lang="en-US" sz="3200">
                <a:ln w="22225">
                  <a:solidFill>
                    <a:schemeClr val="accent2"/>
                  </a:solidFill>
                  <a:prstDash val="solid"/>
                </a:ln>
                <a:solidFill>
                  <a:schemeClr val="accent2">
                    <a:lumMod val="40000"/>
                    <a:lumOff val="60000"/>
                  </a:schemeClr>
                </a:solidFill>
                <a:effectLst/>
              </a:rPr>
              <a:t>THANK YOU</a:t>
            </a:r>
            <a:endParaRPr 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47495"/>
            <a:ext cx="10515600" cy="4764405"/>
          </a:xfrm>
        </p:spPr>
        <p:txBody>
          <a:bodyPr>
            <a:normAutofit fontScale="25000"/>
          </a:bodyPr>
          <a:p>
            <a:pPr marL="0" indent="0">
              <a:buNone/>
            </a:pPr>
            <a:r>
              <a:rPr lang="en-US" sz="9600">
                <a:latin typeface="Times New Roman" panose="02020603050405020304" charset="0"/>
                <a:cs typeface="Times New Roman" panose="02020603050405020304" charset="0"/>
              </a:rPr>
              <a:t>This case study comprises of five datasets:</a:t>
            </a:r>
            <a:endParaRPr lang="en-US" sz="9600">
              <a:latin typeface="Times New Roman" panose="02020603050405020304" charset="0"/>
              <a:cs typeface="Times New Roman" panose="02020603050405020304" charset="0"/>
            </a:endParaRPr>
          </a:p>
          <a:p>
            <a:pPr marL="514350" indent="-514350" algn="l">
              <a:buAutoNum type="arabicPeriod"/>
            </a:pPr>
            <a:r>
              <a:rPr lang="en-US" sz="9600" b="1">
                <a:latin typeface="Times New Roman" panose="02020603050405020304" charset="0"/>
                <a:cs typeface="Times New Roman" panose="02020603050405020304" charset="0"/>
              </a:rPr>
              <a:t>AnnualTicketSales</a:t>
            </a:r>
            <a:r>
              <a:rPr lang="en-US" sz="9600">
                <a:latin typeface="Times New Roman" panose="02020603050405020304" charset="0"/>
                <a:cs typeface="Times New Roman" panose="02020603050405020304" charset="0"/>
              </a:rPr>
              <a:t>-This table lists the tickets sold each year along with its total box office (including adjusted box office due to inflammation) and average ticket price.</a:t>
            </a:r>
            <a:endParaRPr lang="en-US" sz="9600">
              <a:latin typeface="Times New Roman" panose="02020603050405020304" charset="0"/>
              <a:cs typeface="Times New Roman" panose="02020603050405020304" charset="0"/>
            </a:endParaRPr>
          </a:p>
          <a:p>
            <a:pPr marL="514350" indent="-514350" algn="l">
              <a:buAutoNum type="arabicPeriod"/>
            </a:pPr>
            <a:r>
              <a:rPr lang="en-US" sz="9600" b="1">
                <a:latin typeface="Times New Roman" panose="02020603050405020304" charset="0"/>
                <a:cs typeface="Times New Roman" panose="02020603050405020304" charset="0"/>
              </a:rPr>
              <a:t>HighestGrossers</a:t>
            </a:r>
            <a:r>
              <a:rPr lang="en-US" sz="9600">
                <a:latin typeface="Times New Roman" panose="02020603050405020304" charset="0"/>
                <a:cs typeface="Times New Roman" panose="02020603050405020304" charset="0"/>
              </a:rPr>
              <a:t>-This table lists the top grossing movie for each year based on the tickets sold for each movie during the course of that respective year and also its corresponding year 2019 valuation.</a:t>
            </a:r>
            <a:endParaRPr lang="en-US" sz="9600">
              <a:latin typeface="Times New Roman" panose="02020603050405020304" charset="0"/>
              <a:cs typeface="Times New Roman" panose="02020603050405020304" charset="0"/>
            </a:endParaRPr>
          </a:p>
          <a:p>
            <a:pPr marL="514350" indent="-514350" algn="l">
              <a:buAutoNum type="arabicPeriod"/>
            </a:pPr>
            <a:r>
              <a:rPr lang="en-US" sz="9600" b="1">
                <a:latin typeface="Times New Roman" panose="02020603050405020304" charset="0"/>
                <a:cs typeface="Times New Roman" panose="02020603050405020304" charset="0"/>
              </a:rPr>
              <a:t>TopDistributors</a:t>
            </a:r>
            <a:r>
              <a:rPr lang="en-US" sz="9600">
                <a:latin typeface="Times New Roman" panose="02020603050405020304" charset="0"/>
                <a:cs typeface="Times New Roman" panose="02020603050405020304" charset="0"/>
              </a:rPr>
              <a:t>-It lists rank</a:t>
            </a:r>
            <a:r>
              <a:rPr lang="en-US" sz="9600">
                <a:latin typeface="Times New Roman" panose="02020603050405020304" charset="0"/>
                <a:cs typeface="Times New Roman" panose="02020603050405020304" charset="0"/>
              </a:rPr>
              <a:t>wise top distributors with respect to their market shares.</a:t>
            </a:r>
            <a:endParaRPr lang="en-US" sz="9600">
              <a:latin typeface="Times New Roman" panose="02020603050405020304" charset="0"/>
              <a:cs typeface="Times New Roman" panose="02020603050405020304" charset="0"/>
            </a:endParaRPr>
          </a:p>
          <a:p>
            <a:pPr marL="514350" indent="-514350" algn="l">
              <a:buAutoNum type="arabicPeriod"/>
            </a:pPr>
            <a:r>
              <a:rPr lang="en-US" sz="9600" b="1">
                <a:latin typeface="Times New Roman" panose="02020603050405020304" charset="0"/>
                <a:cs typeface="Times New Roman" panose="02020603050405020304" charset="0"/>
              </a:rPr>
              <a:t>TopGenre</a:t>
            </a:r>
            <a:r>
              <a:rPr lang="en-US" sz="9600">
                <a:latin typeface="Times New Roman" panose="02020603050405020304" charset="0"/>
                <a:cs typeface="Times New Roman" panose="02020603050405020304" charset="0"/>
              </a:rPr>
              <a:t>s-</a:t>
            </a:r>
            <a:r>
              <a:rPr lang="en-US" sz="9600">
                <a:latin typeface="Times New Roman" panose="02020603050405020304" charset="0"/>
                <a:cs typeface="Times New Roman" panose="02020603050405020304" charset="0"/>
                <a:sym typeface="+mn-ea"/>
              </a:rPr>
              <a:t>It lists rankwise top genres with respect to their market shares.</a:t>
            </a:r>
            <a:endParaRPr lang="en-US" sz="9600">
              <a:latin typeface="Times New Roman" panose="02020603050405020304" charset="0"/>
              <a:cs typeface="Times New Roman" panose="02020603050405020304" charset="0"/>
              <a:sym typeface="+mn-ea"/>
            </a:endParaRPr>
          </a:p>
          <a:p>
            <a:pPr marL="514350" indent="-514350" algn="l">
              <a:buAutoNum type="arabicPeriod"/>
            </a:pPr>
            <a:r>
              <a:rPr lang="en-US" sz="9600" b="1">
                <a:latin typeface="Times New Roman" panose="02020603050405020304" charset="0"/>
                <a:cs typeface="Times New Roman" panose="02020603050405020304" charset="0"/>
              </a:rPr>
              <a:t>TopGrossingRatings</a:t>
            </a:r>
            <a:r>
              <a:rPr lang="en-US" sz="9600">
                <a:latin typeface="Times New Roman" panose="02020603050405020304" charset="0"/>
                <a:cs typeface="Times New Roman" panose="02020603050405020304" charset="0"/>
              </a:rPr>
              <a:t>-</a:t>
            </a:r>
            <a:r>
              <a:rPr lang="en-US" sz="9600">
                <a:latin typeface="Times New Roman" panose="02020603050405020304" charset="0"/>
                <a:cs typeface="Times New Roman" panose="02020603050405020304" charset="0"/>
                <a:sym typeface="+mn-ea"/>
              </a:rPr>
              <a:t>It lists rankwise MPAA Ratings with respect to their market shares.</a:t>
            </a:r>
            <a:endParaRPr lang="en-US" sz="9600">
              <a:latin typeface="Times New Roman" panose="02020603050405020304" charset="0"/>
              <a:cs typeface="Times New Roman" panose="02020603050405020304" charset="0"/>
            </a:endParaRPr>
          </a:p>
        </p:txBody>
      </p:sp>
      <p:sp>
        <p:nvSpPr>
          <p:cNvPr id="4" name="Title 3"/>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CASE STUDY</a:t>
            </a:r>
            <a:endParaRPr 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 ANALYSIS OF THE SYNOPSIS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511165"/>
          </a:xfrm>
        </p:spPr>
        <p:txBody>
          <a:bodyPr/>
          <a:p>
            <a:pPr marL="0" indent="0">
              <a:buNone/>
            </a:pPr>
            <a:r>
              <a:rPr lang="en-US" sz="2800">
                <a:latin typeface="Times New Roman" panose="02020603050405020304" charset="0"/>
                <a:cs typeface="Times New Roman" panose="02020603050405020304" charset="0"/>
              </a:rPr>
              <a:t>This synopsis consists of five Datasets with their columns respectively-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ANNUAL TICKET SALES:-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HIGHEST GROSSERS:-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TOP GENRES:-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TOP GROSSING RATINGS:-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TOP DISTRIBUTORS:-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graphicFrame>
        <p:nvGraphicFramePr>
          <p:cNvPr id="4" name="Table 3"/>
          <p:cNvGraphicFramePr/>
          <p:nvPr/>
        </p:nvGraphicFramePr>
        <p:xfrm>
          <a:off x="998220" y="2164715"/>
          <a:ext cx="8533765" cy="381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indent="0" algn="ctr">
                        <a:buNone/>
                      </a:pPr>
                      <a:r>
                        <a:rPr lang="en-US" sz="1200" b="0">
                          <a:solidFill>
                            <a:schemeClr val="bg1"/>
                          </a:solidFill>
                          <a:latin typeface="Times New Roman" panose="02020603050405020304" charset="0"/>
                          <a:cs typeface="Times New Roman" panose="02020603050405020304" charset="0"/>
                        </a:rPr>
                        <a:t>YEAR</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TICKETS_SOLD</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TOTAL_BOXOFFICE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TOTAL_INFLATION</a:t>
                      </a:r>
                      <a:endParaRPr lang="en-US" sz="1200" b="0">
                        <a:solidFill>
                          <a:schemeClr val="bg1"/>
                        </a:solidFill>
                        <a:latin typeface="Times New Roman" panose="02020603050405020304" charset="0"/>
                        <a:cs typeface="Times New Roman" panose="02020603050405020304" charset="0"/>
                      </a:endParaRPr>
                    </a:p>
                    <a:p>
                      <a:pPr indent="0" algn="ctr">
                        <a:buNone/>
                      </a:pPr>
                      <a:r>
                        <a:rPr lang="en-US" sz="1200" b="0">
                          <a:solidFill>
                            <a:schemeClr val="bg1"/>
                          </a:solidFill>
                          <a:latin typeface="Times New Roman" panose="02020603050405020304" charset="0"/>
                          <a:cs typeface="Times New Roman" panose="02020603050405020304" charset="0"/>
                        </a:rPr>
                        <a:t>ADJUSTED</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AVG_TICKETPRICE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r>
            </a:tbl>
          </a:graphicData>
        </a:graphic>
      </p:graphicFrame>
      <p:graphicFrame>
        <p:nvGraphicFramePr>
          <p:cNvPr id="6" name="Table 5"/>
          <p:cNvGraphicFramePr/>
          <p:nvPr/>
        </p:nvGraphicFramePr>
        <p:xfrm>
          <a:off x="1000125" y="3238500"/>
          <a:ext cx="8533765" cy="381000"/>
        </p:xfrm>
        <a:graphic>
          <a:graphicData uri="http://schemas.openxmlformats.org/drawingml/2006/table">
            <a:tbl>
              <a:tblPr firstRow="1" bandRow="1">
                <a:tableStyleId>{5C22544A-7EE6-4342-B048-85BDC9FD1C3A}</a:tableStyleId>
              </a:tblPr>
              <a:tblGrid>
                <a:gridCol w="1066165"/>
                <a:gridCol w="1066165"/>
                <a:gridCol w="894080"/>
                <a:gridCol w="1209675"/>
                <a:gridCol w="1137920"/>
                <a:gridCol w="936625"/>
                <a:gridCol w="995045"/>
                <a:gridCol w="1223645"/>
              </a:tblGrid>
              <a:tr h="381000">
                <a:tc>
                  <a:txBody>
                    <a:bodyPr/>
                    <a:p>
                      <a:pPr indent="0" algn="ctr">
                        <a:buNone/>
                      </a:pPr>
                      <a:r>
                        <a:rPr lang="en-US" sz="1200" b="0">
                          <a:solidFill>
                            <a:schemeClr val="bg1"/>
                          </a:solidFill>
                          <a:latin typeface="Times New Roman" panose="02020603050405020304" charset="0"/>
                          <a:cs typeface="Times New Roman" panose="02020603050405020304" charset="0"/>
                        </a:rPr>
                        <a:t>YEAR</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MOVIE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GENRE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MPAA_RATING</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DISTRIBUTOR</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 FOR YEAR</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TOTALIN2019DOLLARS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TICKETS_SOLD</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r>
            </a:tbl>
          </a:graphicData>
        </a:graphic>
      </p:graphicFrame>
      <p:graphicFrame>
        <p:nvGraphicFramePr>
          <p:cNvPr id="8" name="Table 7"/>
          <p:cNvGraphicFramePr/>
          <p:nvPr/>
        </p:nvGraphicFramePr>
        <p:xfrm>
          <a:off x="998220" y="4312285"/>
          <a:ext cx="8530590" cy="381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indent="0" algn="ctr">
                        <a:buNone/>
                      </a:pPr>
                      <a:r>
                        <a:rPr lang="en-US" sz="1200" b="0">
                          <a:solidFill>
                            <a:schemeClr val="bg1"/>
                          </a:solidFill>
                          <a:latin typeface="Times New Roman" panose="02020603050405020304" charset="0"/>
                          <a:cs typeface="Times New Roman" panose="02020603050405020304" charset="0"/>
                        </a:rPr>
                        <a:t>RANK</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GENRES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MOVIES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AVERAGE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MARKET SHARE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r>
            </a:tbl>
          </a:graphicData>
        </a:graphic>
      </p:graphicFrame>
      <p:graphicFrame>
        <p:nvGraphicFramePr>
          <p:cNvPr id="10" name="Table 9"/>
          <p:cNvGraphicFramePr/>
          <p:nvPr/>
        </p:nvGraphicFramePr>
        <p:xfrm>
          <a:off x="1000125" y="5228590"/>
          <a:ext cx="8533765" cy="381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indent="0" algn="ctr">
                        <a:buNone/>
                      </a:pPr>
                      <a:r>
                        <a:rPr lang="en-US" sz="1200" b="0">
                          <a:solidFill>
                            <a:schemeClr val="bg1"/>
                          </a:solidFill>
                          <a:latin typeface="Times New Roman" panose="02020603050405020304" charset="0"/>
                          <a:cs typeface="Times New Roman" panose="02020603050405020304" charset="0"/>
                        </a:rPr>
                        <a:t>RANK</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MPAA_RATINGS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MOVIES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AVERAGE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MARKET SHARE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r>
            </a:tbl>
          </a:graphicData>
        </a:graphic>
      </p:graphicFrame>
      <p:graphicFrame>
        <p:nvGraphicFramePr>
          <p:cNvPr id="12" name="Table 11"/>
          <p:cNvGraphicFramePr/>
          <p:nvPr/>
        </p:nvGraphicFramePr>
        <p:xfrm>
          <a:off x="1000125" y="6304915"/>
          <a:ext cx="8533765" cy="381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indent="0" algn="ctr">
                        <a:buNone/>
                      </a:pPr>
                      <a:r>
                        <a:rPr lang="en-US" sz="1200" b="0">
                          <a:solidFill>
                            <a:schemeClr val="bg1"/>
                          </a:solidFill>
                          <a:latin typeface="Times New Roman" panose="02020603050405020304" charset="0"/>
                          <a:cs typeface="Times New Roman" panose="02020603050405020304" charset="0"/>
                        </a:rPr>
                        <a:t>RANK</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DISTRIBUTORS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MOVIES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TOTAL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AVERAGE GROSS</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c>
                  <a:txBody>
                    <a:bodyPr/>
                    <a:p>
                      <a:pPr indent="0" algn="ctr">
                        <a:buNone/>
                      </a:pPr>
                      <a:r>
                        <a:rPr lang="en-US" sz="1200" b="0">
                          <a:solidFill>
                            <a:schemeClr val="bg1"/>
                          </a:solidFill>
                          <a:latin typeface="Times New Roman" panose="02020603050405020304" charset="0"/>
                          <a:cs typeface="Times New Roman" panose="02020603050405020304" charset="0"/>
                        </a:rPr>
                        <a:t>MARKET SHARE</a:t>
                      </a:r>
                      <a:endParaRPr lang="en-US" sz="1200" b="0">
                        <a:solidFill>
                          <a:schemeClr val="bg1"/>
                        </a:solidFill>
                        <a:latin typeface="Times New Roman" panose="02020603050405020304" charset="0"/>
                        <a:cs typeface="Times New Roman" panose="02020603050405020304" charset="0"/>
                      </a:endParaRPr>
                    </a:p>
                  </a:txBody>
                  <a:tcPr marL="12700" marR="12700" marT="12700" vert="horz" anchor="ctr" anchorCtr="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OBJECTIVES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530350"/>
            <a:ext cx="10972800" cy="4597400"/>
          </a:xfrm>
        </p:spPr>
        <p:txBody>
          <a:bodyPr/>
          <a:p>
            <a:pPr algn="l"/>
            <a:r>
              <a:rPr lang="en-US">
                <a:latin typeface="Times New Roman" panose="02020603050405020304" charset="0"/>
                <a:cs typeface="Times New Roman" panose="02020603050405020304" charset="0"/>
              </a:rPr>
              <a:t>Analyse the datasets under different categories of data market analysis using SQL query.</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Publish the findings based on Data Analysis.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DATA  ANALYSIS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609600" y="1565275"/>
            <a:ext cx="5384800" cy="4562475"/>
          </a:xfrm>
        </p:spPr>
        <p:txBody>
          <a:bodyPr/>
          <a:p>
            <a:r>
              <a:rPr lang="en-US">
                <a:latin typeface="Times New Roman" panose="02020603050405020304" charset="0"/>
                <a:cs typeface="Times New Roman" panose="02020603050405020304" charset="0"/>
              </a:rPr>
              <a:t>We analyse the data by producing charts of important factors in the datasets.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number of tickets sold, average ticket price and market shares will be of prime concern.</a:t>
            </a:r>
            <a:endParaRPr lang="en-US">
              <a:latin typeface="Times New Roman" panose="02020603050405020304" charset="0"/>
              <a:cs typeface="Times New Roman" panose="02020603050405020304" charset="0"/>
            </a:endParaRPr>
          </a:p>
        </p:txBody>
      </p:sp>
      <p:pic>
        <p:nvPicPr>
          <p:cNvPr id="4" name="Content Placeholder 3" descr="images"/>
          <p:cNvPicPr>
            <a:picLocks noChangeAspect="1"/>
          </p:cNvPicPr>
          <p:nvPr>
            <p:ph sz="half" idx="2"/>
          </p:nvPr>
        </p:nvPicPr>
        <p:blipFill>
          <a:blip r:embed="rId1"/>
          <a:stretch>
            <a:fillRect/>
          </a:stretch>
        </p:blipFill>
        <p:spPr>
          <a:xfrm>
            <a:off x="6744335" y="1565275"/>
            <a:ext cx="4738370" cy="3260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solidFill>
                  <a:schemeClr val="tx1"/>
                </a:solidFill>
              </a:rPr>
              <a:t>WALT DISNEY MOVIES FROM 1995-2021</a:t>
            </a:r>
            <a:endParaRPr lang="en-US" sz="3200" b="1">
              <a:solidFill>
                <a:schemeClr val="tx1"/>
              </a:solidFill>
            </a:endParaRPr>
          </a:p>
        </p:txBody>
      </p:sp>
      <p:graphicFrame>
        <p:nvGraphicFramePr>
          <p:cNvPr id="6" name="Content Placeholder 5"/>
          <p:cNvGraphicFramePr/>
          <p:nvPr>
            <p:ph idx="1"/>
          </p:nvPr>
        </p:nvGraphicFramePr>
        <p:xfrm>
          <a:off x="609600" y="1451610"/>
          <a:ext cx="10972800" cy="3954780"/>
        </p:xfrm>
        <a:graphic>
          <a:graphicData uri="http://schemas.openxmlformats.org/drawingml/2006/table">
            <a:tbl>
              <a:tblPr lastCol="1">
                <a:tableStyleId>{AF606853-7671-496A-8E4F-DF71F8EC918B}</a:tableStyleId>
              </a:tblPr>
              <a:tblGrid>
                <a:gridCol w="5502275"/>
                <a:gridCol w="5470525"/>
              </a:tblGrid>
              <a:tr h="659130">
                <a:tc>
                  <a:txBody>
                    <a:bodyPr/>
                    <a:p>
                      <a:pPr algn="ctr">
                        <a:buNone/>
                      </a:pPr>
                      <a:r>
                        <a:rPr lang="en-US" b="1">
                          <a:solidFill>
                            <a:schemeClr val="tx1"/>
                          </a:solidFill>
                          <a:latin typeface="Arial Black" panose="020B0A04020102020204" charset="0"/>
                          <a:cs typeface="Arial Black" panose="020B0A04020102020204" charset="0"/>
                        </a:rPr>
                        <a:t>Finding Nemo</a:t>
                      </a:r>
                      <a:endParaRPr lang="en-US" b="1">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Star Wars Ep. VII: The Force Awakens</a:t>
                      </a:r>
                      <a:endParaRPr lang="en-US">
                        <a:solidFill>
                          <a:schemeClr val="tx1"/>
                        </a:solidFill>
                        <a:latin typeface="Arial Black" panose="020B0A04020102020204" charset="0"/>
                        <a:cs typeface="Arial Black" panose="020B0A04020102020204" charset="0"/>
                      </a:endParaRPr>
                    </a:p>
                  </a:txBody>
                  <a:tcPr>
                    <a:solidFill>
                      <a:srgbClr val="8E87BF"/>
                    </a:solidFill>
                  </a:tcPr>
                </a:tc>
              </a:tr>
              <a:tr h="659130">
                <a:tc>
                  <a:txBody>
                    <a:bodyPr/>
                    <a:p>
                      <a:pPr algn="ctr">
                        <a:buNone/>
                      </a:pPr>
                      <a:r>
                        <a:rPr lang="en-US" b="1">
                          <a:solidFill>
                            <a:schemeClr val="tx1"/>
                          </a:solidFill>
                          <a:latin typeface="Arial Black" panose="020B0A04020102020204" charset="0"/>
                          <a:cs typeface="Arial Black" panose="020B0A04020102020204" charset="0"/>
                        </a:rPr>
                        <a:t>Pirates of the Caribbean: Dead Man? Chest</a:t>
                      </a:r>
                      <a:endParaRPr lang="en-US" b="1">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Finding Dory</a:t>
                      </a:r>
                      <a:endParaRPr lang="en-US">
                        <a:solidFill>
                          <a:schemeClr val="tx1"/>
                        </a:solidFill>
                        <a:latin typeface="Arial Black" panose="020B0A04020102020204" charset="0"/>
                        <a:cs typeface="Arial Black" panose="020B0A04020102020204" charset="0"/>
                      </a:endParaRPr>
                    </a:p>
                  </a:txBody>
                  <a:tcPr>
                    <a:solidFill>
                      <a:srgbClr val="8E87BF"/>
                    </a:solidFill>
                  </a:tcPr>
                </a:tc>
              </a:tr>
              <a:tr h="659130">
                <a:tc>
                  <a:txBody>
                    <a:bodyPr/>
                    <a:p>
                      <a:pPr algn="ctr">
                        <a:buNone/>
                      </a:pPr>
                      <a:r>
                        <a:rPr lang="en-US" b="1">
                          <a:solidFill>
                            <a:schemeClr val="tx1"/>
                          </a:solidFill>
                          <a:latin typeface="Arial Black" panose="020B0A04020102020204" charset="0"/>
                          <a:cs typeface="Arial Black" panose="020B0A04020102020204" charset="0"/>
                        </a:rPr>
                        <a:t>Toy Story 3</a:t>
                      </a:r>
                      <a:endParaRPr lang="en-US" b="1">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Star Wars Ep. VIII: The Last Jedi</a:t>
                      </a:r>
                      <a:endParaRPr lang="en-US">
                        <a:solidFill>
                          <a:schemeClr val="tx1"/>
                        </a:solidFill>
                        <a:latin typeface="Arial Black" panose="020B0A04020102020204" charset="0"/>
                        <a:cs typeface="Arial Black" panose="020B0A04020102020204" charset="0"/>
                      </a:endParaRPr>
                    </a:p>
                  </a:txBody>
                  <a:tcPr>
                    <a:solidFill>
                      <a:srgbClr val="8E87BF"/>
                    </a:solidFill>
                  </a:tcPr>
                </a:tc>
              </a:tr>
              <a:tr h="659130">
                <a:tc>
                  <a:txBody>
                    <a:bodyPr/>
                    <a:p>
                      <a:pPr algn="ctr">
                        <a:buNone/>
                      </a:pPr>
                      <a:r>
                        <a:rPr lang="en-US" b="1">
                          <a:solidFill>
                            <a:schemeClr val="tx1"/>
                          </a:solidFill>
                          <a:latin typeface="Arial Black" panose="020B0A04020102020204" charset="0"/>
                          <a:cs typeface="Arial Black" panose="020B0A04020102020204" charset="0"/>
                        </a:rPr>
                        <a:t>The Avengers</a:t>
                      </a:r>
                      <a:endParaRPr lang="en-US" b="1">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Black Panther</a:t>
                      </a:r>
                      <a:endParaRPr lang="en-US">
                        <a:solidFill>
                          <a:schemeClr val="tx1"/>
                        </a:solidFill>
                        <a:latin typeface="Arial Black" panose="020B0A04020102020204" charset="0"/>
                        <a:cs typeface="Arial Black" panose="020B0A04020102020204" charset="0"/>
                      </a:endParaRPr>
                    </a:p>
                  </a:txBody>
                  <a:tcPr>
                    <a:solidFill>
                      <a:srgbClr val="8E87BF"/>
                    </a:solidFill>
                  </a:tcPr>
                </a:tc>
              </a:tr>
              <a:tr h="659130">
                <a:tc>
                  <a:txBody>
                    <a:bodyPr/>
                    <a:p>
                      <a:pPr algn="ctr">
                        <a:buNone/>
                      </a:pPr>
                      <a:r>
                        <a:rPr lang="en-US" b="1">
                          <a:solidFill>
                            <a:schemeClr val="tx1"/>
                          </a:solidFill>
                          <a:latin typeface="Arial Black" panose="020B0A04020102020204" charset="0"/>
                          <a:cs typeface="Arial Black" panose="020B0A04020102020204" charset="0"/>
                        </a:rPr>
                        <a:t>Iron Man 3</a:t>
                      </a:r>
                      <a:endParaRPr lang="en-US" b="1">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Avengers: Endgame</a:t>
                      </a:r>
                      <a:endParaRPr lang="en-US">
                        <a:solidFill>
                          <a:schemeClr val="tx1"/>
                        </a:solidFill>
                        <a:latin typeface="Arial Black" panose="020B0A04020102020204" charset="0"/>
                        <a:cs typeface="Arial Black" panose="020B0A04020102020204" charset="0"/>
                      </a:endParaRPr>
                    </a:p>
                  </a:txBody>
                  <a:tcPr>
                    <a:solidFill>
                      <a:srgbClr val="8E87BF"/>
                    </a:solidFill>
                  </a:tcPr>
                </a:tc>
              </a:tr>
              <a:tr h="659130">
                <a:tc>
                  <a:txBody>
                    <a:bodyPr/>
                    <a:p>
                      <a:pPr algn="ctr">
                        <a:buNone/>
                      </a:pPr>
                      <a:r>
                        <a:rPr lang="en-US">
                          <a:solidFill>
                            <a:schemeClr val="tx1"/>
                          </a:solidFill>
                          <a:latin typeface="Arial Black" panose="020B0A04020102020204" charset="0"/>
                          <a:cs typeface="Arial Black" panose="020B0A04020102020204" charset="0"/>
                        </a:rPr>
                        <a:t>Guardians of the Galaxy</a:t>
                      </a:r>
                      <a:endParaRPr lang="en-US">
                        <a:solidFill>
                          <a:schemeClr val="tx1"/>
                        </a:solidFill>
                        <a:latin typeface="Arial Black" panose="020B0A04020102020204" charset="0"/>
                        <a:cs typeface="Arial Black" panose="020B0A04020102020204" charset="0"/>
                      </a:endParaRPr>
                    </a:p>
                  </a:txBody>
                  <a:tcPr>
                    <a:solidFill>
                      <a:srgbClr val="8E87BF"/>
                    </a:solidFill>
                  </a:tcPr>
                </a:tc>
                <a:tc>
                  <a:txBody>
                    <a:bodyPr/>
                    <a:p>
                      <a:pPr algn="ctr">
                        <a:buNone/>
                      </a:pPr>
                      <a:r>
                        <a:rPr lang="en-US">
                          <a:solidFill>
                            <a:schemeClr val="tx1"/>
                          </a:solidFill>
                          <a:latin typeface="Arial Black" panose="020B0A04020102020204" charset="0"/>
                          <a:cs typeface="Arial Black" panose="020B0A04020102020204" charset="0"/>
                        </a:rPr>
                        <a:t>Shang-Chi and the Legend of the Ten Rings</a:t>
                      </a:r>
                      <a:endParaRPr lang="en-US">
                        <a:solidFill>
                          <a:schemeClr val="tx1"/>
                        </a:solidFill>
                        <a:latin typeface="Arial Black" panose="020B0A04020102020204" charset="0"/>
                        <a:cs typeface="Arial Black" panose="020B0A04020102020204" charset="0"/>
                      </a:endParaRPr>
                    </a:p>
                  </a:txBody>
                  <a:tcPr>
                    <a:solidFill>
                      <a:srgbClr val="8E87B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585" y="147320"/>
            <a:ext cx="10972800" cy="725805"/>
          </a:xfrm>
        </p:spPr>
        <p:txBody>
          <a:bodyPr/>
          <a:p>
            <a:r>
              <a:rPr lang="en-US" sz="2800" b="1">
                <a:solidFill>
                  <a:schemeClr val="tx1"/>
                </a:solidFill>
              </a:rPr>
              <a:t>MOVIE LIST WITH GENRE “ADVENTURE” AND MPAA RATINGS “PG-13”</a:t>
            </a:r>
            <a:endParaRPr lang="en-US" sz="2800" b="1">
              <a:solidFill>
                <a:schemeClr val="tx1"/>
              </a:solidFill>
            </a:endParaRPr>
          </a:p>
        </p:txBody>
      </p:sp>
      <p:graphicFrame>
        <p:nvGraphicFramePr>
          <p:cNvPr id="4" name="Content Placeholder 3"/>
          <p:cNvGraphicFramePr/>
          <p:nvPr>
            <p:ph idx="1"/>
          </p:nvPr>
        </p:nvGraphicFramePr>
        <p:xfrm>
          <a:off x="1759585" y="993775"/>
          <a:ext cx="7905115" cy="5760720"/>
        </p:xfrm>
        <a:graphic>
          <a:graphicData uri="http://schemas.openxmlformats.org/drawingml/2006/table">
            <a:tbl>
              <a:tblPr lastCol="1">
                <a:tableStyleId>{E929F9F4-4A8F-4326-A1B4-22849713DDAB}</a:tableStyleId>
              </a:tblPr>
              <a:tblGrid>
                <a:gridCol w="7905115"/>
              </a:tblGrid>
              <a:tr h="640080">
                <a:tc>
                  <a:txBody>
                    <a:bodyPr/>
                    <a:p>
                      <a:pPr algn="ctr">
                        <a:buNone/>
                      </a:pPr>
                      <a:r>
                        <a:rPr lang="en-US" sz="1800">
                          <a:solidFill>
                            <a:schemeClr val="tx1"/>
                          </a:solidFill>
                          <a:latin typeface="Arial Black" panose="020B0A04020102020204" charset="0"/>
                          <a:cs typeface="Arial Black" panose="020B0A04020102020204" charset="0"/>
                          <a:sym typeface="+mn-ea"/>
                        </a:rPr>
                        <a:t>Independence Day</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Men in Black</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Titanic</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Spider-Man</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Spider-Man 3</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The Dark Knight</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The Avengers</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Iron Man 3</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r h="640080">
                <a:tc>
                  <a:txBody>
                    <a:bodyPr/>
                    <a:p>
                      <a:pPr algn="ctr">
                        <a:buNone/>
                      </a:pPr>
                      <a:r>
                        <a:rPr lang="en-US" sz="1800">
                          <a:solidFill>
                            <a:schemeClr val="tx1"/>
                          </a:solidFill>
                          <a:latin typeface="Arial Black" panose="020B0A04020102020204" charset="0"/>
                          <a:cs typeface="Arial Black" panose="020B0A04020102020204" charset="0"/>
                          <a:sym typeface="+mn-ea"/>
                        </a:rPr>
                        <a:t>Guardians of the Galaxy</a:t>
                      </a:r>
                      <a:endParaRPr lang="en-US" sz="1800">
                        <a:solidFill>
                          <a:schemeClr val="tx1"/>
                        </a:solidFill>
                        <a:latin typeface="Arial Black" panose="020B0A04020102020204" charset="0"/>
                        <a:cs typeface="Arial Black" panose="020B0A04020102020204" charset="0"/>
                      </a:endParaRPr>
                    </a:p>
                    <a:p>
                      <a:pPr algn="ctr">
                        <a:buNone/>
                      </a:pPr>
                      <a:endParaRPr lang="en-US" sz="1800">
                        <a:solidFill>
                          <a:schemeClr val="tx1"/>
                        </a:solidFill>
                        <a:latin typeface="Arial Black" panose="020B0A04020102020204" charset="0"/>
                        <a:cs typeface="Arial Black" panose="020B0A04020102020204" charset="0"/>
                      </a:endParaRPr>
                    </a:p>
                  </a:txBody>
                  <a:tcPr>
                    <a:solidFill>
                      <a:srgbClr val="449CAB"/>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b="1">
                <a:solidFill>
                  <a:schemeClr val="tx1"/>
                </a:solidFill>
              </a:rPr>
              <a:t>NUMBER OF MOVIES BASED ON TOP DISTRIBUTORS</a:t>
            </a:r>
            <a:endParaRPr lang="en-US" b="1">
              <a:solidFill>
                <a:schemeClr val="tx1"/>
              </a:solidFill>
            </a:endParaRPr>
          </a:p>
        </p:txBody>
      </p:sp>
      <p:pic>
        <p:nvPicPr>
          <p:cNvPr id="6" name="Content Placeholder 5" descr="Picture1"/>
          <p:cNvPicPr>
            <a:picLocks noChangeAspect="1"/>
          </p:cNvPicPr>
          <p:nvPr>
            <p:ph idx="1"/>
          </p:nvPr>
        </p:nvPicPr>
        <p:blipFill>
          <a:blip r:embed="rId1"/>
          <a:stretch>
            <a:fillRect/>
          </a:stretch>
        </p:blipFill>
        <p:spPr>
          <a:xfrm>
            <a:off x="1286510" y="1314450"/>
            <a:ext cx="9223375" cy="515175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4223</Words>
  <Application>WPS Presentation</Application>
  <PresentationFormat>Widescreen</PresentationFormat>
  <Paragraphs>305</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Times New Roman</vt:lpstr>
      <vt:lpstr>Microsoft YaHei</vt:lpstr>
      <vt:lpstr>Arial Unicode MS</vt:lpstr>
      <vt:lpstr>Calibri</vt:lpstr>
      <vt:lpstr>Calibri</vt:lpstr>
      <vt:lpstr>Bahnschrift</vt:lpstr>
      <vt:lpstr>Arial Black</vt:lpstr>
      <vt:lpstr>Arial Rounded MT Bold</vt:lpstr>
      <vt:lpstr>Data Pie Charts</vt:lpstr>
      <vt:lpstr>HOLLYWOOD THEATRICAL MARKET SYNOPSIS 1995-2021 CASE STUDY</vt:lpstr>
      <vt:lpstr>CONTENTS</vt:lpstr>
      <vt:lpstr>CASE STUDY</vt:lpstr>
      <vt:lpstr> ANALYSIS OF THE SYNOPSIS</vt:lpstr>
      <vt:lpstr>OBJECTIVES</vt:lpstr>
      <vt:lpstr>DATA  ANALYSIS</vt:lpstr>
      <vt:lpstr>WALT DISNEY MOVIES FROM 1995-2021</vt:lpstr>
      <vt:lpstr>MOVIE LIST WITH GENRE “ADVENTURE” AND MPAA RATINGS “PG-13”</vt:lpstr>
      <vt:lpstr>NUMBER OF MOVIES BASED ON TOP DISTRIBUTORS</vt:lpstr>
      <vt:lpstr>TICKETS SOLD BASED ON AVERAGE TICKET PRICE</vt:lpstr>
      <vt:lpstr>TICKETS SOLD BASED ON AVERAGE TICKET PRICE</vt:lpstr>
      <vt:lpstr>STAR WARS EPSIODES FROM 1995-2021</vt:lpstr>
      <vt:lpstr>TOP GENRES</vt:lpstr>
      <vt:lpstr>TOP GENRES</vt:lpstr>
      <vt:lpstr>TOP GROSSING RATINGS</vt:lpstr>
      <vt:lpstr>TOP GROSSING RATINGS</vt:lpstr>
      <vt:lpstr>TOP DISTRIBUTORS</vt:lpstr>
      <vt:lpstr>TOP DISTRIBUTORS</vt:lpstr>
      <vt:lpstr>CONCLUSION</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HOLLYWOOD THEATRICAL MARKET SYNOPSIS 1995-2021</dc:title>
  <dc:creator/>
  <cp:lastModifiedBy>Admin</cp:lastModifiedBy>
  <cp:revision>7</cp:revision>
  <dcterms:created xsi:type="dcterms:W3CDTF">2022-01-27T07:00:00Z</dcterms:created>
  <dcterms:modified xsi:type="dcterms:W3CDTF">2022-04-13T11:21:37Z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E6D49C919C2B4002B0983CCB8C6A81AB</vt:lpwstr>
  </property>
  <property fmtid="{D5CDD505-2E9C-101B-9397-08002B2CF9AE}" pid="3" name="KSOProductBuildVer">
    <vt:lpwstr>1033-11.2.0.11074</vt:lpwstr>
  </property>
</Properties>
</file>