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CxK2P6R6Zrz74peQSBMo/NLMh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58F767-CEA5-4956-8A40-2D0FA0DFE945}">
  <a:tblStyle styleId="{5B58F767-CEA5-4956-8A40-2D0FA0DFE945}"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ncbi.nlm.nih.gov/pmc/articles/PMC8434614/" TargetMode="External"/><Relationship Id="rId4" Type="http://schemas.openxmlformats.org/officeDocument/2006/relationships/hyperlink" Target="https://www.sciencedirect.com/science/article/abs/pii/S2214212621000557" TargetMode="External"/><Relationship Id="rId5" Type="http://schemas.openxmlformats.org/officeDocument/2006/relationships/hyperlink" Target="https://ieeexplore.ieee.org/stamp/stamp.jsp?arnumber=10049991" TargetMode="External"/><Relationship Id="rId6" Type="http://schemas.openxmlformats.org/officeDocument/2006/relationships/hyperlink" Target="https://ieeexplore.ieee.org/document/8713661" TargetMode="External"/><Relationship Id="rId7" Type="http://schemas.openxmlformats.org/officeDocument/2006/relationships/image" Target="../media/image9.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300093" y="953910"/>
            <a:ext cx="9702800" cy="193899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IN" sz="2400">
                <a:latin typeface="Times New Roman"/>
                <a:ea typeface="Times New Roman"/>
                <a:cs typeface="Times New Roman"/>
                <a:sym typeface="Times New Roman"/>
              </a:rPr>
              <a:t>Department of Computer Engineering</a:t>
            </a:r>
            <a:br>
              <a:rPr b="1" lang="en-IN" sz="2400">
                <a:latin typeface="Times New Roman"/>
                <a:ea typeface="Times New Roman"/>
                <a:cs typeface="Times New Roman"/>
                <a:sym typeface="Times New Roman"/>
              </a:rPr>
            </a:br>
            <a:br>
              <a:rPr b="1" lang="en-IN" sz="2400">
                <a:latin typeface="Times New Roman"/>
                <a:ea typeface="Times New Roman"/>
                <a:cs typeface="Times New Roman"/>
                <a:sym typeface="Times New Roman"/>
              </a:rPr>
            </a:br>
            <a:r>
              <a:rPr b="1" lang="en-IN" sz="2400">
                <a:latin typeface="Times New Roman"/>
                <a:ea typeface="Times New Roman"/>
                <a:cs typeface="Times New Roman"/>
                <a:sym typeface="Times New Roman"/>
              </a:rPr>
              <a:t>Mini-Project 2023-24</a:t>
            </a:r>
            <a:br>
              <a:rPr b="1" lang="en-IN" sz="2400">
                <a:latin typeface="Times New Roman"/>
                <a:ea typeface="Times New Roman"/>
                <a:cs typeface="Times New Roman"/>
                <a:sym typeface="Times New Roman"/>
              </a:rPr>
            </a:br>
            <a:br>
              <a:rPr b="1" lang="en-IN" sz="2400">
                <a:latin typeface="Times New Roman"/>
                <a:ea typeface="Times New Roman"/>
                <a:cs typeface="Times New Roman"/>
                <a:sym typeface="Times New Roman"/>
              </a:rPr>
            </a:br>
            <a:r>
              <a:rPr b="1" lang="en-IN" sz="2400">
                <a:latin typeface="Times New Roman"/>
                <a:ea typeface="Times New Roman"/>
                <a:cs typeface="Times New Roman"/>
                <a:sym typeface="Times New Roman"/>
              </a:rPr>
              <a:t>DIGIPOLLS - A Blockchain-based E-Voting System</a:t>
            </a:r>
            <a:endParaRPr b="1" sz="2400">
              <a:latin typeface="Times New Roman"/>
              <a:ea typeface="Times New Roman"/>
              <a:cs typeface="Times New Roman"/>
              <a:sym typeface="Times New Roman"/>
            </a:endParaRPr>
          </a:p>
        </p:txBody>
      </p:sp>
      <p:sp>
        <p:nvSpPr>
          <p:cNvPr id="85" name="Google Shape;85;p1"/>
          <p:cNvSpPr txBox="1"/>
          <p:nvPr/>
        </p:nvSpPr>
        <p:spPr>
          <a:xfrm>
            <a:off x="3435350" y="5418004"/>
            <a:ext cx="51181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400" u="none" cap="none" strike="noStrike">
                <a:solidFill>
                  <a:schemeClr val="dk1"/>
                </a:solidFill>
                <a:latin typeface="Calibri"/>
                <a:ea typeface="Calibri"/>
                <a:cs typeface="Calibri"/>
                <a:sym typeface="Calibri"/>
              </a:rPr>
              <a:t>Faculty Advisor:</a:t>
            </a:r>
            <a:endParaRPr/>
          </a:p>
          <a:p>
            <a:pPr indent="0" lvl="0" marL="0" marR="0" rtl="0" algn="ctr">
              <a:spcBef>
                <a:spcPts val="0"/>
              </a:spcBef>
              <a:spcAft>
                <a:spcPts val="0"/>
              </a:spcAft>
              <a:buNone/>
            </a:pPr>
            <a:r>
              <a:rPr b="0" i="0" lang="en-IN" sz="2400" u="none" cap="none" strike="noStrike">
                <a:solidFill>
                  <a:schemeClr val="dk1"/>
                </a:solidFill>
                <a:latin typeface="Calibri"/>
                <a:ea typeface="Calibri"/>
                <a:cs typeface="Calibri"/>
                <a:sym typeface="Calibri"/>
              </a:rPr>
              <a:t>Prof. Swapnil Pawar</a:t>
            </a:r>
            <a:endParaRPr/>
          </a:p>
        </p:txBody>
      </p:sp>
      <p:sp>
        <p:nvSpPr>
          <p:cNvPr id="86" name="Google Shape;86;p1"/>
          <p:cNvSpPr txBox="1"/>
          <p:nvPr/>
        </p:nvSpPr>
        <p:spPr>
          <a:xfrm>
            <a:off x="3448050" y="3067913"/>
            <a:ext cx="5340350"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2400" u="none" cap="none" strike="noStrike">
                <a:solidFill>
                  <a:schemeClr val="dk1"/>
                </a:solidFill>
                <a:latin typeface="Times New Roman"/>
                <a:ea typeface="Times New Roman"/>
                <a:cs typeface="Times New Roman"/>
                <a:sym typeface="Times New Roman"/>
              </a:rPr>
              <a:t>Group Members:</a:t>
            </a:r>
            <a:endParaRPr/>
          </a:p>
          <a:p>
            <a:pPr indent="0" lvl="0" marL="0" marR="0" rtl="0" algn="l">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Omkar Boralkar	16010121027</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Aditya Patil		16010121028</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Nupur Chaudhari	16010121033</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Vignesh Iyer		16010121066</a:t>
            </a:r>
            <a:endParaRPr/>
          </a:p>
        </p:txBody>
      </p:sp>
      <p:pic>
        <p:nvPicPr>
          <p:cNvPr id="87" name="Google Shape;87;p1"/>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88" name="Google Shape;88;p1"/>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2959099" y="374871"/>
            <a:ext cx="7188201" cy="6381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Hardware Requirements for Development</a:t>
            </a:r>
            <a:endParaRPr b="1" sz="3200"/>
          </a:p>
        </p:txBody>
      </p:sp>
      <p:sp>
        <p:nvSpPr>
          <p:cNvPr id="225" name="Google Shape;225;p11"/>
          <p:cNvSpPr txBox="1"/>
          <p:nvPr>
            <p:ph idx="1" type="body"/>
          </p:nvPr>
        </p:nvSpPr>
        <p:spPr>
          <a:xfrm>
            <a:off x="635000" y="1508125"/>
            <a:ext cx="10922000" cy="4587876"/>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Clr>
                <a:srgbClr val="000000"/>
              </a:buClr>
              <a:buSzPts val="1800"/>
              <a:buFont typeface="Calibri"/>
              <a:buAutoNum type="arabicPeriod"/>
            </a:pPr>
            <a:r>
              <a:rPr b="1" lang="en-IN" sz="1800">
                <a:solidFill>
                  <a:srgbClr val="000000"/>
                </a:solidFill>
                <a:latin typeface="Times New Roman"/>
                <a:ea typeface="Times New Roman"/>
                <a:cs typeface="Times New Roman"/>
                <a:sym typeface="Times New Roman"/>
              </a:rPr>
              <a:t>Processor:</a:t>
            </a:r>
            <a:r>
              <a:rPr b="1" lang="en-IN" sz="1800">
                <a:latin typeface="Times New Roman"/>
                <a:ea typeface="Times New Roman"/>
                <a:cs typeface="Times New Roman"/>
                <a:sym typeface="Times New Roman"/>
              </a:rPr>
              <a:t> </a:t>
            </a:r>
            <a:r>
              <a:rPr lang="en-IN" sz="1800">
                <a:solidFill>
                  <a:srgbClr val="000000"/>
                </a:solidFill>
                <a:latin typeface="Times New Roman"/>
                <a:ea typeface="Times New Roman"/>
                <a:cs typeface="Times New Roman"/>
                <a:sym typeface="Times New Roman"/>
              </a:rPr>
              <a:t>A processor with a minimum speed of 3.5 GHz is recommended to ensure efficient execution of the Ethereum development environment and associated tools. Solid processing power is essential for compiling and running complex smart contracts during development.</a:t>
            </a:r>
            <a:endParaRPr sz="1800">
              <a:latin typeface="Times New Roman"/>
              <a:ea typeface="Times New Roman"/>
              <a:cs typeface="Times New Roman"/>
              <a:sym typeface="Times New Roman"/>
            </a:endParaRPr>
          </a:p>
          <a:p>
            <a:pPr indent="-342900" lvl="0" marL="342900" rtl="0" algn="just">
              <a:lnSpc>
                <a:spcPct val="115000"/>
              </a:lnSpc>
              <a:spcBef>
                <a:spcPts val="2000"/>
              </a:spcBef>
              <a:spcAft>
                <a:spcPts val="0"/>
              </a:spcAft>
              <a:buClr>
                <a:srgbClr val="000000"/>
              </a:buClr>
              <a:buSzPts val="1800"/>
              <a:buFont typeface="Calibri"/>
              <a:buAutoNum type="arabicPeriod"/>
            </a:pPr>
            <a:r>
              <a:rPr b="1" lang="en-IN" sz="1800">
                <a:solidFill>
                  <a:srgbClr val="000000"/>
                </a:solidFill>
                <a:latin typeface="Times New Roman"/>
                <a:ea typeface="Times New Roman"/>
                <a:cs typeface="Times New Roman"/>
                <a:sym typeface="Times New Roman"/>
              </a:rPr>
              <a:t>RAM: </a:t>
            </a:r>
            <a:r>
              <a:rPr lang="en-IN" sz="1800">
                <a:solidFill>
                  <a:srgbClr val="000000"/>
                </a:solidFill>
                <a:latin typeface="Times New Roman"/>
                <a:ea typeface="Times New Roman"/>
                <a:cs typeface="Times New Roman"/>
                <a:sym typeface="Times New Roman"/>
              </a:rPr>
              <a:t>A minimum of 8 GB RAM is necessary to support the simultaneous operation of the development tools, Ethereum node, and other components. Ample RAM ensures smooth performance and responsiveness during the development and testing phases.</a:t>
            </a:r>
            <a:endParaRPr sz="1800">
              <a:latin typeface="Times New Roman"/>
              <a:ea typeface="Times New Roman"/>
              <a:cs typeface="Times New Roman"/>
              <a:sym typeface="Times New Roman"/>
            </a:endParaRPr>
          </a:p>
          <a:p>
            <a:pPr indent="-342900" lvl="0" marL="342900" rtl="0" algn="just">
              <a:lnSpc>
                <a:spcPct val="115000"/>
              </a:lnSpc>
              <a:spcBef>
                <a:spcPts val="2000"/>
              </a:spcBef>
              <a:spcAft>
                <a:spcPts val="0"/>
              </a:spcAft>
              <a:buClr>
                <a:srgbClr val="000000"/>
              </a:buClr>
              <a:buSzPts val="1800"/>
              <a:buFont typeface="Calibri"/>
              <a:buAutoNum type="arabicPeriod"/>
            </a:pPr>
            <a:r>
              <a:rPr b="1" lang="en-IN" sz="1800">
                <a:solidFill>
                  <a:srgbClr val="000000"/>
                </a:solidFill>
                <a:latin typeface="Times New Roman"/>
                <a:ea typeface="Times New Roman"/>
                <a:cs typeface="Times New Roman"/>
                <a:sym typeface="Times New Roman"/>
              </a:rPr>
              <a:t>Storage: </a:t>
            </a:r>
            <a:r>
              <a:rPr lang="en-IN" sz="1800">
                <a:solidFill>
                  <a:srgbClr val="000000"/>
                </a:solidFill>
                <a:latin typeface="Times New Roman"/>
                <a:ea typeface="Times New Roman"/>
                <a:cs typeface="Times New Roman"/>
                <a:sym typeface="Times New Roman"/>
              </a:rPr>
              <a:t>Adequate storage, preferably a 1TB HDD, is crucial for storing development tools, Ethereum blockchain data, and project files. Blockchain development involves substantial data storage requirements, and having sufficient space helps in maintaining a smooth workflow.</a:t>
            </a:r>
            <a:endParaRPr sz="1800">
              <a:latin typeface="Times New Roman"/>
              <a:ea typeface="Times New Roman"/>
              <a:cs typeface="Times New Roman"/>
              <a:sym typeface="Times New Roman"/>
            </a:endParaRPr>
          </a:p>
          <a:p>
            <a:pPr indent="-342900" lvl="0" marL="342900" rtl="0" algn="just">
              <a:lnSpc>
                <a:spcPct val="115000"/>
              </a:lnSpc>
              <a:spcBef>
                <a:spcPts val="2000"/>
              </a:spcBef>
              <a:spcAft>
                <a:spcPts val="0"/>
              </a:spcAft>
              <a:buClr>
                <a:srgbClr val="000000"/>
              </a:buClr>
              <a:buSzPts val="1800"/>
              <a:buFont typeface="Calibri"/>
              <a:buAutoNum type="arabicPeriod"/>
            </a:pPr>
            <a:r>
              <a:rPr b="1" lang="en-IN" sz="1800">
                <a:solidFill>
                  <a:srgbClr val="000000"/>
                </a:solidFill>
                <a:latin typeface="Times New Roman"/>
                <a:ea typeface="Times New Roman"/>
                <a:cs typeface="Times New Roman"/>
                <a:sym typeface="Times New Roman"/>
              </a:rPr>
              <a:t>Development Environment: </a:t>
            </a:r>
            <a:r>
              <a:rPr lang="en-IN" sz="1800">
                <a:solidFill>
                  <a:srgbClr val="000000"/>
                </a:solidFill>
                <a:latin typeface="Times New Roman"/>
                <a:ea typeface="Times New Roman"/>
                <a:cs typeface="Times New Roman"/>
                <a:sym typeface="Times New Roman"/>
              </a:rPr>
              <a:t>The hardware should be capable of supporting the development tools required for Ethereum and Solidity. This includes compilers, Ethereum nodes, and related software components. A robust development environment is essential for efficient coding, testing, and debugging.</a:t>
            </a:r>
            <a:endParaRPr sz="1800">
              <a:latin typeface="Times New Roman"/>
              <a:ea typeface="Times New Roman"/>
              <a:cs typeface="Times New Roman"/>
              <a:sym typeface="Times New Roman"/>
            </a:endParaRPr>
          </a:p>
          <a:p>
            <a:pPr indent="0" lvl="0" marL="228600" rtl="0" algn="l">
              <a:lnSpc>
                <a:spcPct val="90000"/>
              </a:lnSpc>
              <a:spcBef>
                <a:spcPts val="2000"/>
              </a:spcBef>
              <a:spcAft>
                <a:spcPts val="0"/>
              </a:spcAft>
              <a:buClr>
                <a:schemeClr val="dk1"/>
              </a:buClr>
              <a:buSzPts val="4000"/>
              <a:buNone/>
            </a:pPr>
            <a:r>
              <a:t/>
            </a:r>
            <a:endParaRPr sz="4000">
              <a:latin typeface="Times New Roman"/>
              <a:ea typeface="Times New Roman"/>
              <a:cs typeface="Times New Roman"/>
              <a:sym typeface="Times New Roman"/>
            </a:endParaRPr>
          </a:p>
        </p:txBody>
      </p:sp>
      <p:pic>
        <p:nvPicPr>
          <p:cNvPr id="226" name="Google Shape;226;p11"/>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227" name="Google Shape;227;p11"/>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2732661" y="146720"/>
            <a:ext cx="7681339" cy="742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t>Software Requirements for Development</a:t>
            </a:r>
            <a:endParaRPr/>
          </a:p>
        </p:txBody>
      </p:sp>
      <p:grpSp>
        <p:nvGrpSpPr>
          <p:cNvPr id="233" name="Google Shape;233;p12"/>
          <p:cNvGrpSpPr/>
          <p:nvPr/>
        </p:nvGrpSpPr>
        <p:grpSpPr>
          <a:xfrm>
            <a:off x="596788" y="1037493"/>
            <a:ext cx="11192976" cy="5575479"/>
            <a:chOff x="4211" y="356456"/>
            <a:chExt cx="11192976" cy="5575479"/>
          </a:xfrm>
        </p:grpSpPr>
        <p:sp>
          <p:nvSpPr>
            <p:cNvPr id="234" name="Google Shape;234;p12"/>
            <p:cNvSpPr/>
            <p:nvPr/>
          </p:nvSpPr>
          <p:spPr>
            <a:xfrm>
              <a:off x="4211" y="356456"/>
              <a:ext cx="2532347" cy="914813"/>
            </a:xfrm>
            <a:prstGeom prst="rect">
              <a:avLst/>
            </a:prstGeom>
            <a:solidFill>
              <a:srgbClr val="599BD5"/>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txBox="1"/>
            <p:nvPr/>
          </p:nvSpPr>
          <p:spPr>
            <a:xfrm>
              <a:off x="4211" y="356456"/>
              <a:ext cx="2532347" cy="914813"/>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Solidity / Web3 </a:t>
              </a:r>
              <a:endParaRPr/>
            </a:p>
            <a:p>
              <a:pPr indent="0" lvl="0" marL="0" marR="0" rtl="0" algn="ctr">
                <a:lnSpc>
                  <a:spcPct val="90000"/>
                </a:lnSpc>
                <a:spcBef>
                  <a:spcPts val="595"/>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(for writing/connecting the Blockchain contract)</a:t>
              </a:r>
              <a:endParaRPr sz="1700">
                <a:solidFill>
                  <a:schemeClr val="lt1"/>
                </a:solidFill>
                <a:latin typeface="Calibri"/>
                <a:ea typeface="Calibri"/>
                <a:cs typeface="Calibri"/>
                <a:sym typeface="Calibri"/>
              </a:endParaRPr>
            </a:p>
          </p:txBody>
        </p:sp>
        <p:sp>
          <p:nvSpPr>
            <p:cNvPr id="236" name="Google Shape;236;p12"/>
            <p:cNvSpPr/>
            <p:nvPr/>
          </p:nvSpPr>
          <p:spPr>
            <a:xfrm>
              <a:off x="4211" y="1271269"/>
              <a:ext cx="2532347" cy="4660666"/>
            </a:xfrm>
            <a:prstGeom prst="rect">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txBox="1"/>
            <p:nvPr/>
          </p:nvSpPr>
          <p:spPr>
            <a:xfrm>
              <a:off x="4211" y="1271269"/>
              <a:ext cx="2532347" cy="4660666"/>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chemeClr val="dk1"/>
                </a:buClr>
                <a:buSzPts val="1700"/>
                <a:buFont typeface="Arial"/>
                <a:buChar char="•"/>
              </a:pPr>
              <a:r>
                <a:rPr b="0" i="0" lang="en-IN" sz="1700" u="none" cap="none" strike="noStrike">
                  <a:solidFill>
                    <a:schemeClr val="dk1"/>
                  </a:solidFill>
                  <a:latin typeface="Times New Roman"/>
                  <a:ea typeface="Times New Roman"/>
                  <a:cs typeface="Times New Roman"/>
                  <a:sym typeface="Times New Roman"/>
                </a:rPr>
                <a:t>Solidity is specifically designed for writing smart contracts on the Ethereum blockchain. It provides the necessary tools and syntax for creating secure and decentralized applications.</a:t>
              </a:r>
              <a:endParaRPr b="0" i="0" sz="1700" u="none" cap="none" strike="noStrike">
                <a:solidFill>
                  <a:schemeClr val="dk1"/>
                </a:solidFill>
                <a:latin typeface="Calibri"/>
                <a:ea typeface="Calibri"/>
                <a:cs typeface="Calibri"/>
                <a:sym typeface="Calibri"/>
              </a:endParaRPr>
            </a:p>
            <a:p>
              <a:pPr indent="-63500" lvl="1" marL="171450" marR="0" rtl="0" algn="l">
                <a:lnSpc>
                  <a:spcPct val="90000"/>
                </a:lnSpc>
                <a:spcBef>
                  <a:spcPts val="255"/>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171450" lvl="1" marL="171450" marR="0" rtl="0" algn="l">
                <a:lnSpc>
                  <a:spcPct val="90000"/>
                </a:lnSpc>
                <a:spcBef>
                  <a:spcPts val="255"/>
                </a:spcBef>
                <a:spcAft>
                  <a:spcPts val="0"/>
                </a:spcAft>
                <a:buClr>
                  <a:schemeClr val="dk1"/>
                </a:buClr>
                <a:buSzPts val="1700"/>
                <a:buFont typeface="Arial"/>
                <a:buChar char="•"/>
              </a:pPr>
              <a:r>
                <a:rPr b="0" i="0" lang="en-IN" sz="1700" u="none" cap="none" strike="noStrike">
                  <a:solidFill>
                    <a:schemeClr val="dk1"/>
                  </a:solidFill>
                  <a:latin typeface="Times New Roman"/>
                  <a:ea typeface="Times New Roman"/>
                  <a:cs typeface="Times New Roman"/>
                  <a:sym typeface="Times New Roman"/>
                </a:rPr>
                <a:t>Web3.js allows seamless interaction between the front-end application and the Ethereum blockchain, enabling the execution of smart contracts and retrieval of blockchain data.</a:t>
              </a:r>
              <a:endParaRPr b="0" i="0" sz="1700" u="none" cap="none" strike="noStrike">
                <a:solidFill>
                  <a:schemeClr val="dk1"/>
                </a:solidFill>
                <a:latin typeface="Calibri"/>
                <a:ea typeface="Calibri"/>
                <a:cs typeface="Calibri"/>
                <a:sym typeface="Calibri"/>
              </a:endParaRPr>
            </a:p>
          </p:txBody>
        </p:sp>
        <p:sp>
          <p:nvSpPr>
            <p:cNvPr id="238" name="Google Shape;238;p12"/>
            <p:cNvSpPr/>
            <p:nvPr/>
          </p:nvSpPr>
          <p:spPr>
            <a:xfrm>
              <a:off x="2891087" y="356456"/>
              <a:ext cx="2532347" cy="914813"/>
            </a:xfrm>
            <a:prstGeom prst="rect">
              <a:avLst/>
            </a:prstGeom>
            <a:solidFill>
              <a:srgbClr val="50C9B6"/>
            </a:solidFill>
            <a:ln cap="flat" cmpd="sng" w="12700">
              <a:solidFill>
                <a:srgbClr val="50C9B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txBox="1"/>
            <p:nvPr/>
          </p:nvSpPr>
          <p:spPr>
            <a:xfrm>
              <a:off x="2891087" y="356456"/>
              <a:ext cx="2532347" cy="914813"/>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Next.js &amp; Semantic UI React</a:t>
              </a:r>
              <a:endParaRPr/>
            </a:p>
            <a:p>
              <a:pPr indent="0" lvl="0" marL="0" marR="0" rtl="0" algn="ctr">
                <a:lnSpc>
                  <a:spcPct val="90000"/>
                </a:lnSpc>
                <a:spcBef>
                  <a:spcPts val="595"/>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(front-end)</a:t>
              </a:r>
              <a:endParaRPr sz="1700">
                <a:solidFill>
                  <a:schemeClr val="lt1"/>
                </a:solidFill>
                <a:latin typeface="Calibri"/>
                <a:ea typeface="Calibri"/>
                <a:cs typeface="Calibri"/>
                <a:sym typeface="Calibri"/>
              </a:endParaRPr>
            </a:p>
          </p:txBody>
        </p:sp>
        <p:sp>
          <p:nvSpPr>
            <p:cNvPr id="240" name="Google Shape;240;p12"/>
            <p:cNvSpPr/>
            <p:nvPr/>
          </p:nvSpPr>
          <p:spPr>
            <a:xfrm>
              <a:off x="2891087" y="1271269"/>
              <a:ext cx="2532347" cy="4660666"/>
            </a:xfrm>
            <a:prstGeom prst="rect">
              <a:avLst/>
            </a:prstGeom>
            <a:solidFill>
              <a:srgbClr val="CDEAE8">
                <a:alpha val="89803"/>
              </a:srgbClr>
            </a:solidFill>
            <a:ln cap="flat" cmpd="sng" w="12700">
              <a:solidFill>
                <a:srgbClr val="CDEA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txBox="1"/>
            <p:nvPr/>
          </p:nvSpPr>
          <p:spPr>
            <a:xfrm>
              <a:off x="2891087" y="1271269"/>
              <a:ext cx="2532347" cy="4660666"/>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chemeClr val="dk1"/>
                </a:buClr>
                <a:buSzPts val="1700"/>
                <a:buFont typeface="Times New Roman"/>
                <a:buChar char="•"/>
              </a:pPr>
              <a:r>
                <a:rPr b="0" i="0" lang="en-IN" sz="1700" u="none" cap="none" strike="noStrike">
                  <a:solidFill>
                    <a:schemeClr val="dk1"/>
                  </a:solidFill>
                  <a:latin typeface="Times New Roman"/>
                  <a:ea typeface="Times New Roman"/>
                  <a:cs typeface="Times New Roman"/>
                  <a:sym typeface="Times New Roman"/>
                </a:rPr>
                <a:t>Next.js is a React framework that facilitates the creation of server-side rendered and statically generated web applications. It enhances performance and provides a smooth development experience</a:t>
              </a:r>
              <a:endParaRPr b="0" i="0" sz="1700" u="none" cap="none" strike="noStrike">
                <a:solidFill>
                  <a:schemeClr val="dk1"/>
                </a:solidFill>
                <a:latin typeface="Calibri"/>
                <a:ea typeface="Calibri"/>
                <a:cs typeface="Calibri"/>
                <a:sym typeface="Calibri"/>
              </a:endParaRPr>
            </a:p>
            <a:p>
              <a:pPr indent="-63500" lvl="1" marL="171450" marR="0" rtl="0" algn="l">
                <a:lnSpc>
                  <a:spcPct val="90000"/>
                </a:lnSpc>
                <a:spcBef>
                  <a:spcPts val="255"/>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171450" lvl="1" marL="171450" marR="0" rtl="0" algn="l">
                <a:lnSpc>
                  <a:spcPct val="90000"/>
                </a:lnSpc>
                <a:spcBef>
                  <a:spcPts val="255"/>
                </a:spcBef>
                <a:spcAft>
                  <a:spcPts val="0"/>
                </a:spcAft>
                <a:buClr>
                  <a:schemeClr val="dk1"/>
                </a:buClr>
                <a:buSzPts val="1700"/>
                <a:buFont typeface="Times New Roman"/>
                <a:buChar char="•"/>
              </a:pPr>
              <a:r>
                <a:rPr b="0" i="0" lang="en-IN" sz="1700" u="none" cap="none" strike="noStrike">
                  <a:solidFill>
                    <a:schemeClr val="dk1"/>
                  </a:solidFill>
                  <a:latin typeface="Times New Roman"/>
                  <a:ea typeface="Times New Roman"/>
                  <a:cs typeface="Times New Roman"/>
                  <a:sym typeface="Times New Roman"/>
                </a:rPr>
                <a:t>Semantic UI React is a user interface framework that simplifies the design process by offering pre-designed components. It ensures a consistent and visually appealing front-end</a:t>
              </a:r>
              <a:endParaRPr b="0" i="0" sz="1700" u="none" cap="none" strike="noStrike">
                <a:solidFill>
                  <a:schemeClr val="dk1"/>
                </a:solidFill>
                <a:latin typeface="Calibri"/>
                <a:ea typeface="Calibri"/>
                <a:cs typeface="Calibri"/>
                <a:sym typeface="Calibri"/>
              </a:endParaRPr>
            </a:p>
          </p:txBody>
        </p:sp>
        <p:sp>
          <p:nvSpPr>
            <p:cNvPr id="242" name="Google Shape;242;p12"/>
            <p:cNvSpPr/>
            <p:nvPr/>
          </p:nvSpPr>
          <p:spPr>
            <a:xfrm>
              <a:off x="5777964" y="356456"/>
              <a:ext cx="2532347" cy="914813"/>
            </a:xfrm>
            <a:prstGeom prst="rect">
              <a:avLst/>
            </a:prstGeom>
            <a:solidFill>
              <a:srgbClr val="48BD62"/>
            </a:solidFill>
            <a:ln cap="flat" cmpd="sng" w="12700">
              <a:solidFill>
                <a:srgbClr val="48BD6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txBox="1"/>
            <p:nvPr/>
          </p:nvSpPr>
          <p:spPr>
            <a:xfrm>
              <a:off x="5777964" y="356456"/>
              <a:ext cx="2532347" cy="914813"/>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MongoDB / ExpressJS / Node.js </a:t>
              </a:r>
              <a:endParaRPr/>
            </a:p>
            <a:p>
              <a:pPr indent="0" lvl="0" marL="0" marR="0" rtl="0" algn="ctr">
                <a:lnSpc>
                  <a:spcPct val="90000"/>
                </a:lnSpc>
                <a:spcBef>
                  <a:spcPts val="595"/>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(back-end)</a:t>
              </a:r>
              <a:endParaRPr sz="1700">
                <a:solidFill>
                  <a:schemeClr val="lt1"/>
                </a:solidFill>
                <a:latin typeface="Calibri"/>
                <a:ea typeface="Calibri"/>
                <a:cs typeface="Calibri"/>
                <a:sym typeface="Calibri"/>
              </a:endParaRPr>
            </a:p>
          </p:txBody>
        </p:sp>
        <p:sp>
          <p:nvSpPr>
            <p:cNvPr id="244" name="Google Shape;244;p12"/>
            <p:cNvSpPr/>
            <p:nvPr/>
          </p:nvSpPr>
          <p:spPr>
            <a:xfrm>
              <a:off x="5777964" y="1271269"/>
              <a:ext cx="2532347" cy="4660666"/>
            </a:xfrm>
            <a:prstGeom prst="rect">
              <a:avLst/>
            </a:prstGeom>
            <a:solidFill>
              <a:srgbClr val="CCE6D4">
                <a:alpha val="89803"/>
              </a:srgbClr>
            </a:solidFill>
            <a:ln cap="flat" cmpd="sng" w="12700">
              <a:solidFill>
                <a:srgbClr val="CCE6D4">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txBox="1"/>
            <p:nvPr/>
          </p:nvSpPr>
          <p:spPr>
            <a:xfrm>
              <a:off x="5777964" y="1271269"/>
              <a:ext cx="2532347" cy="4660666"/>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chemeClr val="dk1"/>
                </a:buClr>
                <a:buSzPts val="1700"/>
                <a:buFont typeface="Times New Roman"/>
                <a:buChar char="•"/>
              </a:pPr>
              <a:r>
                <a:rPr b="0" i="0" lang="en-IN" sz="1700" u="none" cap="none" strike="noStrike">
                  <a:solidFill>
                    <a:schemeClr val="dk1"/>
                  </a:solidFill>
                  <a:latin typeface="Times New Roman"/>
                  <a:ea typeface="Times New Roman"/>
                  <a:cs typeface="Times New Roman"/>
                  <a:sym typeface="Times New Roman"/>
                </a:rPr>
                <a:t>MongoDB, a NoSQL database, is chosen for its scalability and flexibility. It allows the storage of diverse data types and supports rapid development</a:t>
              </a:r>
              <a:endParaRPr b="0" i="0" sz="1700" u="none" cap="none" strike="noStrike">
                <a:solidFill>
                  <a:schemeClr val="dk1"/>
                </a:solidFill>
                <a:latin typeface="Calibri"/>
                <a:ea typeface="Calibri"/>
                <a:cs typeface="Calibri"/>
                <a:sym typeface="Calibri"/>
              </a:endParaRPr>
            </a:p>
            <a:p>
              <a:pPr indent="-63500" lvl="1" marL="171450" marR="0" rtl="0" algn="l">
                <a:lnSpc>
                  <a:spcPct val="90000"/>
                </a:lnSpc>
                <a:spcBef>
                  <a:spcPts val="255"/>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171450" lvl="1" marL="171450" marR="0" rtl="0" algn="l">
                <a:lnSpc>
                  <a:spcPct val="90000"/>
                </a:lnSpc>
                <a:spcBef>
                  <a:spcPts val="255"/>
                </a:spcBef>
                <a:spcAft>
                  <a:spcPts val="0"/>
                </a:spcAft>
                <a:buClr>
                  <a:schemeClr val="dk1"/>
                </a:buClr>
                <a:buSzPts val="1700"/>
                <a:buFont typeface="Times New Roman"/>
                <a:buChar char="•"/>
              </a:pPr>
              <a:r>
                <a:rPr b="0" i="0" lang="en-IN" sz="1700" u="none" cap="none" strike="noStrike">
                  <a:solidFill>
                    <a:schemeClr val="dk1"/>
                  </a:solidFill>
                  <a:latin typeface="Times New Roman"/>
                  <a:ea typeface="Times New Roman"/>
                  <a:cs typeface="Times New Roman"/>
                  <a:sym typeface="Times New Roman"/>
                </a:rPr>
                <a:t>The Express.js framework, coupled with Node.js, provides a robust and scalable back-end infrastructure. It facilitates the creation of RESTful APIs, ensuring smooth communication between the front-end and the database.</a:t>
              </a:r>
              <a:endParaRPr b="0" i="0" sz="1700" u="none" cap="none" strike="noStrike">
                <a:solidFill>
                  <a:schemeClr val="dk1"/>
                </a:solidFill>
                <a:latin typeface="Calibri"/>
                <a:ea typeface="Calibri"/>
                <a:cs typeface="Calibri"/>
                <a:sym typeface="Calibri"/>
              </a:endParaRPr>
            </a:p>
          </p:txBody>
        </p:sp>
        <p:sp>
          <p:nvSpPr>
            <p:cNvPr id="246" name="Google Shape;246;p12"/>
            <p:cNvSpPr/>
            <p:nvPr/>
          </p:nvSpPr>
          <p:spPr>
            <a:xfrm>
              <a:off x="8664840" y="356456"/>
              <a:ext cx="2532347" cy="914813"/>
            </a:xfrm>
            <a:prstGeom prst="rect">
              <a:avLst/>
            </a:prstGeom>
            <a:solidFill>
              <a:srgbClr val="6FAB46"/>
            </a:solidFill>
            <a:ln cap="flat" cmpd="sng" w="12700">
              <a:solidFill>
                <a:srgbClr val="6FAB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txBox="1"/>
            <p:nvPr/>
          </p:nvSpPr>
          <p:spPr>
            <a:xfrm>
              <a:off x="8664840" y="356456"/>
              <a:ext cx="2532347" cy="914813"/>
            </a:xfrm>
            <a:prstGeom prst="rect">
              <a:avLst/>
            </a:prstGeom>
            <a:noFill/>
            <a:ln>
              <a:noFill/>
            </a:ln>
          </p:spPr>
          <p:txBody>
            <a:bodyPr anchorCtr="0" anchor="ctr" bIns="69075" lIns="120900" spcFirstLastPara="1" rIns="120900" wrap="square" tIns="69075">
              <a:noAutofit/>
            </a:bodyPr>
            <a:lstStyle/>
            <a:p>
              <a:pPr indent="0" lvl="0" marL="0" marR="0" rtl="0" algn="ctr">
                <a:lnSpc>
                  <a:spcPct val="90000"/>
                </a:lnSpc>
                <a:spcBef>
                  <a:spcPts val="0"/>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IPFS </a:t>
              </a:r>
              <a:endParaRPr/>
            </a:p>
            <a:p>
              <a:pPr indent="0" lvl="0" marL="0" marR="0" rtl="0" algn="ctr">
                <a:lnSpc>
                  <a:spcPct val="90000"/>
                </a:lnSpc>
                <a:spcBef>
                  <a:spcPts val="595"/>
                </a:spcBef>
                <a:spcAft>
                  <a:spcPts val="0"/>
                </a:spcAft>
                <a:buClr>
                  <a:schemeClr val="lt1"/>
                </a:buClr>
                <a:buSzPts val="1700"/>
                <a:buFont typeface="Times New Roman"/>
                <a:buNone/>
              </a:pPr>
              <a:r>
                <a:rPr b="1" lang="en-IN" sz="1700">
                  <a:solidFill>
                    <a:schemeClr val="lt1"/>
                  </a:solidFill>
                  <a:latin typeface="Times New Roman"/>
                  <a:ea typeface="Times New Roman"/>
                  <a:cs typeface="Times New Roman"/>
                  <a:sym typeface="Times New Roman"/>
                </a:rPr>
                <a:t>(file storage for images)</a:t>
              </a:r>
              <a:endParaRPr sz="1700">
                <a:solidFill>
                  <a:schemeClr val="lt1"/>
                </a:solidFill>
                <a:latin typeface="Calibri"/>
                <a:ea typeface="Calibri"/>
                <a:cs typeface="Calibri"/>
                <a:sym typeface="Calibri"/>
              </a:endParaRPr>
            </a:p>
          </p:txBody>
        </p:sp>
        <p:sp>
          <p:nvSpPr>
            <p:cNvPr id="248" name="Google Shape;248;p12"/>
            <p:cNvSpPr/>
            <p:nvPr/>
          </p:nvSpPr>
          <p:spPr>
            <a:xfrm>
              <a:off x="8664840" y="1271269"/>
              <a:ext cx="2532347" cy="4660666"/>
            </a:xfrm>
            <a:prstGeom prst="rect">
              <a:avLst/>
            </a:prstGeom>
            <a:solidFill>
              <a:srgbClr val="D3E1CC">
                <a:alpha val="89803"/>
              </a:srgbClr>
            </a:solidFill>
            <a:ln cap="flat" cmpd="sng" w="12700">
              <a:solidFill>
                <a:srgbClr val="D3E1C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txBox="1"/>
            <p:nvPr/>
          </p:nvSpPr>
          <p:spPr>
            <a:xfrm>
              <a:off x="8664840" y="1271269"/>
              <a:ext cx="2532347" cy="4660666"/>
            </a:xfrm>
            <a:prstGeom prst="rect">
              <a:avLst/>
            </a:prstGeom>
            <a:noFill/>
            <a:ln>
              <a:noFill/>
            </a:ln>
          </p:spPr>
          <p:txBody>
            <a:bodyPr anchorCtr="0" anchor="t" bIns="136000" lIns="90675" spcFirstLastPara="1" rIns="120900" wrap="square" tIns="90675">
              <a:noAutofit/>
            </a:bodyPr>
            <a:lstStyle/>
            <a:p>
              <a:pPr indent="-171450" lvl="1" marL="171450" marR="0" rtl="0" algn="l">
                <a:lnSpc>
                  <a:spcPct val="90000"/>
                </a:lnSpc>
                <a:spcBef>
                  <a:spcPts val="0"/>
                </a:spcBef>
                <a:spcAft>
                  <a:spcPts val="0"/>
                </a:spcAft>
                <a:buClr>
                  <a:schemeClr val="dk1"/>
                </a:buClr>
                <a:buSzPts val="1700"/>
                <a:buFont typeface="Times New Roman"/>
                <a:buChar char="•"/>
              </a:pPr>
              <a:r>
                <a:rPr b="0" i="0" lang="en-IN" sz="1700" u="none" cap="none" strike="noStrike">
                  <a:solidFill>
                    <a:schemeClr val="dk1"/>
                  </a:solidFill>
                  <a:latin typeface="Times New Roman"/>
                  <a:ea typeface="Times New Roman"/>
                  <a:cs typeface="Times New Roman"/>
                  <a:sym typeface="Times New Roman"/>
                </a:rPr>
                <a:t>IPFS (InterPlanetary File System) is employed for decentralized and distributed file storage. It ensures the availability and integrity of images used in the application, reducing reliance on a centralized server</a:t>
              </a:r>
              <a:endParaRPr b="0" i="0" sz="1700" u="none" cap="none" strike="noStrike">
                <a:solidFill>
                  <a:schemeClr val="dk1"/>
                </a:solidFill>
                <a:latin typeface="Calibri"/>
                <a:ea typeface="Calibri"/>
                <a:cs typeface="Calibri"/>
                <a:sym typeface="Calibri"/>
              </a:endParaRPr>
            </a:p>
          </p:txBody>
        </p:sp>
      </p:grpSp>
      <p:pic>
        <p:nvPicPr>
          <p:cNvPr id="250" name="Google Shape;250;p12"/>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251" name="Google Shape;251;p12"/>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3"/>
          <p:cNvSpPr txBox="1"/>
          <p:nvPr>
            <p:ph type="title"/>
          </p:nvPr>
        </p:nvSpPr>
        <p:spPr>
          <a:xfrm>
            <a:off x="3276600" y="165266"/>
            <a:ext cx="6631940" cy="6725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IN" sz="2800">
                <a:latin typeface="Times New Roman"/>
                <a:ea typeface="Times New Roman"/>
                <a:cs typeface="Times New Roman"/>
                <a:sym typeface="Times New Roman"/>
              </a:rPr>
              <a:t>Software Requirements for Deployment</a:t>
            </a:r>
            <a:endParaRPr b="1" sz="2800">
              <a:latin typeface="Times New Roman"/>
              <a:ea typeface="Times New Roman"/>
              <a:cs typeface="Times New Roman"/>
              <a:sym typeface="Times New Roman"/>
            </a:endParaRPr>
          </a:p>
        </p:txBody>
      </p:sp>
      <p:grpSp>
        <p:nvGrpSpPr>
          <p:cNvPr id="257" name="Google Shape;257;p13"/>
          <p:cNvGrpSpPr/>
          <p:nvPr/>
        </p:nvGrpSpPr>
        <p:grpSpPr>
          <a:xfrm>
            <a:off x="3931481" y="1067397"/>
            <a:ext cx="4060204" cy="398360"/>
            <a:chOff x="3810" y="969207"/>
            <a:chExt cx="1460499" cy="400362"/>
          </a:xfrm>
        </p:grpSpPr>
        <p:sp>
          <p:nvSpPr>
            <p:cNvPr id="258" name="Google Shape;258;p13"/>
            <p:cNvSpPr/>
            <p:nvPr/>
          </p:nvSpPr>
          <p:spPr>
            <a:xfrm>
              <a:off x="3810" y="969207"/>
              <a:ext cx="1460499" cy="400362"/>
            </a:xfrm>
            <a:prstGeom prst="rect">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txBox="1"/>
            <p:nvPr/>
          </p:nvSpPr>
          <p:spPr>
            <a:xfrm>
              <a:off x="3810" y="969207"/>
              <a:ext cx="1460499" cy="400362"/>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Clr>
                  <a:srgbClr val="0D0D0D"/>
                </a:buClr>
                <a:buSzPts val="1600"/>
                <a:buFont typeface="Times New Roman"/>
                <a:buNone/>
              </a:pPr>
              <a:r>
                <a:rPr b="1" i="0" lang="en-IN" sz="1600">
                  <a:solidFill>
                    <a:srgbClr val="0D0D0D"/>
                  </a:solidFill>
                  <a:latin typeface="Times New Roman"/>
                  <a:ea typeface="Times New Roman"/>
                  <a:cs typeface="Times New Roman"/>
                  <a:sym typeface="Times New Roman"/>
                </a:rPr>
                <a:t>Smart Contracts</a:t>
              </a:r>
              <a:endParaRPr sz="1600">
                <a:solidFill>
                  <a:schemeClr val="lt1"/>
                </a:solidFill>
                <a:latin typeface="Times New Roman"/>
                <a:ea typeface="Times New Roman"/>
                <a:cs typeface="Times New Roman"/>
                <a:sym typeface="Times New Roman"/>
              </a:endParaRPr>
            </a:p>
          </p:txBody>
        </p:sp>
      </p:grpSp>
      <p:grpSp>
        <p:nvGrpSpPr>
          <p:cNvPr id="260" name="Google Shape;260;p13"/>
          <p:cNvGrpSpPr/>
          <p:nvPr/>
        </p:nvGrpSpPr>
        <p:grpSpPr>
          <a:xfrm>
            <a:off x="3931481" y="1467758"/>
            <a:ext cx="4060204" cy="2202541"/>
            <a:chOff x="3810" y="1369569"/>
            <a:chExt cx="1460499" cy="3079890"/>
          </a:xfrm>
        </p:grpSpPr>
        <p:sp>
          <p:nvSpPr>
            <p:cNvPr id="261" name="Google Shape;261;p13"/>
            <p:cNvSpPr/>
            <p:nvPr/>
          </p:nvSpPr>
          <p:spPr>
            <a:xfrm>
              <a:off x="3810" y="1369569"/>
              <a:ext cx="1460499" cy="3079890"/>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txBox="1"/>
            <p:nvPr/>
          </p:nvSpPr>
          <p:spPr>
            <a:xfrm>
              <a:off x="42342" y="1489234"/>
              <a:ext cx="1375980" cy="2835916"/>
            </a:xfrm>
            <a:prstGeom prst="rect">
              <a:avLst/>
            </a:prstGeom>
            <a:noFill/>
            <a:ln>
              <a:noFill/>
            </a:ln>
          </p:spPr>
          <p:txBody>
            <a:bodyPr anchorCtr="0" anchor="t" bIns="88000" lIns="58650" spcFirstLastPara="1" rIns="78225" wrap="square" tIns="58650">
              <a:noAutofit/>
            </a:bodyPr>
            <a:lstStyle/>
            <a:p>
              <a:pPr indent="0" lvl="1" marL="0" marR="0" rtl="0" algn="just">
                <a:lnSpc>
                  <a:spcPct val="90000"/>
                </a:lnSpc>
                <a:spcBef>
                  <a:spcPts val="0"/>
                </a:spcBef>
                <a:spcAft>
                  <a:spcPts val="0"/>
                </a:spcAft>
                <a:buNone/>
              </a:pPr>
              <a:r>
                <a:rPr b="0" i="0" lang="en-IN" sz="1600" u="none" cap="none" strike="noStrike">
                  <a:solidFill>
                    <a:srgbClr val="0D0D0D"/>
                  </a:solidFill>
                  <a:latin typeface="Times New Roman"/>
                  <a:ea typeface="Times New Roman"/>
                  <a:cs typeface="Times New Roman"/>
                  <a:sym typeface="Times New Roman"/>
                </a:rPr>
                <a:t>Smart contracts are self-executing contracts with the terms of the agreement directly written into code. In an e-voting system, smart contracts are deployed on the Ethereum blockchain to manage the voting process, including voter registration, ballot creation, vote casting, and tallying. These smart contracts ensure transparency and immutability of the voting process</a:t>
              </a:r>
              <a:endParaRPr b="0" i="0" sz="1600" u="none" cap="none" strike="noStrike">
                <a:solidFill>
                  <a:schemeClr val="dk1"/>
                </a:solidFill>
                <a:latin typeface="Times New Roman"/>
                <a:ea typeface="Times New Roman"/>
                <a:cs typeface="Times New Roman"/>
                <a:sym typeface="Times New Roman"/>
              </a:endParaRPr>
            </a:p>
          </p:txBody>
        </p:sp>
      </p:grpSp>
      <p:grpSp>
        <p:nvGrpSpPr>
          <p:cNvPr id="263" name="Google Shape;263;p13"/>
          <p:cNvGrpSpPr/>
          <p:nvPr/>
        </p:nvGrpSpPr>
        <p:grpSpPr>
          <a:xfrm>
            <a:off x="8153399" y="1067397"/>
            <a:ext cx="3707481" cy="393496"/>
            <a:chOff x="3055" y="495957"/>
            <a:chExt cx="1837531" cy="506891"/>
          </a:xfrm>
        </p:grpSpPr>
        <p:sp>
          <p:nvSpPr>
            <p:cNvPr id="264" name="Google Shape;264;p13"/>
            <p:cNvSpPr/>
            <p:nvPr/>
          </p:nvSpPr>
          <p:spPr>
            <a:xfrm>
              <a:off x="3055" y="495957"/>
              <a:ext cx="1837531" cy="506891"/>
            </a:xfrm>
            <a:prstGeom prst="rect">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txBox="1"/>
            <p:nvPr/>
          </p:nvSpPr>
          <p:spPr>
            <a:xfrm>
              <a:off x="3055" y="495957"/>
              <a:ext cx="1837531" cy="506891"/>
            </a:xfrm>
            <a:prstGeom prst="rect">
              <a:avLst/>
            </a:prstGeom>
            <a:noFill/>
            <a:ln>
              <a:noFill/>
            </a:ln>
          </p:spPr>
          <p:txBody>
            <a:bodyPr anchorCtr="0" anchor="ctr" bIns="56875" lIns="99550" spcFirstLastPara="1" rIns="99550" wrap="square" tIns="56875">
              <a:noAutofit/>
            </a:bodyPr>
            <a:lstStyle/>
            <a:p>
              <a:pPr indent="0" lvl="0" marL="0" marR="0" rtl="0" algn="ctr">
                <a:lnSpc>
                  <a:spcPct val="90000"/>
                </a:lnSpc>
                <a:spcBef>
                  <a:spcPts val="0"/>
                </a:spcBef>
                <a:spcAft>
                  <a:spcPts val="0"/>
                </a:spcAft>
                <a:buClr>
                  <a:srgbClr val="0D0D0D"/>
                </a:buClr>
                <a:buSzPts val="1600"/>
                <a:buFont typeface="Times New Roman"/>
                <a:buNone/>
              </a:pPr>
              <a:r>
                <a:rPr b="1" i="0" lang="en-IN" sz="1600">
                  <a:solidFill>
                    <a:srgbClr val="0D0D0D"/>
                  </a:solidFill>
                  <a:latin typeface="Times New Roman"/>
                  <a:ea typeface="Times New Roman"/>
                  <a:cs typeface="Times New Roman"/>
                  <a:sym typeface="Times New Roman"/>
                </a:rPr>
                <a:t>Frontend Application</a:t>
              </a:r>
              <a:endParaRPr sz="1600">
                <a:solidFill>
                  <a:schemeClr val="lt1"/>
                </a:solidFill>
                <a:latin typeface="Times New Roman"/>
                <a:ea typeface="Times New Roman"/>
                <a:cs typeface="Times New Roman"/>
                <a:sym typeface="Times New Roman"/>
              </a:endParaRPr>
            </a:p>
          </p:txBody>
        </p:sp>
      </p:grpSp>
      <p:grpSp>
        <p:nvGrpSpPr>
          <p:cNvPr id="266" name="Google Shape;266;p13"/>
          <p:cNvGrpSpPr/>
          <p:nvPr/>
        </p:nvGrpSpPr>
        <p:grpSpPr>
          <a:xfrm>
            <a:off x="8153400" y="1460894"/>
            <a:ext cx="3707482" cy="2209406"/>
            <a:chOff x="3055" y="996290"/>
            <a:chExt cx="1837531" cy="3926419"/>
          </a:xfrm>
        </p:grpSpPr>
        <p:sp>
          <p:nvSpPr>
            <p:cNvPr id="267" name="Google Shape;267;p13"/>
            <p:cNvSpPr/>
            <p:nvPr/>
          </p:nvSpPr>
          <p:spPr>
            <a:xfrm>
              <a:off x="3055" y="1002849"/>
              <a:ext cx="1837531" cy="3919860"/>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nvSpPr>
          <p:spPr>
            <a:xfrm>
              <a:off x="63482" y="996290"/>
              <a:ext cx="1728114" cy="3761810"/>
            </a:xfrm>
            <a:prstGeom prst="rect">
              <a:avLst/>
            </a:prstGeom>
            <a:noFill/>
            <a:ln>
              <a:noFill/>
            </a:ln>
          </p:spPr>
          <p:txBody>
            <a:bodyPr anchorCtr="0" anchor="t" bIns="112000" lIns="74675" spcFirstLastPara="1" rIns="99550" wrap="square" tIns="74675">
              <a:noAutofit/>
            </a:bodyPr>
            <a:lstStyle/>
            <a:p>
              <a:pPr indent="0" lvl="1" marL="0" marR="0" rtl="0" algn="just">
                <a:lnSpc>
                  <a:spcPct val="90000"/>
                </a:lnSpc>
                <a:spcBef>
                  <a:spcPts val="0"/>
                </a:spcBef>
                <a:spcAft>
                  <a:spcPts val="0"/>
                </a:spcAft>
                <a:buNone/>
              </a:pPr>
              <a:r>
                <a:rPr b="0" i="0" lang="en-IN" sz="1600" u="none" cap="none" strike="noStrike">
                  <a:solidFill>
                    <a:srgbClr val="0D0D0D"/>
                  </a:solidFill>
                  <a:latin typeface="Times New Roman"/>
                  <a:ea typeface="Times New Roman"/>
                  <a:cs typeface="Times New Roman"/>
                  <a:sym typeface="Times New Roman"/>
                </a:rPr>
                <a:t>It provides the user interface for voters to interact with the e-voting system. It could be a web or mobile application where voters can register, view the ballot, cast their votes, and verify their voting status. This application communicates with the Ethereum blockchain through APIs to interact with the smart contracts.</a:t>
              </a:r>
              <a:endParaRPr b="0" i="0" sz="1600" u="none" cap="none" strike="noStrike">
                <a:solidFill>
                  <a:schemeClr val="dk1"/>
                </a:solidFill>
                <a:latin typeface="Times New Roman"/>
                <a:ea typeface="Times New Roman"/>
                <a:cs typeface="Times New Roman"/>
                <a:sym typeface="Times New Roman"/>
              </a:endParaRPr>
            </a:p>
          </p:txBody>
        </p:sp>
      </p:grpSp>
      <p:grpSp>
        <p:nvGrpSpPr>
          <p:cNvPr id="269" name="Google Shape;269;p13"/>
          <p:cNvGrpSpPr/>
          <p:nvPr/>
        </p:nvGrpSpPr>
        <p:grpSpPr>
          <a:xfrm>
            <a:off x="429963" y="3859859"/>
            <a:ext cx="3339804" cy="492841"/>
            <a:chOff x="2540" y="73812"/>
            <a:chExt cx="2476500" cy="651206"/>
          </a:xfrm>
        </p:grpSpPr>
        <p:sp>
          <p:nvSpPr>
            <p:cNvPr id="270" name="Google Shape;270;p13"/>
            <p:cNvSpPr/>
            <p:nvPr/>
          </p:nvSpPr>
          <p:spPr>
            <a:xfrm>
              <a:off x="2540" y="73812"/>
              <a:ext cx="2476500" cy="651206"/>
            </a:xfrm>
            <a:prstGeom prst="rect">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txBox="1"/>
            <p:nvPr/>
          </p:nvSpPr>
          <p:spPr>
            <a:xfrm>
              <a:off x="2540" y="73812"/>
              <a:ext cx="2476500" cy="651206"/>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rgbClr val="0D0D0D"/>
                </a:buClr>
                <a:buSzPts val="1600"/>
                <a:buFont typeface="Times New Roman"/>
                <a:buNone/>
              </a:pPr>
              <a:r>
                <a:rPr b="1" i="0" lang="en-IN" sz="1600">
                  <a:solidFill>
                    <a:srgbClr val="0D0D0D"/>
                  </a:solidFill>
                  <a:latin typeface="Times New Roman"/>
                  <a:ea typeface="Times New Roman"/>
                  <a:cs typeface="Times New Roman"/>
                  <a:sym typeface="Times New Roman"/>
                </a:rPr>
                <a:t>Backend Services</a:t>
              </a:r>
              <a:endParaRPr sz="1600">
                <a:solidFill>
                  <a:schemeClr val="lt1"/>
                </a:solidFill>
                <a:latin typeface="Times New Roman"/>
                <a:ea typeface="Times New Roman"/>
                <a:cs typeface="Times New Roman"/>
                <a:sym typeface="Times New Roman"/>
              </a:endParaRPr>
            </a:p>
          </p:txBody>
        </p:sp>
      </p:grpSp>
      <p:grpSp>
        <p:nvGrpSpPr>
          <p:cNvPr id="272" name="Google Shape;272;p13"/>
          <p:cNvGrpSpPr/>
          <p:nvPr/>
        </p:nvGrpSpPr>
        <p:grpSpPr>
          <a:xfrm>
            <a:off x="429963" y="4345532"/>
            <a:ext cx="3339804" cy="2450485"/>
            <a:chOff x="2540" y="725019"/>
            <a:chExt cx="2476500" cy="4619834"/>
          </a:xfrm>
        </p:grpSpPr>
        <p:sp>
          <p:nvSpPr>
            <p:cNvPr id="273" name="Google Shape;273;p13"/>
            <p:cNvSpPr/>
            <p:nvPr/>
          </p:nvSpPr>
          <p:spPr>
            <a:xfrm>
              <a:off x="2540" y="725019"/>
              <a:ext cx="2476500" cy="4619834"/>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txBox="1"/>
            <p:nvPr/>
          </p:nvSpPr>
          <p:spPr>
            <a:xfrm>
              <a:off x="73587" y="845253"/>
              <a:ext cx="2316630" cy="4281097"/>
            </a:xfrm>
            <a:prstGeom prst="rect">
              <a:avLst/>
            </a:prstGeom>
            <a:noFill/>
            <a:ln>
              <a:noFill/>
            </a:ln>
          </p:spPr>
          <p:txBody>
            <a:bodyPr anchorCtr="0" anchor="t" bIns="144000" lIns="96000" spcFirstLastPara="1" rIns="128000" wrap="square" tIns="96000">
              <a:noAutofit/>
            </a:bodyPr>
            <a:lstStyle/>
            <a:p>
              <a:pPr indent="0" lvl="1" marL="0" marR="0" rtl="0" algn="just">
                <a:lnSpc>
                  <a:spcPct val="90000"/>
                </a:lnSpc>
                <a:spcBef>
                  <a:spcPts val="0"/>
                </a:spcBef>
                <a:spcAft>
                  <a:spcPts val="0"/>
                </a:spcAft>
                <a:buNone/>
              </a:pPr>
              <a:r>
                <a:rPr b="0" i="0" lang="en-IN" sz="1600" u="none" cap="none" strike="noStrike">
                  <a:solidFill>
                    <a:srgbClr val="0D0D0D"/>
                  </a:solidFill>
                  <a:latin typeface="Times New Roman"/>
                  <a:ea typeface="Times New Roman"/>
                  <a:cs typeface="Times New Roman"/>
                  <a:sym typeface="Times New Roman"/>
                </a:rPr>
                <a:t>Backend services handle various functionalities such as user authentication, data validation, and communication with the Ethereum blockchain. These services ensure the security and integrity of the e-voting system by implementing appropriate protocols for data handling and interaction with the blockchain.</a:t>
              </a:r>
              <a:endParaRPr b="0" i="0" sz="1600" u="none" cap="none" strike="noStrike">
                <a:solidFill>
                  <a:schemeClr val="dk1"/>
                </a:solidFill>
                <a:latin typeface="Times New Roman"/>
                <a:ea typeface="Times New Roman"/>
                <a:cs typeface="Times New Roman"/>
                <a:sym typeface="Times New Roman"/>
              </a:endParaRPr>
            </a:p>
          </p:txBody>
        </p:sp>
      </p:grpSp>
      <p:grpSp>
        <p:nvGrpSpPr>
          <p:cNvPr id="275" name="Google Shape;275;p13"/>
          <p:cNvGrpSpPr/>
          <p:nvPr/>
        </p:nvGrpSpPr>
        <p:grpSpPr>
          <a:xfrm>
            <a:off x="429963" y="1067397"/>
            <a:ext cx="3339804" cy="414338"/>
            <a:chOff x="3810" y="1120182"/>
            <a:chExt cx="1460499" cy="400362"/>
          </a:xfrm>
        </p:grpSpPr>
        <p:sp>
          <p:nvSpPr>
            <p:cNvPr id="276" name="Google Shape;276;p13"/>
            <p:cNvSpPr/>
            <p:nvPr/>
          </p:nvSpPr>
          <p:spPr>
            <a:xfrm>
              <a:off x="3810" y="1120182"/>
              <a:ext cx="1460499" cy="400362"/>
            </a:xfrm>
            <a:prstGeom prst="rect">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nvSpPr>
          <p:spPr>
            <a:xfrm>
              <a:off x="3810" y="1120182"/>
              <a:ext cx="1460499" cy="400362"/>
            </a:xfrm>
            <a:prstGeom prst="rect">
              <a:avLst/>
            </a:prstGeom>
            <a:noFill/>
            <a:ln>
              <a:noFill/>
            </a:ln>
          </p:spPr>
          <p:txBody>
            <a:bodyPr anchorCtr="0" anchor="ctr" bIns="44700" lIns="78225" spcFirstLastPara="1" rIns="78225" wrap="square" tIns="44700">
              <a:noAutofit/>
            </a:bodyPr>
            <a:lstStyle/>
            <a:p>
              <a:pPr indent="0" lvl="0" marL="0" marR="0" rtl="0" algn="ctr">
                <a:lnSpc>
                  <a:spcPct val="90000"/>
                </a:lnSpc>
                <a:spcBef>
                  <a:spcPts val="0"/>
                </a:spcBef>
                <a:spcAft>
                  <a:spcPts val="0"/>
                </a:spcAft>
                <a:buClr>
                  <a:srgbClr val="0D0D0D"/>
                </a:buClr>
                <a:buSzPts val="1600"/>
                <a:buFont typeface="Times New Roman"/>
                <a:buNone/>
              </a:pPr>
              <a:r>
                <a:rPr b="1" i="0" lang="en-IN" sz="1600">
                  <a:solidFill>
                    <a:srgbClr val="0D0D0D"/>
                  </a:solidFill>
                  <a:latin typeface="Times New Roman"/>
                  <a:ea typeface="Times New Roman"/>
                  <a:cs typeface="Times New Roman"/>
                  <a:sym typeface="Times New Roman"/>
                </a:rPr>
                <a:t>Identity Management System</a:t>
              </a:r>
              <a:endParaRPr sz="1600">
                <a:solidFill>
                  <a:schemeClr val="lt1"/>
                </a:solidFill>
                <a:latin typeface="Times New Roman"/>
                <a:ea typeface="Times New Roman"/>
                <a:cs typeface="Times New Roman"/>
                <a:sym typeface="Times New Roman"/>
              </a:endParaRPr>
            </a:p>
          </p:txBody>
        </p:sp>
      </p:grpSp>
      <p:grpSp>
        <p:nvGrpSpPr>
          <p:cNvPr id="278" name="Google Shape;278;p13"/>
          <p:cNvGrpSpPr/>
          <p:nvPr/>
        </p:nvGrpSpPr>
        <p:grpSpPr>
          <a:xfrm>
            <a:off x="429963" y="1467760"/>
            <a:ext cx="3339804" cy="2202540"/>
            <a:chOff x="3810" y="1520544"/>
            <a:chExt cx="1460499" cy="2777939"/>
          </a:xfrm>
        </p:grpSpPr>
        <p:sp>
          <p:nvSpPr>
            <p:cNvPr id="279" name="Google Shape;279;p13"/>
            <p:cNvSpPr/>
            <p:nvPr/>
          </p:nvSpPr>
          <p:spPr>
            <a:xfrm>
              <a:off x="3810" y="1520544"/>
              <a:ext cx="1460499" cy="2777939"/>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txBox="1"/>
            <p:nvPr/>
          </p:nvSpPr>
          <p:spPr>
            <a:xfrm>
              <a:off x="45710" y="1628474"/>
              <a:ext cx="1366216" cy="2557885"/>
            </a:xfrm>
            <a:prstGeom prst="rect">
              <a:avLst/>
            </a:prstGeom>
            <a:noFill/>
            <a:ln>
              <a:noFill/>
            </a:ln>
          </p:spPr>
          <p:txBody>
            <a:bodyPr anchorCtr="0" anchor="t" bIns="88000" lIns="58650" spcFirstLastPara="1" rIns="78225" wrap="square" tIns="58650">
              <a:noAutofit/>
            </a:bodyPr>
            <a:lstStyle/>
            <a:p>
              <a:pPr indent="0" lvl="1" marL="0" marR="0" rtl="0" algn="just">
                <a:lnSpc>
                  <a:spcPct val="90000"/>
                </a:lnSpc>
                <a:spcBef>
                  <a:spcPts val="0"/>
                </a:spcBef>
                <a:spcAft>
                  <a:spcPts val="0"/>
                </a:spcAft>
                <a:buNone/>
              </a:pPr>
              <a:r>
                <a:rPr b="0" i="0" lang="en-IN" sz="1600" u="none" cap="none" strike="noStrike">
                  <a:solidFill>
                    <a:srgbClr val="0D0D0D"/>
                  </a:solidFill>
                  <a:latin typeface="Times New Roman"/>
                  <a:ea typeface="Times New Roman"/>
                  <a:cs typeface="Times New Roman"/>
                  <a:sym typeface="Times New Roman"/>
                </a:rPr>
                <a:t>An identity management system is essential for verifying the identity of voters and ensuring that each voter can cast only one vote. This system may integrate with government databases or use digital identity verification methods to authenticate voters before allowing them to participate in the voting process.</a:t>
              </a:r>
              <a:endParaRPr b="0" i="0" sz="1600" u="none" cap="none" strike="noStrike">
                <a:solidFill>
                  <a:schemeClr val="dk1"/>
                </a:solidFill>
                <a:latin typeface="Times New Roman"/>
                <a:ea typeface="Times New Roman"/>
                <a:cs typeface="Times New Roman"/>
                <a:sym typeface="Times New Roman"/>
              </a:endParaRPr>
            </a:p>
          </p:txBody>
        </p:sp>
      </p:grpSp>
      <p:grpSp>
        <p:nvGrpSpPr>
          <p:cNvPr id="281" name="Google Shape;281;p13"/>
          <p:cNvGrpSpPr/>
          <p:nvPr/>
        </p:nvGrpSpPr>
        <p:grpSpPr>
          <a:xfrm>
            <a:off x="8201729" y="3822712"/>
            <a:ext cx="3659151" cy="582921"/>
            <a:chOff x="3055" y="418943"/>
            <a:chExt cx="1837531" cy="545629"/>
          </a:xfrm>
        </p:grpSpPr>
        <p:sp>
          <p:nvSpPr>
            <p:cNvPr id="282" name="Google Shape;282;p13"/>
            <p:cNvSpPr/>
            <p:nvPr/>
          </p:nvSpPr>
          <p:spPr>
            <a:xfrm>
              <a:off x="3055" y="418943"/>
              <a:ext cx="1837531" cy="545629"/>
            </a:xfrm>
            <a:prstGeom prst="rect">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txBox="1"/>
            <p:nvPr/>
          </p:nvSpPr>
          <p:spPr>
            <a:xfrm>
              <a:off x="3055" y="418943"/>
              <a:ext cx="1837531" cy="545629"/>
            </a:xfrm>
            <a:prstGeom prst="rect">
              <a:avLst/>
            </a:prstGeom>
            <a:noFill/>
            <a:ln>
              <a:noFill/>
            </a:ln>
          </p:spPr>
          <p:txBody>
            <a:bodyPr anchorCtr="0" anchor="ctr" bIns="60950" lIns="106675" spcFirstLastPara="1" rIns="106675" wrap="square" tIns="60950">
              <a:noAutofit/>
            </a:bodyPr>
            <a:lstStyle/>
            <a:p>
              <a:pPr indent="0" lvl="0" marL="0" marR="0" rtl="0" algn="ctr">
                <a:lnSpc>
                  <a:spcPct val="90000"/>
                </a:lnSpc>
                <a:spcBef>
                  <a:spcPts val="0"/>
                </a:spcBef>
                <a:spcAft>
                  <a:spcPts val="0"/>
                </a:spcAft>
                <a:buClr>
                  <a:srgbClr val="0D0D0D"/>
                </a:buClr>
                <a:buSzPts val="1600"/>
                <a:buFont typeface="Times New Roman"/>
                <a:buNone/>
              </a:pPr>
              <a:r>
                <a:rPr b="1" i="0" lang="en-IN" sz="1600">
                  <a:solidFill>
                    <a:srgbClr val="0D0D0D"/>
                  </a:solidFill>
                  <a:latin typeface="Times New Roman"/>
                  <a:ea typeface="Times New Roman"/>
                  <a:cs typeface="Times New Roman"/>
                  <a:sym typeface="Times New Roman"/>
                </a:rPr>
                <a:t>Blockchain Explorer</a:t>
              </a:r>
              <a:endParaRPr sz="1600">
                <a:solidFill>
                  <a:schemeClr val="lt1"/>
                </a:solidFill>
                <a:latin typeface="Times New Roman"/>
                <a:ea typeface="Times New Roman"/>
                <a:cs typeface="Times New Roman"/>
                <a:sym typeface="Times New Roman"/>
              </a:endParaRPr>
            </a:p>
          </p:txBody>
        </p:sp>
      </p:grpSp>
      <p:grpSp>
        <p:nvGrpSpPr>
          <p:cNvPr id="284" name="Google Shape;284;p13"/>
          <p:cNvGrpSpPr/>
          <p:nvPr/>
        </p:nvGrpSpPr>
        <p:grpSpPr>
          <a:xfrm>
            <a:off x="8201732" y="4405633"/>
            <a:ext cx="3659150" cy="2390384"/>
            <a:chOff x="3055" y="964573"/>
            <a:chExt cx="1837531" cy="4035150"/>
          </a:xfrm>
        </p:grpSpPr>
        <p:sp>
          <p:nvSpPr>
            <p:cNvPr id="285" name="Google Shape;285;p13"/>
            <p:cNvSpPr/>
            <p:nvPr/>
          </p:nvSpPr>
          <p:spPr>
            <a:xfrm>
              <a:off x="3055" y="964573"/>
              <a:ext cx="1837531" cy="4035150"/>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txBox="1"/>
            <p:nvPr/>
          </p:nvSpPr>
          <p:spPr>
            <a:xfrm>
              <a:off x="40009" y="1069193"/>
              <a:ext cx="1750940" cy="3709726"/>
            </a:xfrm>
            <a:prstGeom prst="rect">
              <a:avLst/>
            </a:prstGeom>
            <a:noFill/>
            <a:ln>
              <a:noFill/>
            </a:ln>
          </p:spPr>
          <p:txBody>
            <a:bodyPr anchorCtr="0" anchor="t" bIns="120000" lIns="80000" spcFirstLastPara="1" rIns="106675" wrap="square" tIns="80000">
              <a:noAutofit/>
            </a:bodyPr>
            <a:lstStyle/>
            <a:p>
              <a:pPr indent="0" lvl="1" marL="0" marR="0" rtl="0" algn="just">
                <a:lnSpc>
                  <a:spcPct val="90000"/>
                </a:lnSpc>
                <a:spcBef>
                  <a:spcPts val="0"/>
                </a:spcBef>
                <a:spcAft>
                  <a:spcPts val="0"/>
                </a:spcAft>
                <a:buNone/>
              </a:pPr>
              <a:r>
                <a:rPr b="0" i="0" lang="en-IN" sz="1600" u="none" cap="none" strike="noStrike">
                  <a:solidFill>
                    <a:srgbClr val="0D0D0D"/>
                  </a:solidFill>
                  <a:latin typeface="Times New Roman"/>
                  <a:ea typeface="Times New Roman"/>
                  <a:cs typeface="Times New Roman"/>
                  <a:sym typeface="Times New Roman"/>
                </a:rPr>
                <a:t>A blockchain explorer is a tool that allows users to view and track transactions on the Ethereum blockchain. It provides transparency into the e-voting process by enabling stakeholders to verify that their votes have been recorded correctly and that the voting process is fair and tamper-proof.</a:t>
              </a:r>
              <a:endParaRPr b="0" i="0" sz="1600" u="none" cap="none" strike="noStrike">
                <a:solidFill>
                  <a:schemeClr val="dk1"/>
                </a:solidFill>
                <a:latin typeface="Times New Roman"/>
                <a:ea typeface="Times New Roman"/>
                <a:cs typeface="Times New Roman"/>
                <a:sym typeface="Times New Roman"/>
              </a:endParaRPr>
            </a:p>
          </p:txBody>
        </p:sp>
      </p:grpSp>
      <p:grpSp>
        <p:nvGrpSpPr>
          <p:cNvPr id="287" name="Google Shape;287;p13"/>
          <p:cNvGrpSpPr/>
          <p:nvPr/>
        </p:nvGrpSpPr>
        <p:grpSpPr>
          <a:xfrm>
            <a:off x="3966196" y="3814819"/>
            <a:ext cx="4060204" cy="537882"/>
            <a:chOff x="4329866" y="178272"/>
            <a:chExt cx="3798093" cy="849833"/>
          </a:xfrm>
        </p:grpSpPr>
        <p:sp>
          <p:nvSpPr>
            <p:cNvPr id="288" name="Google Shape;288;p13"/>
            <p:cNvSpPr/>
            <p:nvPr/>
          </p:nvSpPr>
          <p:spPr>
            <a:xfrm>
              <a:off x="4329866" y="178272"/>
              <a:ext cx="3798093" cy="849833"/>
            </a:xfrm>
            <a:prstGeom prst="rect">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txBox="1"/>
            <p:nvPr/>
          </p:nvSpPr>
          <p:spPr>
            <a:xfrm>
              <a:off x="4329866" y="178272"/>
              <a:ext cx="3798093" cy="849833"/>
            </a:xfrm>
            <a:prstGeom prst="rect">
              <a:avLst/>
            </a:prstGeom>
            <a:noFill/>
            <a:ln>
              <a:noFill/>
            </a:ln>
          </p:spPr>
          <p:txBody>
            <a:bodyPr anchorCtr="0" anchor="ctr" bIns="93450" lIns="163575" spcFirstLastPara="1" rIns="163575" wrap="square" tIns="93450">
              <a:noAutofit/>
            </a:bodyPr>
            <a:lstStyle/>
            <a:p>
              <a:pPr indent="0" lvl="0" marL="0" marR="0" rtl="0" algn="ctr">
                <a:lnSpc>
                  <a:spcPct val="90000"/>
                </a:lnSpc>
                <a:spcBef>
                  <a:spcPts val="0"/>
                </a:spcBef>
                <a:spcAft>
                  <a:spcPts val="0"/>
                </a:spcAft>
                <a:buClr>
                  <a:srgbClr val="0D0D0D"/>
                </a:buClr>
                <a:buSzPts val="1600"/>
                <a:buFont typeface="Times New Roman"/>
                <a:buNone/>
              </a:pPr>
              <a:r>
                <a:rPr b="1" i="0" lang="en-IN" sz="1600">
                  <a:solidFill>
                    <a:srgbClr val="0D0D0D"/>
                  </a:solidFill>
                  <a:latin typeface="Times New Roman"/>
                  <a:ea typeface="Times New Roman"/>
                  <a:cs typeface="Times New Roman"/>
                  <a:sym typeface="Times New Roman"/>
                </a:rPr>
                <a:t>Ethereum Network Integration</a:t>
              </a:r>
              <a:endParaRPr sz="1600">
                <a:solidFill>
                  <a:schemeClr val="lt1"/>
                </a:solidFill>
                <a:latin typeface="Times New Roman"/>
                <a:ea typeface="Times New Roman"/>
                <a:cs typeface="Times New Roman"/>
                <a:sym typeface="Times New Roman"/>
              </a:endParaRPr>
            </a:p>
          </p:txBody>
        </p:sp>
      </p:grpSp>
      <p:grpSp>
        <p:nvGrpSpPr>
          <p:cNvPr id="290" name="Google Shape;290;p13"/>
          <p:cNvGrpSpPr/>
          <p:nvPr/>
        </p:nvGrpSpPr>
        <p:grpSpPr>
          <a:xfrm>
            <a:off x="3966196" y="4352700"/>
            <a:ext cx="4025489" cy="2443317"/>
            <a:chOff x="4329866" y="1028105"/>
            <a:chExt cx="3798093" cy="4212288"/>
          </a:xfrm>
        </p:grpSpPr>
        <p:sp>
          <p:nvSpPr>
            <p:cNvPr id="291" name="Google Shape;291;p13"/>
            <p:cNvSpPr/>
            <p:nvPr/>
          </p:nvSpPr>
          <p:spPr>
            <a:xfrm>
              <a:off x="4329866" y="1028105"/>
              <a:ext cx="3798093" cy="4212288"/>
            </a:xfrm>
            <a:prstGeom prst="rect">
              <a:avLst/>
            </a:prstGeom>
            <a:solidFill>
              <a:srgbClr val="CCD3EA">
                <a:alpha val="89803"/>
              </a:srgbClr>
            </a:solidFill>
            <a:ln cap="flat" cmpd="sng" w="12700">
              <a:solidFill>
                <a:srgbClr val="CCD3E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txBox="1"/>
            <p:nvPr/>
          </p:nvSpPr>
          <p:spPr>
            <a:xfrm>
              <a:off x="4398180" y="1028105"/>
              <a:ext cx="3609156" cy="3842913"/>
            </a:xfrm>
            <a:prstGeom prst="rect">
              <a:avLst/>
            </a:prstGeom>
            <a:noFill/>
            <a:ln>
              <a:noFill/>
            </a:ln>
          </p:spPr>
          <p:txBody>
            <a:bodyPr anchorCtr="0" anchor="t" bIns="184000" lIns="122675" spcFirstLastPara="1" rIns="163575" wrap="square" tIns="122675">
              <a:noAutofit/>
            </a:bodyPr>
            <a:lstStyle/>
            <a:p>
              <a:pPr indent="0" lvl="1" marL="0" marR="0" rtl="0" algn="just">
                <a:lnSpc>
                  <a:spcPct val="90000"/>
                </a:lnSpc>
                <a:spcBef>
                  <a:spcPts val="0"/>
                </a:spcBef>
                <a:spcAft>
                  <a:spcPts val="0"/>
                </a:spcAft>
                <a:buNone/>
              </a:pPr>
              <a:r>
                <a:rPr b="0" i="0" lang="en-IN" sz="1600" u="none" cap="none" strike="noStrike">
                  <a:solidFill>
                    <a:srgbClr val="0D0D0D"/>
                  </a:solidFill>
                  <a:latin typeface="Times New Roman"/>
                  <a:ea typeface="Times New Roman"/>
                  <a:cs typeface="Times New Roman"/>
                  <a:sym typeface="Times New Roman"/>
                </a:rPr>
                <a:t>Integration with the Ethereum network is crucial for deploying smart contracts, interacting with the blockchain, and managing transactions. This integration involves configuring nodes, monitoring network activity, and ensuring the reliability and scalability of the e-voting system.</a:t>
              </a:r>
              <a:endParaRPr b="0" i="0" sz="1600" u="none" cap="none" strike="noStrike">
                <a:solidFill>
                  <a:schemeClr val="dk1"/>
                </a:solidFill>
                <a:latin typeface="Times New Roman"/>
                <a:ea typeface="Times New Roman"/>
                <a:cs typeface="Times New Roman"/>
                <a:sym typeface="Times New Roman"/>
              </a:endParaRPr>
            </a:p>
          </p:txBody>
        </p:sp>
      </p:grpSp>
      <p:pic>
        <p:nvPicPr>
          <p:cNvPr id="293" name="Google Shape;293;p13"/>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294" name="Google Shape;294;p13"/>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txBox="1"/>
          <p:nvPr>
            <p:ph type="title"/>
          </p:nvPr>
        </p:nvSpPr>
        <p:spPr>
          <a:xfrm>
            <a:off x="3009900" y="315913"/>
            <a:ext cx="6667500" cy="573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IN" sz="4000"/>
              <a:t>Screenshots of Implementation</a:t>
            </a:r>
            <a:endParaRPr b="1" sz="4000"/>
          </a:p>
        </p:txBody>
      </p:sp>
      <p:pic>
        <p:nvPicPr>
          <p:cNvPr id="300" name="Google Shape;300;p14"/>
          <p:cNvPicPr preferRelativeResize="0"/>
          <p:nvPr/>
        </p:nvPicPr>
        <p:blipFill rotWithShape="1">
          <a:blip r:embed="rId3">
            <a:alphaModFix/>
          </a:blip>
          <a:srcRect b="0" l="0" r="0" t="0"/>
          <a:stretch/>
        </p:blipFill>
        <p:spPr>
          <a:xfrm>
            <a:off x="420029" y="1771650"/>
            <a:ext cx="5675972" cy="3105150"/>
          </a:xfrm>
          <a:prstGeom prst="rect">
            <a:avLst/>
          </a:prstGeom>
          <a:noFill/>
          <a:ln>
            <a:noFill/>
          </a:ln>
        </p:spPr>
      </p:pic>
      <p:pic>
        <p:nvPicPr>
          <p:cNvPr id="301" name="Google Shape;301;p14"/>
          <p:cNvPicPr preferRelativeResize="0"/>
          <p:nvPr/>
        </p:nvPicPr>
        <p:blipFill rotWithShape="1">
          <a:blip r:embed="rId4">
            <a:alphaModFix/>
          </a:blip>
          <a:srcRect b="0" l="0" r="0" t="0"/>
          <a:stretch/>
        </p:blipFill>
        <p:spPr>
          <a:xfrm>
            <a:off x="6343650" y="1771650"/>
            <a:ext cx="5668344" cy="3105150"/>
          </a:xfrm>
          <a:prstGeom prst="rect">
            <a:avLst/>
          </a:prstGeom>
          <a:noFill/>
          <a:ln>
            <a:noFill/>
          </a:ln>
        </p:spPr>
      </p:pic>
      <p:pic>
        <p:nvPicPr>
          <p:cNvPr id="302" name="Google Shape;302;p14"/>
          <p:cNvPicPr preferRelativeResize="0"/>
          <p:nvPr/>
        </p:nvPicPr>
        <p:blipFill rotWithShape="1">
          <a:blip r:embed="rId5">
            <a:alphaModFix/>
          </a:blip>
          <a:srcRect b="0" l="0" r="0" t="0"/>
          <a:stretch/>
        </p:blipFill>
        <p:spPr>
          <a:xfrm>
            <a:off x="0" y="3731"/>
            <a:ext cx="2533650" cy="742280"/>
          </a:xfrm>
          <a:prstGeom prst="rect">
            <a:avLst/>
          </a:prstGeom>
          <a:noFill/>
          <a:ln>
            <a:noFill/>
          </a:ln>
        </p:spPr>
      </p:pic>
      <p:pic>
        <p:nvPicPr>
          <p:cNvPr id="303" name="Google Shape;303;p14"/>
          <p:cNvPicPr preferRelativeResize="0"/>
          <p:nvPr/>
        </p:nvPicPr>
        <p:blipFill rotWithShape="1">
          <a:blip r:embed="rId6">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5"/>
          <p:cNvPicPr preferRelativeResize="0"/>
          <p:nvPr/>
        </p:nvPicPr>
        <p:blipFill rotWithShape="1">
          <a:blip r:embed="rId3">
            <a:alphaModFix/>
          </a:blip>
          <a:srcRect b="0" l="0" r="0" t="0"/>
          <a:stretch/>
        </p:blipFill>
        <p:spPr>
          <a:xfrm>
            <a:off x="328613" y="1422400"/>
            <a:ext cx="5629545" cy="3079751"/>
          </a:xfrm>
          <a:prstGeom prst="rect">
            <a:avLst/>
          </a:prstGeom>
          <a:noFill/>
          <a:ln>
            <a:noFill/>
          </a:ln>
        </p:spPr>
      </p:pic>
      <p:pic>
        <p:nvPicPr>
          <p:cNvPr id="309" name="Google Shape;309;p15"/>
          <p:cNvPicPr preferRelativeResize="0"/>
          <p:nvPr/>
        </p:nvPicPr>
        <p:blipFill rotWithShape="1">
          <a:blip r:embed="rId4">
            <a:alphaModFix/>
          </a:blip>
          <a:srcRect b="0" l="0" r="0" t="0"/>
          <a:stretch/>
        </p:blipFill>
        <p:spPr>
          <a:xfrm>
            <a:off x="6388098" y="1422400"/>
            <a:ext cx="5629543" cy="3079750"/>
          </a:xfrm>
          <a:prstGeom prst="rect">
            <a:avLst/>
          </a:prstGeom>
          <a:noFill/>
          <a:ln>
            <a:noFill/>
          </a:ln>
        </p:spPr>
      </p:pic>
      <p:pic>
        <p:nvPicPr>
          <p:cNvPr id="310" name="Google Shape;310;p15"/>
          <p:cNvPicPr preferRelativeResize="0"/>
          <p:nvPr/>
        </p:nvPicPr>
        <p:blipFill rotWithShape="1">
          <a:blip r:embed="rId5">
            <a:alphaModFix/>
          </a:blip>
          <a:srcRect b="0" l="0" r="0" t="0"/>
          <a:stretch/>
        </p:blipFill>
        <p:spPr>
          <a:xfrm>
            <a:off x="0" y="3731"/>
            <a:ext cx="2533650" cy="742280"/>
          </a:xfrm>
          <a:prstGeom prst="rect">
            <a:avLst/>
          </a:prstGeom>
          <a:noFill/>
          <a:ln>
            <a:noFill/>
          </a:ln>
        </p:spPr>
      </p:pic>
      <p:pic>
        <p:nvPicPr>
          <p:cNvPr id="311" name="Google Shape;311;p15"/>
          <p:cNvPicPr preferRelativeResize="0"/>
          <p:nvPr/>
        </p:nvPicPr>
        <p:blipFill rotWithShape="1">
          <a:blip r:embed="rId6">
            <a:alphaModFix/>
          </a:blip>
          <a:srcRect b="0" l="0" r="0" t="9435"/>
          <a:stretch/>
        </p:blipFill>
        <p:spPr>
          <a:xfrm>
            <a:off x="11002893" y="-1"/>
            <a:ext cx="1189107" cy="889001"/>
          </a:xfrm>
          <a:prstGeom prst="rect">
            <a:avLst/>
          </a:prstGeom>
          <a:noFill/>
          <a:ln>
            <a:noFill/>
          </a:ln>
        </p:spPr>
      </p:pic>
      <p:sp>
        <p:nvSpPr>
          <p:cNvPr id="312" name="Google Shape;312;p15"/>
          <p:cNvSpPr txBox="1"/>
          <p:nvPr>
            <p:ph type="title"/>
          </p:nvPr>
        </p:nvSpPr>
        <p:spPr>
          <a:xfrm>
            <a:off x="3022600" y="315913"/>
            <a:ext cx="6667500" cy="573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IN" sz="4000"/>
              <a:t>Screenshots of Implementation</a:t>
            </a:r>
            <a:endParaRPr b="1"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6"/>
          <p:cNvPicPr preferRelativeResize="0"/>
          <p:nvPr/>
        </p:nvPicPr>
        <p:blipFill rotWithShape="1">
          <a:blip r:embed="rId3">
            <a:alphaModFix/>
          </a:blip>
          <a:srcRect b="0" l="0" r="0" t="0"/>
          <a:stretch/>
        </p:blipFill>
        <p:spPr>
          <a:xfrm>
            <a:off x="455612" y="1534241"/>
            <a:ext cx="5640388" cy="3085683"/>
          </a:xfrm>
          <a:prstGeom prst="rect">
            <a:avLst/>
          </a:prstGeom>
          <a:noFill/>
          <a:ln>
            <a:noFill/>
          </a:ln>
        </p:spPr>
      </p:pic>
      <p:pic>
        <p:nvPicPr>
          <p:cNvPr id="318" name="Google Shape;318;p16"/>
          <p:cNvPicPr preferRelativeResize="0"/>
          <p:nvPr/>
        </p:nvPicPr>
        <p:blipFill rotWithShape="1">
          <a:blip r:embed="rId4">
            <a:alphaModFix/>
          </a:blip>
          <a:srcRect b="0" l="0" r="0" t="0"/>
          <a:stretch/>
        </p:blipFill>
        <p:spPr>
          <a:xfrm>
            <a:off x="6375399" y="1530767"/>
            <a:ext cx="5640388" cy="3085683"/>
          </a:xfrm>
          <a:prstGeom prst="rect">
            <a:avLst/>
          </a:prstGeom>
          <a:noFill/>
          <a:ln>
            <a:noFill/>
          </a:ln>
        </p:spPr>
      </p:pic>
      <p:pic>
        <p:nvPicPr>
          <p:cNvPr id="319" name="Google Shape;319;p16"/>
          <p:cNvPicPr preferRelativeResize="0"/>
          <p:nvPr/>
        </p:nvPicPr>
        <p:blipFill rotWithShape="1">
          <a:blip r:embed="rId5">
            <a:alphaModFix/>
          </a:blip>
          <a:srcRect b="0" l="0" r="0" t="0"/>
          <a:stretch/>
        </p:blipFill>
        <p:spPr>
          <a:xfrm>
            <a:off x="0" y="3731"/>
            <a:ext cx="2533650" cy="742280"/>
          </a:xfrm>
          <a:prstGeom prst="rect">
            <a:avLst/>
          </a:prstGeom>
          <a:noFill/>
          <a:ln>
            <a:noFill/>
          </a:ln>
        </p:spPr>
      </p:pic>
      <p:pic>
        <p:nvPicPr>
          <p:cNvPr id="320" name="Google Shape;320;p16"/>
          <p:cNvPicPr preferRelativeResize="0"/>
          <p:nvPr/>
        </p:nvPicPr>
        <p:blipFill rotWithShape="1">
          <a:blip r:embed="rId6">
            <a:alphaModFix/>
          </a:blip>
          <a:srcRect b="0" l="0" r="0" t="9435"/>
          <a:stretch/>
        </p:blipFill>
        <p:spPr>
          <a:xfrm>
            <a:off x="11002893" y="-1"/>
            <a:ext cx="1189107" cy="889001"/>
          </a:xfrm>
          <a:prstGeom prst="rect">
            <a:avLst/>
          </a:prstGeom>
          <a:noFill/>
          <a:ln>
            <a:noFill/>
          </a:ln>
        </p:spPr>
      </p:pic>
      <p:sp>
        <p:nvSpPr>
          <p:cNvPr id="321" name="Google Shape;321;p16"/>
          <p:cNvSpPr txBox="1"/>
          <p:nvPr>
            <p:ph type="title"/>
          </p:nvPr>
        </p:nvSpPr>
        <p:spPr>
          <a:xfrm>
            <a:off x="3009900" y="315913"/>
            <a:ext cx="6667500" cy="5730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IN" sz="4000"/>
              <a:t>Screenshots of Implementation</a:t>
            </a:r>
            <a:endParaRPr b="1"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17"/>
          <p:cNvPicPr preferRelativeResize="0"/>
          <p:nvPr/>
        </p:nvPicPr>
        <p:blipFill rotWithShape="1">
          <a:blip r:embed="rId3">
            <a:alphaModFix/>
          </a:blip>
          <a:srcRect b="0" l="0" r="0" t="0"/>
          <a:stretch/>
        </p:blipFill>
        <p:spPr>
          <a:xfrm>
            <a:off x="304800" y="1365250"/>
            <a:ext cx="5606329" cy="3067050"/>
          </a:xfrm>
          <a:prstGeom prst="rect">
            <a:avLst/>
          </a:prstGeom>
          <a:noFill/>
          <a:ln>
            <a:noFill/>
          </a:ln>
        </p:spPr>
      </p:pic>
      <p:pic>
        <p:nvPicPr>
          <p:cNvPr id="327" name="Google Shape;327;p17"/>
          <p:cNvPicPr preferRelativeResize="0"/>
          <p:nvPr/>
        </p:nvPicPr>
        <p:blipFill rotWithShape="1">
          <a:blip r:embed="rId4">
            <a:alphaModFix/>
          </a:blip>
          <a:srcRect b="0" l="0" r="0" t="0"/>
          <a:stretch/>
        </p:blipFill>
        <p:spPr>
          <a:xfrm>
            <a:off x="6280873" y="1352550"/>
            <a:ext cx="5780438" cy="3162300"/>
          </a:xfrm>
          <a:prstGeom prst="rect">
            <a:avLst/>
          </a:prstGeom>
          <a:noFill/>
          <a:ln>
            <a:noFill/>
          </a:ln>
        </p:spPr>
      </p:pic>
      <p:pic>
        <p:nvPicPr>
          <p:cNvPr id="328" name="Google Shape;328;p17"/>
          <p:cNvPicPr preferRelativeResize="0"/>
          <p:nvPr/>
        </p:nvPicPr>
        <p:blipFill rotWithShape="1">
          <a:blip r:embed="rId5">
            <a:alphaModFix/>
          </a:blip>
          <a:srcRect b="0" l="0" r="0" t="0"/>
          <a:stretch/>
        </p:blipFill>
        <p:spPr>
          <a:xfrm>
            <a:off x="0" y="3731"/>
            <a:ext cx="2533650" cy="742280"/>
          </a:xfrm>
          <a:prstGeom prst="rect">
            <a:avLst/>
          </a:prstGeom>
          <a:noFill/>
          <a:ln>
            <a:noFill/>
          </a:ln>
        </p:spPr>
      </p:pic>
      <p:pic>
        <p:nvPicPr>
          <p:cNvPr id="329" name="Google Shape;329;p17"/>
          <p:cNvPicPr preferRelativeResize="0"/>
          <p:nvPr/>
        </p:nvPicPr>
        <p:blipFill rotWithShape="1">
          <a:blip r:embed="rId6">
            <a:alphaModFix/>
          </a:blip>
          <a:srcRect b="0" l="0" r="0" t="9435"/>
          <a:stretch/>
        </p:blipFill>
        <p:spPr>
          <a:xfrm>
            <a:off x="11002893" y="-1"/>
            <a:ext cx="1189107" cy="889001"/>
          </a:xfrm>
          <a:prstGeom prst="rect">
            <a:avLst/>
          </a:prstGeom>
          <a:noFill/>
          <a:ln>
            <a:noFill/>
          </a:ln>
        </p:spPr>
      </p:pic>
      <p:sp>
        <p:nvSpPr>
          <p:cNvPr id="330" name="Google Shape;330;p17"/>
          <p:cNvSpPr txBox="1"/>
          <p:nvPr/>
        </p:nvSpPr>
        <p:spPr>
          <a:xfrm>
            <a:off x="3009900" y="315913"/>
            <a:ext cx="6667500" cy="5730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1" lang="en-IN" sz="4000">
                <a:solidFill>
                  <a:schemeClr val="dk1"/>
                </a:solidFill>
                <a:latin typeface="Calibri"/>
                <a:ea typeface="Calibri"/>
                <a:cs typeface="Calibri"/>
                <a:sym typeface="Calibri"/>
              </a:rPr>
              <a:t>Screenshots of Implementation</a:t>
            </a:r>
            <a:endParaRPr b="1" sz="4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18"/>
          <p:cNvPicPr preferRelativeResize="0"/>
          <p:nvPr/>
        </p:nvPicPr>
        <p:blipFill rotWithShape="1">
          <a:blip r:embed="rId3">
            <a:alphaModFix/>
          </a:blip>
          <a:srcRect b="0" l="0" r="0" t="0"/>
          <a:stretch/>
        </p:blipFill>
        <p:spPr>
          <a:xfrm>
            <a:off x="567533" y="1824325"/>
            <a:ext cx="7778575" cy="4254498"/>
          </a:xfrm>
          <a:prstGeom prst="rect">
            <a:avLst/>
          </a:prstGeom>
          <a:noFill/>
          <a:ln>
            <a:noFill/>
          </a:ln>
        </p:spPr>
      </p:pic>
      <p:pic>
        <p:nvPicPr>
          <p:cNvPr id="336" name="Google Shape;336;p18"/>
          <p:cNvPicPr preferRelativeResize="0"/>
          <p:nvPr/>
        </p:nvPicPr>
        <p:blipFill rotWithShape="1">
          <a:blip r:embed="rId4">
            <a:alphaModFix/>
          </a:blip>
          <a:srcRect b="0" l="0" r="0" t="0"/>
          <a:stretch/>
        </p:blipFill>
        <p:spPr>
          <a:xfrm>
            <a:off x="0" y="3731"/>
            <a:ext cx="2533650" cy="742280"/>
          </a:xfrm>
          <a:prstGeom prst="rect">
            <a:avLst/>
          </a:prstGeom>
          <a:noFill/>
          <a:ln>
            <a:noFill/>
          </a:ln>
        </p:spPr>
      </p:pic>
      <p:pic>
        <p:nvPicPr>
          <p:cNvPr id="337" name="Google Shape;337;p18"/>
          <p:cNvPicPr preferRelativeResize="0"/>
          <p:nvPr/>
        </p:nvPicPr>
        <p:blipFill rotWithShape="1">
          <a:blip r:embed="rId5">
            <a:alphaModFix/>
          </a:blip>
          <a:srcRect b="0" l="0" r="0" t="9435"/>
          <a:stretch/>
        </p:blipFill>
        <p:spPr>
          <a:xfrm>
            <a:off x="11002893" y="-1"/>
            <a:ext cx="1189107" cy="889001"/>
          </a:xfrm>
          <a:prstGeom prst="rect">
            <a:avLst/>
          </a:prstGeom>
          <a:noFill/>
          <a:ln>
            <a:noFill/>
          </a:ln>
        </p:spPr>
      </p:pic>
      <p:sp>
        <p:nvSpPr>
          <p:cNvPr id="338" name="Google Shape;338;p18"/>
          <p:cNvSpPr txBox="1"/>
          <p:nvPr/>
        </p:nvSpPr>
        <p:spPr>
          <a:xfrm>
            <a:off x="3009900" y="315913"/>
            <a:ext cx="6667500" cy="5730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1" lang="en-IN" sz="4000">
                <a:solidFill>
                  <a:schemeClr val="dk1"/>
                </a:solidFill>
                <a:latin typeface="Calibri"/>
                <a:ea typeface="Calibri"/>
                <a:cs typeface="Calibri"/>
                <a:sym typeface="Calibri"/>
              </a:rPr>
              <a:t>Screenshots of Implementation</a:t>
            </a:r>
            <a:endParaRPr b="1" sz="4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9"/>
          <p:cNvSpPr txBox="1"/>
          <p:nvPr>
            <p:ph type="title"/>
          </p:nvPr>
        </p:nvSpPr>
        <p:spPr>
          <a:xfrm>
            <a:off x="4832350" y="225425"/>
            <a:ext cx="2419350" cy="765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Summary</a:t>
            </a:r>
            <a:endParaRPr b="1"/>
          </a:p>
        </p:txBody>
      </p:sp>
      <p:pic>
        <p:nvPicPr>
          <p:cNvPr id="344" name="Google Shape;344;p19"/>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345" name="Google Shape;345;p19"/>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
        <p:nvSpPr>
          <p:cNvPr id="346" name="Google Shape;346;p19"/>
          <p:cNvSpPr txBox="1"/>
          <p:nvPr/>
        </p:nvSpPr>
        <p:spPr>
          <a:xfrm>
            <a:off x="2437700" y="2244750"/>
            <a:ext cx="6126900" cy="23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0"/>
          <p:cNvSpPr txBox="1"/>
          <p:nvPr>
            <p:ph type="title"/>
          </p:nvPr>
        </p:nvSpPr>
        <p:spPr>
          <a:xfrm>
            <a:off x="4724400" y="187325"/>
            <a:ext cx="2743200" cy="727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References</a:t>
            </a:r>
            <a:endParaRPr b="1"/>
          </a:p>
        </p:txBody>
      </p:sp>
      <p:sp>
        <p:nvSpPr>
          <p:cNvPr id="352" name="Google Shape;352;p20"/>
          <p:cNvSpPr txBox="1"/>
          <p:nvPr>
            <p:ph idx="1" type="body"/>
          </p:nvPr>
        </p:nvSpPr>
        <p:spPr>
          <a:xfrm>
            <a:off x="311150" y="1190624"/>
            <a:ext cx="11569700" cy="493077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Font typeface="Calibri"/>
              <a:buAutoNum type="arabicPeriod"/>
            </a:pPr>
            <a:r>
              <a:rPr b="1" i="0" lang="en-IN" sz="2000">
                <a:solidFill>
                  <a:schemeClr val="dk1"/>
                </a:solidFill>
                <a:latin typeface="Times New Roman"/>
                <a:ea typeface="Times New Roman"/>
                <a:cs typeface="Times New Roman"/>
                <a:sym typeface="Times New Roman"/>
              </a:rPr>
              <a:t>Blockchain for Electronic Voting System—Review and Open Research Challenges                                        </a:t>
            </a:r>
            <a:r>
              <a:rPr b="0" i="0" lang="en-IN" sz="2000" u="none">
                <a:solidFill>
                  <a:schemeClr val="dk1"/>
                </a:solidFill>
                <a:latin typeface="Times New Roman"/>
                <a:ea typeface="Times New Roman"/>
                <a:cs typeface="Times New Roman"/>
                <a:sym typeface="Times New Roman"/>
              </a:rPr>
              <a:t>Uzma Jafar,</a:t>
            </a:r>
            <a:r>
              <a:rPr b="0" baseline="30000" i="0" lang="en-IN" sz="2000" u="none">
                <a:solidFill>
                  <a:schemeClr val="dk1"/>
                </a:solidFill>
                <a:latin typeface="Times New Roman"/>
                <a:ea typeface="Times New Roman"/>
                <a:cs typeface="Times New Roman"/>
                <a:sym typeface="Times New Roman"/>
              </a:rPr>
              <a:t>*</a:t>
            </a:r>
            <a:r>
              <a:rPr b="0" i="0" lang="en-IN" sz="2000" u="none">
                <a:solidFill>
                  <a:schemeClr val="dk1"/>
                </a:solidFill>
                <a:latin typeface="Times New Roman"/>
                <a:ea typeface="Times New Roman"/>
                <a:cs typeface="Times New Roman"/>
                <a:sym typeface="Times New Roman"/>
              </a:rPr>
              <a:t> Mohd Juzaiddin Ab Aziz, and Zarina Shukur </a:t>
            </a:r>
            <a:r>
              <a:rPr lang="en-IN" sz="2000" u="sng">
                <a:solidFill>
                  <a:schemeClr val="hlink"/>
                </a:solidFill>
                <a:latin typeface="Times New Roman"/>
                <a:ea typeface="Times New Roman"/>
                <a:cs typeface="Times New Roman"/>
                <a:sym typeface="Times New Roman"/>
                <a:hlinkClick r:id="rId3"/>
              </a:rPr>
              <a:t>https://www.ncbi.nlm.nih.gov/pmc/articles/PMC8434614/</a:t>
            </a:r>
            <a:endParaRPr sz="2000">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b="1" lang="en-IN" sz="2000">
                <a:latin typeface="Times New Roman"/>
                <a:ea typeface="Times New Roman"/>
                <a:cs typeface="Times New Roman"/>
                <a:sym typeface="Times New Roman"/>
              </a:rPr>
              <a:t>A secure end-to-end verifiable e-voting system using blockchain and cloud server </a:t>
            </a:r>
            <a:r>
              <a:rPr lang="en-IN" sz="2000">
                <a:latin typeface="Times New Roman"/>
                <a:ea typeface="Times New Roman"/>
                <a:cs typeface="Times New Roman"/>
                <a:sym typeface="Times New Roman"/>
              </a:rPr>
              <a:t>Somnath Panja, Bimal Roy          </a:t>
            </a:r>
            <a:r>
              <a:rPr lang="en-IN" sz="2000" u="sng">
                <a:solidFill>
                  <a:schemeClr val="hlink"/>
                </a:solidFill>
                <a:latin typeface="Times New Roman"/>
                <a:ea typeface="Times New Roman"/>
                <a:cs typeface="Times New Roman"/>
                <a:sym typeface="Times New Roman"/>
                <a:hlinkClick r:id="rId4"/>
              </a:rPr>
              <a:t>https://www.sciencedirect.com/science/article/abs/pii/S2214212621000557</a:t>
            </a:r>
            <a:endParaRPr sz="2000">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b="1" lang="en-IN" sz="2000">
                <a:latin typeface="Times New Roman"/>
                <a:ea typeface="Times New Roman"/>
                <a:cs typeface="Times New Roman"/>
                <a:sym typeface="Times New Roman"/>
              </a:rPr>
              <a:t>Conceptual Architecture of a Blockchain Solution for E-Voting in Elections at the University Level                   </a:t>
            </a:r>
            <a:r>
              <a:rPr lang="en-IN" sz="2000">
                <a:latin typeface="Times New Roman"/>
                <a:ea typeface="Times New Roman"/>
                <a:cs typeface="Times New Roman"/>
                <a:sym typeface="Times New Roman"/>
              </a:rPr>
              <a:t>Simona-Vasilica Oprea, Adela Bâra, Anca-Ioana Andreescu and Marian Pompiliu Cristescu                         </a:t>
            </a:r>
            <a:r>
              <a:rPr lang="en-IN" sz="2000" u="sng">
                <a:solidFill>
                  <a:schemeClr val="hlink"/>
                </a:solidFill>
                <a:latin typeface="Times New Roman"/>
                <a:ea typeface="Times New Roman"/>
                <a:cs typeface="Times New Roman"/>
                <a:sym typeface="Times New Roman"/>
                <a:hlinkClick r:id="rId5"/>
              </a:rPr>
              <a:t>https://ieeexplore.ieee.org/stamp/stamp.jsp?arnumber=10049991</a:t>
            </a:r>
            <a:endParaRPr sz="2000">
              <a:latin typeface="Times New Roman"/>
              <a:ea typeface="Times New Roman"/>
              <a:cs typeface="Times New Roman"/>
              <a:sym typeface="Times New Roman"/>
            </a:endParaRPr>
          </a:p>
          <a:p>
            <a:pPr indent="-330200" lvl="0" marL="457200" rtl="0" algn="l">
              <a:lnSpc>
                <a:spcPct val="90000"/>
              </a:lnSpc>
              <a:spcBef>
                <a:spcPts val="10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b="1" lang="en-IN" sz="2000">
                <a:latin typeface="Times New Roman"/>
                <a:ea typeface="Times New Roman"/>
                <a:cs typeface="Times New Roman"/>
                <a:sym typeface="Times New Roman"/>
              </a:rPr>
              <a:t>Votereum: An Ethereum-Based E-Voting System                                                                                       </a:t>
            </a:r>
            <a:r>
              <a:rPr lang="en-IN" sz="2000">
                <a:latin typeface="Times New Roman"/>
                <a:ea typeface="Times New Roman"/>
                <a:cs typeface="Times New Roman"/>
                <a:sym typeface="Times New Roman"/>
              </a:rPr>
              <a:t>Linh Vo-Cao- Thuy; Khoi Cao-Minh; Chuong Dang-Le-Bao; Tuan A. Nguyen </a:t>
            </a:r>
            <a:r>
              <a:rPr b="0" i="0" lang="en-IN" sz="20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https://ieeexplore.ieee.org/document/8713661</a:t>
            </a:r>
            <a:endParaRPr b="0" i="0" sz="2000">
              <a:solidFill>
                <a:schemeClr val="dk1"/>
              </a:solidFill>
              <a:latin typeface="Times New Roman"/>
              <a:ea typeface="Times New Roman"/>
              <a:cs typeface="Times New Roman"/>
              <a:sym typeface="Times New Roman"/>
            </a:endParaRPr>
          </a:p>
          <a:p>
            <a:pPr indent="-387350" lvl="0" marL="514350" rtl="0" algn="l">
              <a:lnSpc>
                <a:spcPct val="90000"/>
              </a:lnSpc>
              <a:spcBef>
                <a:spcPts val="10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387350" lvl="0" marL="514350" rtl="0" algn="l">
              <a:lnSpc>
                <a:spcPct val="90000"/>
              </a:lnSpc>
              <a:spcBef>
                <a:spcPts val="10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387350" lvl="0" marL="514350" rtl="0" algn="l">
              <a:lnSpc>
                <a:spcPct val="90000"/>
              </a:lnSpc>
              <a:spcBef>
                <a:spcPts val="10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387350" lvl="0" marL="514350" rtl="0" algn="l">
              <a:lnSpc>
                <a:spcPct val="90000"/>
              </a:lnSpc>
              <a:spcBef>
                <a:spcPts val="10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p:txBody>
      </p:sp>
      <p:pic>
        <p:nvPicPr>
          <p:cNvPr id="353" name="Google Shape;353;p20"/>
          <p:cNvPicPr preferRelativeResize="0"/>
          <p:nvPr/>
        </p:nvPicPr>
        <p:blipFill rotWithShape="1">
          <a:blip r:embed="rId7">
            <a:alphaModFix/>
          </a:blip>
          <a:srcRect b="0" l="0" r="0" t="0"/>
          <a:stretch/>
        </p:blipFill>
        <p:spPr>
          <a:xfrm>
            <a:off x="0" y="3731"/>
            <a:ext cx="2533650" cy="742280"/>
          </a:xfrm>
          <a:prstGeom prst="rect">
            <a:avLst/>
          </a:prstGeom>
          <a:noFill/>
          <a:ln>
            <a:noFill/>
          </a:ln>
        </p:spPr>
      </p:pic>
      <p:pic>
        <p:nvPicPr>
          <p:cNvPr id="354" name="Google Shape;354;p20"/>
          <p:cNvPicPr preferRelativeResize="0"/>
          <p:nvPr/>
        </p:nvPicPr>
        <p:blipFill rotWithShape="1">
          <a:blip r:embed="rId8">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5086350" y="139700"/>
            <a:ext cx="2044700" cy="7302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Outline</a:t>
            </a:r>
            <a:endParaRPr b="1"/>
          </a:p>
        </p:txBody>
      </p:sp>
      <p:sp>
        <p:nvSpPr>
          <p:cNvPr id="94" name="Google Shape;94;p2"/>
          <p:cNvSpPr txBox="1"/>
          <p:nvPr>
            <p:ph idx="1" type="body"/>
          </p:nvPr>
        </p:nvSpPr>
        <p:spPr>
          <a:xfrm>
            <a:off x="647700" y="869951"/>
            <a:ext cx="10896600" cy="5672138"/>
          </a:xfrm>
          <a:prstGeom prst="rect">
            <a:avLst/>
          </a:prstGeom>
          <a:noFill/>
          <a:ln>
            <a:noFill/>
          </a:ln>
        </p:spPr>
        <p:txBody>
          <a:bodyPr anchorCtr="0" anchor="t" bIns="45700" lIns="91425" spcFirstLastPara="1" rIns="91425" wrap="square" tIns="45700">
            <a:normAutofit/>
          </a:bodyPr>
          <a:lstStyle/>
          <a:p>
            <a:pPr indent="-355600" lvl="0" marL="355600" rtl="0" algn="l">
              <a:lnSpc>
                <a:spcPct val="90000"/>
              </a:lnSpc>
              <a:spcBef>
                <a:spcPts val="0"/>
              </a:spcBef>
              <a:spcAft>
                <a:spcPts val="0"/>
              </a:spcAft>
              <a:buClr>
                <a:schemeClr val="dk1"/>
              </a:buClr>
              <a:buSzPts val="2800"/>
              <a:buChar char="•"/>
            </a:pPr>
            <a:r>
              <a:rPr lang="en-IN"/>
              <a:t>Introduction</a:t>
            </a:r>
            <a:endParaRPr/>
          </a:p>
          <a:p>
            <a:pPr indent="-355600" lvl="0" marL="355600" rtl="0" algn="l">
              <a:lnSpc>
                <a:spcPct val="90000"/>
              </a:lnSpc>
              <a:spcBef>
                <a:spcPts val="1000"/>
              </a:spcBef>
              <a:spcAft>
                <a:spcPts val="0"/>
              </a:spcAft>
              <a:buClr>
                <a:schemeClr val="dk1"/>
              </a:buClr>
              <a:buSzPts val="2800"/>
              <a:buChar char="•"/>
            </a:pPr>
            <a:r>
              <a:rPr lang="en-IN"/>
              <a:t>Literature Survey</a:t>
            </a:r>
            <a:endParaRPr/>
          </a:p>
          <a:p>
            <a:pPr indent="-355600" lvl="0" marL="355600" rtl="0" algn="l">
              <a:lnSpc>
                <a:spcPct val="90000"/>
              </a:lnSpc>
              <a:spcBef>
                <a:spcPts val="1000"/>
              </a:spcBef>
              <a:spcAft>
                <a:spcPts val="0"/>
              </a:spcAft>
              <a:buClr>
                <a:schemeClr val="dk1"/>
              </a:buClr>
              <a:buSzPts val="2800"/>
              <a:buChar char="•"/>
            </a:pPr>
            <a:r>
              <a:rPr lang="en-IN"/>
              <a:t>Problem Statement</a:t>
            </a:r>
            <a:endParaRPr/>
          </a:p>
          <a:p>
            <a:pPr indent="-355600" lvl="0" marL="355600" rtl="0" algn="l">
              <a:lnSpc>
                <a:spcPct val="90000"/>
              </a:lnSpc>
              <a:spcBef>
                <a:spcPts val="1000"/>
              </a:spcBef>
              <a:spcAft>
                <a:spcPts val="0"/>
              </a:spcAft>
              <a:buClr>
                <a:schemeClr val="dk1"/>
              </a:buClr>
              <a:buSzPts val="2800"/>
              <a:buChar char="•"/>
            </a:pPr>
            <a:r>
              <a:rPr lang="en-IN"/>
              <a:t>Scope of the Project</a:t>
            </a:r>
            <a:endParaRPr/>
          </a:p>
          <a:p>
            <a:pPr indent="-355600" lvl="0" marL="355600" rtl="0" algn="l">
              <a:lnSpc>
                <a:spcPct val="90000"/>
              </a:lnSpc>
              <a:spcBef>
                <a:spcPts val="1000"/>
              </a:spcBef>
              <a:spcAft>
                <a:spcPts val="0"/>
              </a:spcAft>
              <a:buClr>
                <a:schemeClr val="dk1"/>
              </a:buClr>
              <a:buSzPts val="2800"/>
              <a:buChar char="•"/>
            </a:pPr>
            <a:r>
              <a:rPr lang="en-IN"/>
              <a:t>Objectives of the Project</a:t>
            </a:r>
            <a:endParaRPr/>
          </a:p>
          <a:p>
            <a:pPr indent="-355600" lvl="0" marL="355600" rtl="0" algn="l">
              <a:lnSpc>
                <a:spcPct val="90000"/>
              </a:lnSpc>
              <a:spcBef>
                <a:spcPts val="1000"/>
              </a:spcBef>
              <a:spcAft>
                <a:spcPts val="0"/>
              </a:spcAft>
              <a:buClr>
                <a:schemeClr val="dk1"/>
              </a:buClr>
              <a:buSzPts val="2800"/>
              <a:buChar char="•"/>
            </a:pPr>
            <a:r>
              <a:rPr lang="en-IN"/>
              <a:t>System Design</a:t>
            </a:r>
            <a:endParaRPr/>
          </a:p>
          <a:p>
            <a:pPr indent="-355600" lvl="0" marL="355600" rtl="0" algn="l">
              <a:lnSpc>
                <a:spcPct val="90000"/>
              </a:lnSpc>
              <a:spcBef>
                <a:spcPts val="1000"/>
              </a:spcBef>
              <a:spcAft>
                <a:spcPts val="0"/>
              </a:spcAft>
              <a:buClr>
                <a:schemeClr val="dk1"/>
              </a:buClr>
              <a:buSzPts val="2800"/>
              <a:buChar char="•"/>
            </a:pPr>
            <a:r>
              <a:rPr lang="en-IN"/>
              <a:t>System Architecture</a:t>
            </a:r>
            <a:endParaRPr/>
          </a:p>
          <a:p>
            <a:pPr indent="-355600" lvl="0" marL="355600" rtl="0" algn="l">
              <a:lnSpc>
                <a:spcPct val="90000"/>
              </a:lnSpc>
              <a:spcBef>
                <a:spcPts val="1000"/>
              </a:spcBef>
              <a:spcAft>
                <a:spcPts val="0"/>
              </a:spcAft>
              <a:buClr>
                <a:schemeClr val="dk1"/>
              </a:buClr>
              <a:buSzPts val="2800"/>
              <a:buChar char="•"/>
            </a:pPr>
            <a:r>
              <a:rPr lang="en-IN"/>
              <a:t>Hardware and Software for Development and Deployment</a:t>
            </a:r>
            <a:endParaRPr/>
          </a:p>
          <a:p>
            <a:pPr indent="-355600" lvl="0" marL="355600" rtl="0" algn="l">
              <a:lnSpc>
                <a:spcPct val="90000"/>
              </a:lnSpc>
              <a:spcBef>
                <a:spcPts val="1000"/>
              </a:spcBef>
              <a:spcAft>
                <a:spcPts val="0"/>
              </a:spcAft>
              <a:buClr>
                <a:schemeClr val="dk1"/>
              </a:buClr>
              <a:buSzPts val="2800"/>
              <a:buChar char="•"/>
            </a:pPr>
            <a:r>
              <a:rPr lang="en-IN"/>
              <a:t>Screenshots of Implementation</a:t>
            </a:r>
            <a:endParaRPr/>
          </a:p>
          <a:p>
            <a:pPr indent="-355600" lvl="0" marL="355600" rtl="0" algn="l">
              <a:lnSpc>
                <a:spcPct val="90000"/>
              </a:lnSpc>
              <a:spcBef>
                <a:spcPts val="1000"/>
              </a:spcBef>
              <a:spcAft>
                <a:spcPts val="0"/>
              </a:spcAft>
              <a:buClr>
                <a:schemeClr val="dk1"/>
              </a:buClr>
              <a:buSzPts val="2800"/>
              <a:buChar char="•"/>
            </a:pPr>
            <a:r>
              <a:rPr lang="en-IN"/>
              <a:t>Summary</a:t>
            </a:r>
            <a:endParaRPr/>
          </a:p>
          <a:p>
            <a:pPr indent="-355600" lvl="0" marL="355600" rtl="0" algn="l">
              <a:lnSpc>
                <a:spcPct val="90000"/>
              </a:lnSpc>
              <a:spcBef>
                <a:spcPts val="1000"/>
              </a:spcBef>
              <a:spcAft>
                <a:spcPts val="0"/>
              </a:spcAft>
              <a:buClr>
                <a:schemeClr val="dk1"/>
              </a:buClr>
              <a:buSzPts val="2800"/>
              <a:buChar char="•"/>
            </a:pPr>
            <a:r>
              <a:rPr lang="en-IN"/>
              <a:t>References</a:t>
            </a:r>
            <a:endParaRPr/>
          </a:p>
        </p:txBody>
      </p:sp>
      <p:pic>
        <p:nvPicPr>
          <p:cNvPr id="95" name="Google Shape;95;p2"/>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96" name="Google Shape;96;p2"/>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1"/>
          <p:cNvSpPr txBox="1"/>
          <p:nvPr>
            <p:ph type="title"/>
          </p:nvPr>
        </p:nvSpPr>
        <p:spPr>
          <a:xfrm>
            <a:off x="4563893" y="2602487"/>
            <a:ext cx="278048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Thank You</a:t>
            </a:r>
            <a:endParaRPr b="1"/>
          </a:p>
        </p:txBody>
      </p:sp>
      <p:pic>
        <p:nvPicPr>
          <p:cNvPr id="360" name="Google Shape;360;p21"/>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361" name="Google Shape;361;p21"/>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54975" y="206738"/>
            <a:ext cx="3082047" cy="7133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Introduction</a:t>
            </a:r>
            <a:endParaRPr b="1"/>
          </a:p>
        </p:txBody>
      </p:sp>
      <p:grpSp>
        <p:nvGrpSpPr>
          <p:cNvPr id="102" name="Google Shape;102;p3"/>
          <p:cNvGrpSpPr/>
          <p:nvPr/>
        </p:nvGrpSpPr>
        <p:grpSpPr>
          <a:xfrm>
            <a:off x="6206245" y="2514600"/>
            <a:ext cx="5680955" cy="3871160"/>
            <a:chOff x="-1" y="0"/>
            <a:chExt cx="5680955" cy="3871160"/>
          </a:xfrm>
        </p:grpSpPr>
        <p:sp>
          <p:nvSpPr>
            <p:cNvPr id="103" name="Google Shape;103;p3"/>
            <p:cNvSpPr/>
            <p:nvPr/>
          </p:nvSpPr>
          <p:spPr>
            <a:xfrm rot="-5400000">
              <a:off x="452448" y="-452448"/>
              <a:ext cx="1935580" cy="2840477"/>
            </a:xfrm>
            <a:prstGeom prst="round1Rect">
              <a:avLst>
                <a:gd fmla="val 16667" name="adj"/>
              </a:avLst>
            </a:prstGeom>
            <a:solidFill>
              <a:srgbClr val="FFD9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txBox="1"/>
            <p:nvPr/>
          </p:nvSpPr>
          <p:spPr>
            <a:xfrm>
              <a:off x="-1" y="1"/>
              <a:ext cx="2840477" cy="1451685"/>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rgbClr val="000000"/>
                </a:buClr>
                <a:buSzPts val="1300"/>
                <a:buFont typeface="Calibri"/>
                <a:buNone/>
              </a:pPr>
              <a:r>
                <a:rPr b="1" lang="en-IN" sz="1300">
                  <a:solidFill>
                    <a:srgbClr val="000000"/>
                  </a:solidFill>
                  <a:latin typeface="Times New Roman"/>
                  <a:ea typeface="Times New Roman"/>
                  <a:cs typeface="Times New Roman"/>
                  <a:sym typeface="Times New Roman"/>
                </a:rPr>
                <a:t>Distrust in Traditional Voting Systems</a:t>
              </a:r>
              <a:endParaRPr/>
            </a:p>
            <a:p>
              <a:pPr indent="0" lvl="0" marL="0" marR="0" rtl="0" algn="ctr">
                <a:lnSpc>
                  <a:spcPct val="90000"/>
                </a:lnSpc>
                <a:spcBef>
                  <a:spcPts val="455"/>
                </a:spcBef>
                <a:spcAft>
                  <a:spcPts val="0"/>
                </a:spcAft>
                <a:buClr>
                  <a:srgbClr val="000000"/>
                </a:buClr>
                <a:buSzPts val="1300"/>
                <a:buFont typeface="Calibri"/>
                <a:buNone/>
              </a:pPr>
              <a:r>
                <a:rPr lang="en-IN" sz="1300">
                  <a:solidFill>
                    <a:srgbClr val="000000"/>
                  </a:solidFill>
                  <a:latin typeface="Times New Roman"/>
                  <a:ea typeface="Times New Roman"/>
                  <a:cs typeface="Times New Roman"/>
                  <a:sym typeface="Times New Roman"/>
                </a:rPr>
                <a:t>Instances of vote rigging, EVM hacking, and other malpractices have eroded confidence in the election process.</a:t>
              </a:r>
              <a:endParaRPr sz="1300">
                <a:solidFill>
                  <a:schemeClr val="lt1"/>
                </a:solidFill>
                <a:latin typeface="Calibri"/>
                <a:ea typeface="Calibri"/>
                <a:cs typeface="Calibri"/>
                <a:sym typeface="Calibri"/>
              </a:endParaRPr>
            </a:p>
          </p:txBody>
        </p:sp>
        <p:sp>
          <p:nvSpPr>
            <p:cNvPr id="105" name="Google Shape;105;p3"/>
            <p:cNvSpPr/>
            <p:nvPr/>
          </p:nvSpPr>
          <p:spPr>
            <a:xfrm>
              <a:off x="2840477" y="0"/>
              <a:ext cx="2840477" cy="1935580"/>
            </a:xfrm>
            <a:prstGeom prst="round1Rect">
              <a:avLst>
                <a:gd fmla="val 16667" name="adj"/>
              </a:avLst>
            </a:prstGeom>
            <a:solidFill>
              <a:srgbClr val="FFD9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2840477" y="0"/>
              <a:ext cx="2840477" cy="1451685"/>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rgbClr val="000000"/>
                </a:buClr>
                <a:buSzPts val="1300"/>
                <a:buFont typeface="Calibri"/>
                <a:buNone/>
              </a:pPr>
              <a:r>
                <a:rPr b="1" lang="en-IN" sz="1300">
                  <a:solidFill>
                    <a:srgbClr val="000000"/>
                  </a:solidFill>
                  <a:latin typeface="Times New Roman"/>
                  <a:ea typeface="Times New Roman"/>
                  <a:cs typeface="Times New Roman"/>
                  <a:sym typeface="Times New Roman"/>
                </a:rPr>
                <a:t>Importance of Elections in Democracy</a:t>
              </a:r>
              <a:endParaRPr/>
            </a:p>
            <a:p>
              <a:pPr indent="0" lvl="0" marL="0" marR="0" rtl="0" algn="ctr">
                <a:lnSpc>
                  <a:spcPct val="90000"/>
                </a:lnSpc>
                <a:spcBef>
                  <a:spcPts val="455"/>
                </a:spcBef>
                <a:spcAft>
                  <a:spcPts val="0"/>
                </a:spcAft>
                <a:buClr>
                  <a:srgbClr val="000000"/>
                </a:buClr>
                <a:buSzPts val="1300"/>
                <a:buFont typeface="Calibri"/>
                <a:buNone/>
              </a:pPr>
              <a:r>
                <a:rPr lang="en-IN" sz="1300">
                  <a:solidFill>
                    <a:srgbClr val="000000"/>
                  </a:solidFill>
                  <a:latin typeface="Times New Roman"/>
                  <a:ea typeface="Times New Roman"/>
                  <a:cs typeface="Times New Roman"/>
                  <a:sym typeface="Times New Roman"/>
                </a:rPr>
                <a:t>Acknowledging the significance of a transparent and secure electoral process in upholding the principles of democracy</a:t>
              </a:r>
              <a:endParaRPr sz="1300">
                <a:solidFill>
                  <a:schemeClr val="lt1"/>
                </a:solidFill>
                <a:latin typeface="Calibri"/>
                <a:ea typeface="Calibri"/>
                <a:cs typeface="Calibri"/>
                <a:sym typeface="Calibri"/>
              </a:endParaRPr>
            </a:p>
          </p:txBody>
        </p:sp>
        <p:sp>
          <p:nvSpPr>
            <p:cNvPr id="107" name="Google Shape;107;p3"/>
            <p:cNvSpPr/>
            <p:nvPr/>
          </p:nvSpPr>
          <p:spPr>
            <a:xfrm rot="10800000">
              <a:off x="0" y="1935580"/>
              <a:ext cx="2840477" cy="1935580"/>
            </a:xfrm>
            <a:prstGeom prst="round1Rect">
              <a:avLst>
                <a:gd fmla="val 16667" name="adj"/>
              </a:avLst>
            </a:prstGeom>
            <a:solidFill>
              <a:srgbClr val="FFD9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0" y="2419474"/>
              <a:ext cx="2840477" cy="1451685"/>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rgbClr val="000000"/>
                </a:buClr>
                <a:buSzPts val="1300"/>
                <a:buFont typeface="Calibri"/>
                <a:buNone/>
              </a:pPr>
              <a:r>
                <a:rPr b="1" lang="en-IN" sz="1300">
                  <a:solidFill>
                    <a:srgbClr val="000000"/>
                  </a:solidFill>
                  <a:latin typeface="Times New Roman"/>
                  <a:ea typeface="Times New Roman"/>
                  <a:cs typeface="Times New Roman"/>
                  <a:sym typeface="Times New Roman"/>
                </a:rPr>
                <a:t>Technological Solutions for Modern Challenges</a:t>
              </a:r>
              <a:endParaRPr/>
            </a:p>
            <a:p>
              <a:pPr indent="0" lvl="0" marL="0" marR="0" rtl="0" algn="ctr">
                <a:lnSpc>
                  <a:spcPct val="90000"/>
                </a:lnSpc>
                <a:spcBef>
                  <a:spcPts val="455"/>
                </a:spcBef>
                <a:spcAft>
                  <a:spcPts val="0"/>
                </a:spcAft>
                <a:buClr>
                  <a:srgbClr val="000000"/>
                </a:buClr>
                <a:buSzPts val="1300"/>
                <a:buFont typeface="Calibri"/>
                <a:buNone/>
              </a:pPr>
              <a:r>
                <a:rPr lang="en-IN" sz="1300">
                  <a:solidFill>
                    <a:srgbClr val="000000"/>
                  </a:solidFill>
                  <a:latin typeface="Times New Roman"/>
                  <a:ea typeface="Times New Roman"/>
                  <a:cs typeface="Times New Roman"/>
                  <a:sym typeface="Times New Roman"/>
                </a:rPr>
                <a:t>Understanding that traditional methods fall short in ensuring the integrity, security, and transparency needed for a fair and reliable election</a:t>
              </a:r>
              <a:endParaRPr sz="1300">
                <a:solidFill>
                  <a:schemeClr val="lt1"/>
                </a:solidFill>
                <a:latin typeface="Calibri"/>
                <a:ea typeface="Calibri"/>
                <a:cs typeface="Calibri"/>
                <a:sym typeface="Calibri"/>
              </a:endParaRPr>
            </a:p>
          </p:txBody>
        </p:sp>
        <p:sp>
          <p:nvSpPr>
            <p:cNvPr id="109" name="Google Shape;109;p3"/>
            <p:cNvSpPr/>
            <p:nvPr/>
          </p:nvSpPr>
          <p:spPr>
            <a:xfrm rot="5400000">
              <a:off x="3292925" y="1483131"/>
              <a:ext cx="1935580" cy="2840477"/>
            </a:xfrm>
            <a:prstGeom prst="round1Rect">
              <a:avLst>
                <a:gd fmla="val 16667" name="adj"/>
              </a:avLst>
            </a:prstGeom>
            <a:solidFill>
              <a:srgbClr val="FFD9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txBox="1"/>
            <p:nvPr/>
          </p:nvSpPr>
          <p:spPr>
            <a:xfrm>
              <a:off x="2840476" y="2419474"/>
              <a:ext cx="2840477" cy="1451685"/>
            </a:xfrm>
            <a:prstGeom prst="rect">
              <a:avLst/>
            </a:prstGeom>
            <a:noFill/>
            <a:ln>
              <a:noFill/>
            </a:ln>
          </p:spPr>
          <p:txBody>
            <a:bodyPr anchorCtr="0" anchor="ctr" bIns="92450" lIns="92450" spcFirstLastPara="1" rIns="92450" wrap="square" tIns="92450">
              <a:noAutofit/>
            </a:bodyPr>
            <a:lstStyle/>
            <a:p>
              <a:pPr indent="0" lvl="0" marL="0" marR="0" rtl="0" algn="ctr">
                <a:lnSpc>
                  <a:spcPct val="90000"/>
                </a:lnSpc>
                <a:spcBef>
                  <a:spcPts val="0"/>
                </a:spcBef>
                <a:spcAft>
                  <a:spcPts val="0"/>
                </a:spcAft>
                <a:buClr>
                  <a:srgbClr val="000000"/>
                </a:buClr>
                <a:buSzPts val="1300"/>
                <a:buFont typeface="Calibri"/>
                <a:buNone/>
              </a:pPr>
              <a:r>
                <a:rPr b="1" lang="en-IN" sz="1300">
                  <a:solidFill>
                    <a:srgbClr val="000000"/>
                  </a:solidFill>
                  <a:latin typeface="Times New Roman"/>
                  <a:ea typeface="Times New Roman"/>
                  <a:cs typeface="Times New Roman"/>
                  <a:sym typeface="Times New Roman"/>
                </a:rPr>
                <a:t>Blockchain's Potential in Enhancing Trust</a:t>
              </a:r>
              <a:endParaRPr/>
            </a:p>
            <a:p>
              <a:pPr indent="0" lvl="0" marL="0" marR="0" rtl="0" algn="ctr">
                <a:lnSpc>
                  <a:spcPct val="90000"/>
                </a:lnSpc>
                <a:spcBef>
                  <a:spcPts val="455"/>
                </a:spcBef>
                <a:spcAft>
                  <a:spcPts val="0"/>
                </a:spcAft>
                <a:buClr>
                  <a:srgbClr val="000000"/>
                </a:buClr>
                <a:buSzPts val="1300"/>
                <a:buFont typeface="Calibri"/>
                <a:buNone/>
              </a:pPr>
              <a:r>
                <a:rPr lang="en-IN" sz="1300">
                  <a:solidFill>
                    <a:srgbClr val="000000"/>
                  </a:solidFill>
                  <a:latin typeface="Times New Roman"/>
                  <a:ea typeface="Times New Roman"/>
                  <a:cs typeface="Times New Roman"/>
                  <a:sym typeface="Times New Roman"/>
                </a:rPr>
                <a:t>The motivation to explore and harness blockchain's capabilities to create a secure, transparent, and tamper-resistant e-voting system</a:t>
              </a:r>
              <a:endParaRPr sz="1300">
                <a:solidFill>
                  <a:schemeClr val="lt1"/>
                </a:solidFill>
                <a:latin typeface="Calibri"/>
                <a:ea typeface="Calibri"/>
                <a:cs typeface="Calibri"/>
                <a:sym typeface="Calibri"/>
              </a:endParaRPr>
            </a:p>
          </p:txBody>
        </p:sp>
        <p:sp>
          <p:nvSpPr>
            <p:cNvPr id="111" name="Google Shape;111;p3"/>
            <p:cNvSpPr/>
            <p:nvPr/>
          </p:nvSpPr>
          <p:spPr>
            <a:xfrm>
              <a:off x="1522373" y="1451684"/>
              <a:ext cx="2636206" cy="967790"/>
            </a:xfrm>
            <a:prstGeom prst="roundRect">
              <a:avLst>
                <a:gd fmla="val 16667" name="adj"/>
              </a:avLst>
            </a:prstGeom>
            <a:solidFill>
              <a:srgbClr val="92D0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1569617" y="1498928"/>
              <a:ext cx="2541718" cy="873302"/>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Clr>
                  <a:schemeClr val="dk1"/>
                </a:buClr>
                <a:buSzPts val="1300"/>
                <a:buFont typeface="Calibri"/>
                <a:buNone/>
              </a:pPr>
              <a:r>
                <a:rPr lang="en-IN" sz="1300">
                  <a:solidFill>
                    <a:schemeClr val="dk1"/>
                  </a:solidFill>
                  <a:latin typeface="Calibri"/>
                  <a:ea typeface="Calibri"/>
                  <a:cs typeface="Calibri"/>
                  <a:sym typeface="Calibri"/>
                </a:rPr>
                <a:t>Motivation for Blockchain-based E-voting</a:t>
              </a:r>
              <a:endParaRPr/>
            </a:p>
          </p:txBody>
        </p:sp>
      </p:grpSp>
      <p:sp>
        <p:nvSpPr>
          <p:cNvPr id="113" name="Google Shape;113;p3"/>
          <p:cNvSpPr txBox="1"/>
          <p:nvPr/>
        </p:nvSpPr>
        <p:spPr>
          <a:xfrm>
            <a:off x="352875" y="1055650"/>
            <a:ext cx="10650000" cy="12315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2000"/>
              <a:buFont typeface="Arial"/>
              <a:buChar char="•"/>
            </a:pPr>
            <a:r>
              <a:rPr lang="en-IN" sz="1200">
                <a:solidFill>
                  <a:srgbClr val="0D0D0D"/>
                </a:solidFill>
                <a:highlight>
                  <a:srgbClr val="FFFFFF"/>
                </a:highlight>
                <a:latin typeface="Roboto"/>
                <a:ea typeface="Roboto"/>
                <a:cs typeface="Roboto"/>
                <a:sym typeface="Roboto"/>
              </a:rPr>
              <a:t>J</a:t>
            </a:r>
            <a:r>
              <a:rPr lang="en-IN" sz="1800">
                <a:solidFill>
                  <a:srgbClr val="0D0D0D"/>
                </a:solidFill>
                <a:highlight>
                  <a:srgbClr val="FFFFFF"/>
                </a:highlight>
                <a:latin typeface="Roboto"/>
                <a:ea typeface="Roboto"/>
                <a:cs typeface="Roboto"/>
                <a:sym typeface="Roboto"/>
              </a:rPr>
              <a:t>ust as contemporary electoral systems face challenges in maintaining trust and integrity, companies encounter similar issues in corporate governance. By embracing innovative solutions and prioritizing transparency and accountability, organizations can enhance the credibility of their decision-making processes and rebuild trust among stakeholders.</a:t>
            </a:r>
            <a:endParaRPr sz="2600">
              <a:solidFill>
                <a:schemeClr val="dk1"/>
              </a:solidFill>
              <a:latin typeface="Calibri"/>
              <a:ea typeface="Calibri"/>
              <a:cs typeface="Calibri"/>
              <a:sym typeface="Calibri"/>
            </a:endParaRPr>
          </a:p>
        </p:txBody>
      </p:sp>
      <p:sp>
        <p:nvSpPr>
          <p:cNvPr id="114" name="Google Shape;114;p3"/>
          <p:cNvSpPr txBox="1"/>
          <p:nvPr/>
        </p:nvSpPr>
        <p:spPr>
          <a:xfrm>
            <a:off x="352876" y="2557834"/>
            <a:ext cx="5632879" cy="40934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2000"/>
              <a:buFont typeface="Arial"/>
              <a:buChar char="•"/>
            </a:pPr>
            <a:r>
              <a:rPr lang="en-IN" sz="2000">
                <a:solidFill>
                  <a:srgbClr val="000000"/>
                </a:solidFill>
                <a:latin typeface="Times New Roman"/>
                <a:ea typeface="Times New Roman"/>
                <a:cs typeface="Times New Roman"/>
                <a:sym typeface="Times New Roman"/>
              </a:rPr>
              <a:t>To address these concerns, our project aims to leverage blockchain technology in the realm of electronic voting (e-voting). The existing trust deficit in traditional voting systems necessitates a robust, secure, and transparent alternative. Blockchain, with its decentralized and immutable nature, emerges as a promising solution to mitigate the flaws plaguing current electoral processes. Our objective is to implement and test a blockchain-based e-voting application, utilizing the Ethereum platform and Solidity language, to ensure security, transparency, and the privacy of voters.</a:t>
            </a:r>
            <a:endParaRPr sz="2000">
              <a:solidFill>
                <a:schemeClr val="dk1"/>
              </a:solidFill>
              <a:latin typeface="Times New Roman"/>
              <a:ea typeface="Times New Roman"/>
              <a:cs typeface="Times New Roman"/>
              <a:sym typeface="Times New Roman"/>
            </a:endParaRPr>
          </a:p>
        </p:txBody>
      </p:sp>
      <p:pic>
        <p:nvPicPr>
          <p:cNvPr id="115" name="Google Shape;115;p3"/>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116" name="Google Shape;116;p3"/>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841241" y="243497"/>
            <a:ext cx="4154085" cy="4085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Literature Survey</a:t>
            </a:r>
            <a:endParaRPr b="1"/>
          </a:p>
        </p:txBody>
      </p:sp>
      <p:graphicFrame>
        <p:nvGraphicFramePr>
          <p:cNvPr id="122" name="Google Shape;122;p4"/>
          <p:cNvGraphicFramePr/>
          <p:nvPr/>
        </p:nvGraphicFramePr>
        <p:xfrm>
          <a:off x="216877" y="860304"/>
          <a:ext cx="3000000" cy="3000000"/>
        </p:xfrm>
        <a:graphic>
          <a:graphicData uri="http://schemas.openxmlformats.org/drawingml/2006/table">
            <a:tbl>
              <a:tblPr bandRow="1" firstRow="1">
                <a:noFill/>
                <a:tableStyleId>{5B58F767-CEA5-4956-8A40-2D0FA0DFE945}</a:tableStyleId>
              </a:tblPr>
              <a:tblGrid>
                <a:gridCol w="2285025"/>
                <a:gridCol w="9473225"/>
              </a:tblGrid>
              <a:tr h="370850">
                <a:tc>
                  <a:txBody>
                    <a:bodyPr/>
                    <a:lstStyle/>
                    <a:p>
                      <a:pPr indent="0" lvl="0" marL="0" marR="0" rtl="0" algn="ctr">
                        <a:spcBef>
                          <a:spcPts val="0"/>
                        </a:spcBef>
                        <a:spcAft>
                          <a:spcPts val="0"/>
                        </a:spcAft>
                        <a:buNone/>
                      </a:pPr>
                      <a:r>
                        <a:rPr b="1" lang="en-IN" sz="1400" u="none" cap="none" strike="noStrike"/>
                        <a:t>Research Paper</a:t>
                      </a:r>
                      <a:endParaRPr b="1" sz="1400" u="none" cap="none" strike="noStrike"/>
                    </a:p>
                  </a:txBody>
                  <a:tcPr marT="45725" marB="45725" marR="91450" marL="91450"/>
                </a:tc>
                <a:tc>
                  <a:txBody>
                    <a:bodyPr/>
                    <a:lstStyle/>
                    <a:p>
                      <a:pPr indent="0" lvl="0" marL="0" marR="0" rtl="0" algn="ctr">
                        <a:spcBef>
                          <a:spcPts val="0"/>
                        </a:spcBef>
                        <a:spcAft>
                          <a:spcPts val="0"/>
                        </a:spcAft>
                        <a:buNone/>
                      </a:pPr>
                      <a:r>
                        <a:rPr b="1" lang="en-IN" sz="1400" u="none" cap="none" strike="noStrike"/>
                        <a:t>Findings</a:t>
                      </a:r>
                      <a:endParaRPr b="1" sz="1400" u="none" cap="none" strike="noStrike"/>
                    </a:p>
                  </a:txBody>
                  <a:tcPr marT="45725" marB="45725" marR="91450" marL="91450"/>
                </a:tc>
              </a:tr>
              <a:tr h="163325">
                <a:tc>
                  <a:txBody>
                    <a:bodyPr/>
                    <a:lstStyle/>
                    <a:p>
                      <a:pPr indent="0" lvl="0" marL="0" marR="0" rtl="0" algn="l">
                        <a:spcBef>
                          <a:spcPts val="0"/>
                        </a:spcBef>
                        <a:spcAft>
                          <a:spcPts val="0"/>
                        </a:spcAft>
                        <a:buNone/>
                      </a:pPr>
                      <a:r>
                        <a:rPr b="1" i="0" lang="en-IN" sz="1200" u="none" cap="none" strike="noStrike">
                          <a:solidFill>
                            <a:schemeClr val="dk1"/>
                          </a:solidFill>
                          <a:latin typeface="Calibri"/>
                          <a:ea typeface="Calibri"/>
                          <a:cs typeface="Calibri"/>
                          <a:sym typeface="Calibri"/>
                        </a:rPr>
                        <a:t>Blockchain for Electronic Voting System—Review and Open Research Challenges [1]</a:t>
                      </a:r>
                      <a:endParaRPr/>
                    </a:p>
                    <a:p>
                      <a:pPr indent="0" lvl="0" marL="0" marR="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1200" u="none">
                          <a:solidFill>
                            <a:schemeClr val="dk1"/>
                          </a:solidFill>
                          <a:latin typeface="Calibri"/>
                          <a:ea typeface="Calibri"/>
                          <a:cs typeface="Calibri"/>
                          <a:sym typeface="Calibri"/>
                        </a:rPr>
                        <a:t>Uzma Jafar,</a:t>
                      </a:r>
                      <a:r>
                        <a:rPr b="0" baseline="30000" i="0" lang="en-IN" sz="1200" u="none">
                          <a:solidFill>
                            <a:schemeClr val="dk1"/>
                          </a:solidFill>
                          <a:latin typeface="Calibri"/>
                          <a:ea typeface="Calibri"/>
                          <a:cs typeface="Calibri"/>
                          <a:sym typeface="Calibri"/>
                        </a:rPr>
                        <a:t>*</a:t>
                      </a:r>
                      <a:r>
                        <a:rPr b="0" i="0" lang="en-IN" sz="1200" u="none">
                          <a:solidFill>
                            <a:schemeClr val="dk1"/>
                          </a:solidFill>
                          <a:latin typeface="Calibri"/>
                          <a:ea typeface="Calibri"/>
                          <a:cs typeface="Calibri"/>
                          <a:sym typeface="Calibri"/>
                        </a:rPr>
                        <a:t> Mohd Juzaiddin Ab Aziz, and Zarina Shukur</a:t>
                      </a:r>
                      <a:endParaRPr/>
                    </a:p>
                    <a:p>
                      <a:pPr indent="0" lvl="0" marL="0" marR="0" rtl="0" algn="l">
                        <a:spcBef>
                          <a:spcPts val="0"/>
                        </a:spcBef>
                        <a:spcAft>
                          <a:spcPts val="0"/>
                        </a:spcAft>
                        <a:buNone/>
                      </a:pPr>
                      <a:r>
                        <a:t/>
                      </a:r>
                      <a:endParaRPr sz="1200"/>
                    </a:p>
                  </a:txBody>
                  <a:tcPr marT="45725" marB="45725" marR="91450" marL="91450"/>
                </a:tc>
                <a:tc>
                  <a:txBody>
                    <a:bodyPr/>
                    <a:lstStyle/>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In online voting solutions, a single vulnerability can lead to large-scale manipulations of votes. Blockchain technology avoids this and offers decentralized nodes for electronic voting and is used to produce electronic voting systems mainly because of its end-to-end verification advantages.</a:t>
                      </a:r>
                      <a:endParaRPr/>
                    </a:p>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For a sustainable blockchain-based e-voting system, the security of remote participation must be viable, and for scalability, transaction speed must be addressed. Due to these concerns, it was determined that the existing frameworks need to be improved to be utilized in voting systems.</a:t>
                      </a:r>
                      <a:endParaRPr/>
                    </a:p>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Eligibility, Unreusability, Privacy, Fairness, Soundness, Completeness are satisfied by a blockchain implementation of E-voting.</a:t>
                      </a:r>
                      <a:endParaRPr/>
                    </a:p>
                    <a:p>
                      <a:pPr indent="-209550" lvl="0" marL="285750" marR="0" rtl="0" algn="l">
                        <a:spcBef>
                          <a:spcPts val="0"/>
                        </a:spcBef>
                        <a:spcAft>
                          <a:spcPts val="0"/>
                        </a:spcAft>
                        <a:buClr>
                          <a:schemeClr val="dk1"/>
                        </a:buClr>
                        <a:buSzPts val="1200"/>
                        <a:buFont typeface="Arial"/>
                        <a:buNone/>
                      </a:pPr>
                      <a:r>
                        <a:t/>
                      </a:r>
                      <a:endParaRPr sz="1200"/>
                    </a:p>
                  </a:txBody>
                  <a:tcPr marT="45725" marB="45725" marR="91450" marL="91450"/>
                </a:tc>
              </a:tr>
              <a:tr h="137925">
                <a:tc>
                  <a:txBody>
                    <a:bodyPr/>
                    <a:lstStyle/>
                    <a:p>
                      <a:pPr indent="0" lvl="0" marL="0" marR="0" rtl="0" algn="l">
                        <a:spcBef>
                          <a:spcPts val="0"/>
                        </a:spcBef>
                        <a:spcAft>
                          <a:spcPts val="0"/>
                        </a:spcAft>
                        <a:buNone/>
                      </a:pPr>
                      <a:r>
                        <a:rPr b="1" i="0" lang="en-IN" sz="1200">
                          <a:solidFill>
                            <a:schemeClr val="dk1"/>
                          </a:solidFill>
                          <a:latin typeface="Calibri"/>
                          <a:ea typeface="Calibri"/>
                          <a:cs typeface="Calibri"/>
                          <a:sym typeface="Calibri"/>
                        </a:rPr>
                        <a:t>A secure end-to-end verifiable e-voting system using blockchain and cloud server [2]</a:t>
                      </a:r>
                      <a:endParaRPr/>
                    </a:p>
                    <a:p>
                      <a:pPr indent="0" lvl="0" marL="0" marR="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1200">
                          <a:solidFill>
                            <a:schemeClr val="dk1"/>
                          </a:solidFill>
                          <a:latin typeface="Calibri"/>
                          <a:ea typeface="Calibri"/>
                          <a:cs typeface="Calibri"/>
                          <a:sym typeface="Calibri"/>
                        </a:rPr>
                        <a:t>Somnath Panja, Bimal Roy</a:t>
                      </a:r>
                      <a:endParaRPr/>
                    </a:p>
                  </a:txBody>
                  <a:tcPr marT="45725" marB="45725" marR="91450" marL="91450"/>
                </a:tc>
                <a:tc>
                  <a:txBody>
                    <a:bodyPr/>
                    <a:lstStyle/>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Instead of assuming a secure append-only public bulletin board, the authors modified the DRE-ip algorithm to make it tamper-evident and have proposed two methods (depending on how the election is arranged) to store the ballots using blockchain and cloud server.</a:t>
                      </a:r>
                      <a:endParaRPr/>
                    </a:p>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Depending on how the election is organized, the authors propose two methods to store the ballots on a public bulletin board.</a:t>
                      </a:r>
                      <a:endParaRPr/>
                    </a:p>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The authors prove that their scheme satisfies the eligibility verifiability property. They also provide security proofs to show that the proposed protocol is end-to-end verifiable as well as preserves each voter’s privacy and the integrity of the system.</a:t>
                      </a:r>
                      <a:endParaRPr/>
                    </a:p>
                    <a:p>
                      <a:pPr indent="-209550" lvl="0" marL="285750" marR="0" rtl="0" algn="l">
                        <a:spcBef>
                          <a:spcPts val="0"/>
                        </a:spcBef>
                        <a:spcAft>
                          <a:spcPts val="0"/>
                        </a:spcAft>
                        <a:buClr>
                          <a:schemeClr val="dk1"/>
                        </a:buClr>
                        <a:buSzPts val="1200"/>
                        <a:buFont typeface="Arial"/>
                        <a:buNone/>
                      </a:pPr>
                      <a:r>
                        <a:t/>
                      </a:r>
                      <a:endParaRPr b="0" i="0" sz="1200">
                        <a:solidFill>
                          <a:schemeClr val="dk1"/>
                        </a:solidFill>
                        <a:latin typeface="Calibri"/>
                        <a:ea typeface="Calibri"/>
                        <a:cs typeface="Calibri"/>
                        <a:sym typeface="Calibri"/>
                      </a:endParaRPr>
                    </a:p>
                  </a:txBody>
                  <a:tcPr marT="45725" marB="45725" marR="91450" marL="91450"/>
                </a:tc>
              </a:tr>
              <a:tr h="140450">
                <a:tc>
                  <a:txBody>
                    <a:bodyPr/>
                    <a:lstStyle/>
                    <a:p>
                      <a:pPr indent="0" lvl="0" marL="0" marR="0" rtl="0" algn="l">
                        <a:spcBef>
                          <a:spcPts val="0"/>
                        </a:spcBef>
                        <a:spcAft>
                          <a:spcPts val="0"/>
                        </a:spcAft>
                        <a:buNone/>
                      </a:pPr>
                      <a:r>
                        <a:rPr b="1" lang="en-IN" sz="1200"/>
                        <a:t>Conceptual Architecture of a Blockchain Solution</a:t>
                      </a:r>
                      <a:endParaRPr/>
                    </a:p>
                    <a:p>
                      <a:pPr indent="0" lvl="0" marL="0" marR="0" rtl="0" algn="l">
                        <a:spcBef>
                          <a:spcPts val="0"/>
                        </a:spcBef>
                        <a:spcAft>
                          <a:spcPts val="0"/>
                        </a:spcAft>
                        <a:buNone/>
                      </a:pPr>
                      <a:r>
                        <a:rPr b="1" lang="en-IN" sz="1200"/>
                        <a:t>for E-Voting in Elections at the University Level [3]</a:t>
                      </a:r>
                      <a:endParaRPr/>
                    </a:p>
                    <a:p>
                      <a:pPr indent="0" lvl="0" marL="0" marR="0" rtl="0" algn="l">
                        <a:spcBef>
                          <a:spcPts val="0"/>
                        </a:spcBef>
                        <a:spcAft>
                          <a:spcPts val="0"/>
                        </a:spcAft>
                        <a:buNone/>
                      </a:pPr>
                      <a:r>
                        <a:t/>
                      </a:r>
                      <a:endParaRPr sz="1200"/>
                    </a:p>
                    <a:p>
                      <a:pPr indent="0" lvl="0" marL="0" marR="0" rtl="0" algn="l">
                        <a:spcBef>
                          <a:spcPts val="0"/>
                        </a:spcBef>
                        <a:spcAft>
                          <a:spcPts val="0"/>
                        </a:spcAft>
                        <a:buNone/>
                      </a:pPr>
                      <a:r>
                        <a:rPr lang="en-IN" sz="1200"/>
                        <a:t>Simona-Vasilica Oprea, Adela Bâra, Anca-Ioana Andreescu and Marian Pompiliu Cristescu</a:t>
                      </a:r>
                      <a:endParaRPr/>
                    </a:p>
                    <a:p>
                      <a:pPr indent="0" lvl="0" marL="0" marR="0" rtl="0" algn="l">
                        <a:spcBef>
                          <a:spcPts val="0"/>
                        </a:spcBef>
                        <a:spcAft>
                          <a:spcPts val="0"/>
                        </a:spcAft>
                        <a:buNone/>
                      </a:pPr>
                      <a:r>
                        <a:t/>
                      </a:r>
                      <a:endParaRPr sz="1200"/>
                    </a:p>
                  </a:txBody>
                  <a:tcPr marT="45725" marB="45725" marR="91450" marL="91450"/>
                </a:tc>
                <a:tc>
                  <a:txBody>
                    <a:bodyPr/>
                    <a:lstStyle/>
                    <a:p>
                      <a:pPr indent="-285750" lvl="0" marL="285750" marR="0" rtl="0" algn="l">
                        <a:spcBef>
                          <a:spcPts val="0"/>
                        </a:spcBef>
                        <a:spcAft>
                          <a:spcPts val="0"/>
                        </a:spcAft>
                        <a:buClr>
                          <a:schemeClr val="dk1"/>
                        </a:buClr>
                        <a:buSzPts val="1200"/>
                        <a:buFont typeface="Arial"/>
                        <a:buChar char="•"/>
                      </a:pPr>
                      <a:r>
                        <a:rPr lang="en-IN" sz="1200"/>
                        <a:t>The authors propose to identify the most critical specifications of an e-voting application, find a solution for elections in universities and compare their solution with others. </a:t>
                      </a:r>
                      <a:endParaRPr/>
                    </a:p>
                    <a:p>
                      <a:pPr indent="-285750" lvl="0" marL="285750" marR="0" rtl="0" algn="l">
                        <a:spcBef>
                          <a:spcPts val="0"/>
                        </a:spcBef>
                        <a:spcAft>
                          <a:spcPts val="0"/>
                        </a:spcAft>
                        <a:buClr>
                          <a:schemeClr val="dk1"/>
                        </a:buClr>
                        <a:buSzPts val="1200"/>
                        <a:buFont typeface="Arial"/>
                        <a:buChar char="•"/>
                      </a:pPr>
                      <a:r>
                        <a:rPr lang="en-IN" sz="1200"/>
                        <a:t>The authors propose a conceptual architecture using encrypted functions and two stages: voting and validation, separating layers and roles, that is based on blockchain tables and innovative interactions between actors (voters and voting committee) and the two software components (web application and database). </a:t>
                      </a:r>
                      <a:endParaRPr/>
                    </a:p>
                    <a:p>
                      <a:pPr indent="-285750" lvl="0" marL="285750" marR="0" rtl="0" algn="l">
                        <a:spcBef>
                          <a:spcPts val="0"/>
                        </a:spcBef>
                        <a:spcAft>
                          <a:spcPts val="0"/>
                        </a:spcAft>
                        <a:buClr>
                          <a:schemeClr val="dk1"/>
                        </a:buClr>
                        <a:buSzPts val="1200"/>
                        <a:buFont typeface="Arial"/>
                        <a:buChar char="•"/>
                      </a:pPr>
                      <a:r>
                        <a:rPr lang="en-IN" sz="1200"/>
                        <a:t>For replicability, the conceptual architecture is depicted and formalized using several Unified Modeling Language (UML) diagrams. </a:t>
                      </a:r>
                      <a:endParaRPr/>
                    </a:p>
                    <a:p>
                      <a:pPr indent="-285750" lvl="0" marL="285750" marR="0" rtl="0" algn="l">
                        <a:spcBef>
                          <a:spcPts val="0"/>
                        </a:spcBef>
                        <a:spcAft>
                          <a:spcPts val="0"/>
                        </a:spcAft>
                        <a:buClr>
                          <a:schemeClr val="dk1"/>
                        </a:buClr>
                        <a:buSzPts val="1200"/>
                        <a:buFont typeface="Arial"/>
                        <a:buChar char="•"/>
                      </a:pPr>
                      <a:r>
                        <a:rPr lang="en-IN" sz="1200"/>
                        <a:t>Furthermore, in order to provide proof of concept, the initial steps in implementing the proposed solution are showcased.</a:t>
                      </a:r>
                      <a:endParaRPr sz="1200"/>
                    </a:p>
                  </a:txBody>
                  <a:tcPr marT="45725" marB="45725" marR="91450" marL="91450"/>
                </a:tc>
              </a:tr>
              <a:tr h="370850">
                <a:tc>
                  <a:txBody>
                    <a:bodyPr/>
                    <a:lstStyle/>
                    <a:p>
                      <a:pPr indent="0" lvl="0" marL="0" marR="0" rtl="0" algn="l">
                        <a:spcBef>
                          <a:spcPts val="0"/>
                        </a:spcBef>
                        <a:spcAft>
                          <a:spcPts val="0"/>
                        </a:spcAft>
                        <a:buNone/>
                      </a:pPr>
                      <a:r>
                        <a:rPr b="1" i="0" lang="en-IN" sz="1200">
                          <a:solidFill>
                            <a:schemeClr val="dk1"/>
                          </a:solidFill>
                          <a:latin typeface="Calibri"/>
                          <a:ea typeface="Calibri"/>
                          <a:cs typeface="Calibri"/>
                          <a:sym typeface="Calibri"/>
                        </a:rPr>
                        <a:t>Votereum: An Ethereum-Based E-Voting System [4]</a:t>
                      </a:r>
                      <a:endParaRPr/>
                    </a:p>
                    <a:p>
                      <a:pPr indent="0" lvl="0" marL="0" marR="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IN" sz="1200" u="none" strike="noStrike">
                          <a:solidFill>
                            <a:schemeClr val="dk1"/>
                          </a:solidFill>
                          <a:latin typeface="Calibri"/>
                          <a:ea typeface="Calibri"/>
                          <a:cs typeface="Calibri"/>
                          <a:sym typeface="Calibri"/>
                        </a:rPr>
                        <a:t>Linh Vo-Cao- Thuy</a:t>
                      </a:r>
                      <a:r>
                        <a:rPr b="0" i="0" lang="en-IN" sz="1200">
                          <a:solidFill>
                            <a:schemeClr val="dk1"/>
                          </a:solidFill>
                          <a:latin typeface="Calibri"/>
                          <a:ea typeface="Calibri"/>
                          <a:cs typeface="Calibri"/>
                          <a:sym typeface="Calibri"/>
                        </a:rPr>
                        <a:t>; </a:t>
                      </a:r>
                      <a:r>
                        <a:rPr b="0" i="0" lang="en-IN" sz="1200" u="none" strike="noStrike">
                          <a:solidFill>
                            <a:schemeClr val="dk1"/>
                          </a:solidFill>
                          <a:latin typeface="Calibri"/>
                          <a:ea typeface="Calibri"/>
                          <a:cs typeface="Calibri"/>
                          <a:sym typeface="Calibri"/>
                        </a:rPr>
                        <a:t>Khoi Cao-Minh</a:t>
                      </a:r>
                      <a:r>
                        <a:rPr b="0" i="0" lang="en-IN" sz="1200">
                          <a:solidFill>
                            <a:schemeClr val="dk1"/>
                          </a:solidFill>
                          <a:latin typeface="Calibri"/>
                          <a:ea typeface="Calibri"/>
                          <a:cs typeface="Calibri"/>
                          <a:sym typeface="Calibri"/>
                        </a:rPr>
                        <a:t>; </a:t>
                      </a:r>
                      <a:r>
                        <a:rPr b="0" i="0" lang="en-IN" sz="1200" u="none" strike="noStrike">
                          <a:solidFill>
                            <a:schemeClr val="dk1"/>
                          </a:solidFill>
                          <a:latin typeface="Calibri"/>
                          <a:ea typeface="Calibri"/>
                          <a:cs typeface="Calibri"/>
                          <a:sym typeface="Calibri"/>
                        </a:rPr>
                        <a:t>Chuong Dang-Le-Bao</a:t>
                      </a:r>
                      <a:r>
                        <a:rPr b="0" i="0" lang="en-IN" sz="1200">
                          <a:solidFill>
                            <a:schemeClr val="dk1"/>
                          </a:solidFill>
                          <a:latin typeface="Calibri"/>
                          <a:ea typeface="Calibri"/>
                          <a:cs typeface="Calibri"/>
                          <a:sym typeface="Calibri"/>
                        </a:rPr>
                        <a:t>; </a:t>
                      </a:r>
                      <a:r>
                        <a:rPr b="0" i="0" lang="en-IN" sz="1200" u="none" strike="noStrike">
                          <a:solidFill>
                            <a:schemeClr val="dk1"/>
                          </a:solidFill>
                          <a:latin typeface="Calibri"/>
                          <a:ea typeface="Calibri"/>
                          <a:cs typeface="Calibri"/>
                          <a:sym typeface="Calibri"/>
                        </a:rPr>
                        <a:t>Tuan A. Nguyen</a:t>
                      </a:r>
                      <a:endParaRPr/>
                    </a:p>
                  </a:txBody>
                  <a:tcPr marT="45725" marB="45725" marR="91450" marL="91450"/>
                </a:tc>
                <a:tc>
                  <a:txBody>
                    <a:bodyPr/>
                    <a:lstStyle/>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Block chain can provide a mechanism for an open, fair and verifiable voting process globally.</a:t>
                      </a:r>
                      <a:endParaRPr/>
                    </a:p>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The authors propose an e-voting system ‘Votereum’ that uses blockchain technology.</a:t>
                      </a:r>
                      <a:endParaRPr/>
                    </a:p>
                    <a:p>
                      <a:pPr indent="-285750" lvl="0" marL="285750" marR="0" rtl="0" algn="l">
                        <a:spcBef>
                          <a:spcPts val="0"/>
                        </a:spcBef>
                        <a:spcAft>
                          <a:spcPts val="0"/>
                        </a:spcAft>
                        <a:buClr>
                          <a:schemeClr val="dk1"/>
                        </a:buClr>
                        <a:buSzPts val="1200"/>
                        <a:buFont typeface="Arial"/>
                        <a:buChar char="•"/>
                      </a:pPr>
                      <a:r>
                        <a:rPr b="0" i="0" lang="en-IN" sz="1200">
                          <a:solidFill>
                            <a:schemeClr val="dk1"/>
                          </a:solidFill>
                          <a:latin typeface="Calibri"/>
                          <a:ea typeface="Calibri"/>
                          <a:cs typeface="Calibri"/>
                          <a:sym typeface="Calibri"/>
                        </a:rPr>
                        <a:t>The proposed system is empowered by the Bep-20 platform, which includes a server that manages the entire system and the remaining server that handles all requests related to the block chain.</a:t>
                      </a:r>
                      <a:endParaRPr sz="1200"/>
                    </a:p>
                  </a:txBody>
                  <a:tcPr marT="45725" marB="45725" marR="91450" marL="91450"/>
                </a:tc>
              </a:tr>
            </a:tbl>
          </a:graphicData>
        </a:graphic>
      </p:graphicFrame>
      <p:pic>
        <p:nvPicPr>
          <p:cNvPr id="123" name="Google Shape;123;p4"/>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124" name="Google Shape;124;p4"/>
          <p:cNvPicPr preferRelativeResize="0"/>
          <p:nvPr/>
        </p:nvPicPr>
        <p:blipFill rotWithShape="1">
          <a:blip r:embed="rId4">
            <a:alphaModFix/>
          </a:blip>
          <a:srcRect b="0" l="0" r="0" t="9435"/>
          <a:stretch/>
        </p:blipFill>
        <p:spPr>
          <a:xfrm>
            <a:off x="11002893" y="-1"/>
            <a:ext cx="1189107" cy="8603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3746500" y="317499"/>
            <a:ext cx="4699000" cy="727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Problem Statement</a:t>
            </a:r>
            <a:endParaRPr b="1"/>
          </a:p>
        </p:txBody>
      </p:sp>
      <p:sp>
        <p:nvSpPr>
          <p:cNvPr id="130" name="Google Shape;13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400"/>
              <a:buNone/>
            </a:pPr>
            <a:r>
              <a:rPr b="1" lang="en-IN" sz="3400">
                <a:solidFill>
                  <a:srgbClr val="000000"/>
                </a:solidFill>
                <a:latin typeface="Times New Roman"/>
                <a:ea typeface="Times New Roman"/>
                <a:cs typeface="Times New Roman"/>
                <a:sym typeface="Times New Roman"/>
              </a:rPr>
              <a:t>To implement and test a blockchain-based e-voting application</a:t>
            </a:r>
            <a:endParaRPr b="1" sz="4600"/>
          </a:p>
        </p:txBody>
      </p:sp>
      <p:pic>
        <p:nvPicPr>
          <p:cNvPr id="131" name="Google Shape;131;p5"/>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132" name="Google Shape;132;p5"/>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6"/>
          <p:cNvGrpSpPr/>
          <p:nvPr/>
        </p:nvGrpSpPr>
        <p:grpSpPr>
          <a:xfrm>
            <a:off x="7675441" y="1411021"/>
            <a:ext cx="4031335" cy="1888982"/>
            <a:chOff x="2052833" y="980473"/>
            <a:chExt cx="2531596" cy="1597665"/>
          </a:xfrm>
        </p:grpSpPr>
        <p:sp>
          <p:nvSpPr>
            <p:cNvPr id="138" name="Google Shape;138;p6"/>
            <p:cNvSpPr/>
            <p:nvPr/>
          </p:nvSpPr>
          <p:spPr>
            <a:xfrm>
              <a:off x="2052833" y="980473"/>
              <a:ext cx="2531596" cy="1597665"/>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txBox="1"/>
            <p:nvPr/>
          </p:nvSpPr>
          <p:spPr>
            <a:xfrm>
              <a:off x="2235179" y="1258145"/>
              <a:ext cx="2168479" cy="1139345"/>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000"/>
                <a:buFont typeface="Calibri"/>
                <a:buNone/>
              </a:pPr>
              <a:r>
                <a:rPr b="1" lang="en-IN" sz="2000">
                  <a:solidFill>
                    <a:schemeClr val="lt1"/>
                  </a:solidFill>
                  <a:latin typeface="Calibri"/>
                  <a:ea typeface="Calibri"/>
                  <a:cs typeface="Calibri"/>
                  <a:sym typeface="Calibri"/>
                </a:rPr>
                <a:t>Potential for Future Scaling</a:t>
              </a:r>
              <a:endParaRPr/>
            </a:p>
            <a:p>
              <a:pPr indent="0" lvl="0" marL="0" marR="0" rtl="0" algn="ctr">
                <a:lnSpc>
                  <a:spcPct val="90000"/>
                </a:lnSpc>
                <a:spcBef>
                  <a:spcPts val="70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Designing the system with scalability in mind, allowing for potential expansion and adaptation to larger-scale elections.</a:t>
              </a:r>
              <a:endParaRPr sz="2000">
                <a:solidFill>
                  <a:schemeClr val="lt1"/>
                </a:solidFill>
                <a:latin typeface="Calibri"/>
                <a:ea typeface="Calibri"/>
                <a:cs typeface="Calibri"/>
                <a:sym typeface="Calibri"/>
              </a:endParaRPr>
            </a:p>
          </p:txBody>
        </p:sp>
      </p:grpSp>
      <p:grpSp>
        <p:nvGrpSpPr>
          <p:cNvPr id="140" name="Google Shape;140;p6"/>
          <p:cNvGrpSpPr/>
          <p:nvPr/>
        </p:nvGrpSpPr>
        <p:grpSpPr>
          <a:xfrm>
            <a:off x="4257941" y="2572467"/>
            <a:ext cx="3582353" cy="1698376"/>
            <a:chOff x="4175384" y="2145751"/>
            <a:chExt cx="1652026" cy="1203874"/>
          </a:xfrm>
        </p:grpSpPr>
        <p:sp>
          <p:nvSpPr>
            <p:cNvPr id="141" name="Google Shape;141;p6"/>
            <p:cNvSpPr/>
            <p:nvPr/>
          </p:nvSpPr>
          <p:spPr>
            <a:xfrm>
              <a:off x="4175384" y="2145751"/>
              <a:ext cx="1652026" cy="1203874"/>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txBox="1"/>
            <p:nvPr/>
          </p:nvSpPr>
          <p:spPr>
            <a:xfrm>
              <a:off x="4427702" y="2329621"/>
              <a:ext cx="1147390" cy="83613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800"/>
                <a:buFont typeface="Calibri"/>
                <a:buNone/>
              </a:pPr>
              <a:r>
                <a:rPr lang="en-IN" sz="2800">
                  <a:solidFill>
                    <a:schemeClr val="lt1"/>
                  </a:solidFill>
                  <a:latin typeface="Calibri"/>
                  <a:ea typeface="Calibri"/>
                  <a:cs typeface="Calibri"/>
                  <a:sym typeface="Calibri"/>
                </a:rPr>
                <a:t>Scope of the Project</a:t>
              </a:r>
              <a:endParaRPr/>
            </a:p>
          </p:txBody>
        </p:sp>
      </p:grpSp>
      <p:grpSp>
        <p:nvGrpSpPr>
          <p:cNvPr id="143" name="Google Shape;143;p6"/>
          <p:cNvGrpSpPr/>
          <p:nvPr/>
        </p:nvGrpSpPr>
        <p:grpSpPr>
          <a:xfrm>
            <a:off x="3812090" y="443326"/>
            <a:ext cx="4244300" cy="1852938"/>
            <a:chOff x="2970938" y="1772986"/>
            <a:chExt cx="2253806" cy="1949405"/>
          </a:xfrm>
        </p:grpSpPr>
        <p:sp>
          <p:nvSpPr>
            <p:cNvPr id="144" name="Google Shape;144;p6"/>
            <p:cNvSpPr/>
            <p:nvPr/>
          </p:nvSpPr>
          <p:spPr>
            <a:xfrm>
              <a:off x="2970938" y="1772986"/>
              <a:ext cx="2253806" cy="1949405"/>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txBox="1"/>
            <p:nvPr/>
          </p:nvSpPr>
          <p:spPr>
            <a:xfrm>
              <a:off x="3195742" y="2083563"/>
              <a:ext cx="1825334" cy="1303355"/>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000"/>
                <a:buFont typeface="Calibri"/>
                <a:buNone/>
              </a:pPr>
              <a:r>
                <a:rPr b="1" lang="en-IN" sz="2000">
                  <a:solidFill>
                    <a:schemeClr val="lt1"/>
                  </a:solidFill>
                  <a:latin typeface="Calibri"/>
                  <a:ea typeface="Calibri"/>
                  <a:cs typeface="Calibri"/>
                  <a:sym typeface="Calibri"/>
                </a:rPr>
                <a:t>Blockchain-Based E-Voting Application</a:t>
              </a:r>
              <a:endParaRPr/>
            </a:p>
            <a:p>
              <a:pPr indent="0" lvl="0" marL="0" marR="0" rtl="0" algn="ctr">
                <a:lnSpc>
                  <a:spcPct val="90000"/>
                </a:lnSpc>
                <a:spcBef>
                  <a:spcPts val="70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The project focuses on the development of a complete e-voting application utilizing blockchain technology.</a:t>
              </a:r>
              <a:endParaRPr sz="2000">
                <a:solidFill>
                  <a:schemeClr val="lt1"/>
                </a:solidFill>
                <a:latin typeface="Calibri"/>
                <a:ea typeface="Calibri"/>
                <a:cs typeface="Calibri"/>
                <a:sym typeface="Calibri"/>
              </a:endParaRPr>
            </a:p>
          </p:txBody>
        </p:sp>
      </p:grpSp>
      <p:grpSp>
        <p:nvGrpSpPr>
          <p:cNvPr id="146" name="Google Shape;146;p6"/>
          <p:cNvGrpSpPr/>
          <p:nvPr/>
        </p:nvGrpSpPr>
        <p:grpSpPr>
          <a:xfrm>
            <a:off x="3812090" y="4589715"/>
            <a:ext cx="4363461" cy="1852938"/>
            <a:chOff x="4878369" y="0"/>
            <a:chExt cx="2248863" cy="1945558"/>
          </a:xfrm>
        </p:grpSpPr>
        <p:sp>
          <p:nvSpPr>
            <p:cNvPr id="147" name="Google Shape;147;p6"/>
            <p:cNvSpPr/>
            <p:nvPr/>
          </p:nvSpPr>
          <p:spPr>
            <a:xfrm>
              <a:off x="4878369" y="0"/>
              <a:ext cx="2248863" cy="1945558"/>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txBox="1"/>
            <p:nvPr/>
          </p:nvSpPr>
          <p:spPr>
            <a:xfrm>
              <a:off x="5175197" y="227799"/>
              <a:ext cx="1681607" cy="148996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000"/>
                <a:buFont typeface="Calibri"/>
                <a:buNone/>
              </a:pPr>
              <a:r>
                <a:rPr b="1" lang="en-IN" sz="2000">
                  <a:solidFill>
                    <a:schemeClr val="lt1"/>
                  </a:solidFill>
                  <a:latin typeface="Calibri"/>
                  <a:ea typeface="Calibri"/>
                  <a:cs typeface="Calibri"/>
                  <a:sym typeface="Calibri"/>
                </a:rPr>
                <a:t>Decentralized System</a:t>
              </a:r>
              <a:endParaRPr b="1" sz="2000">
                <a:solidFill>
                  <a:schemeClr val="lt1"/>
                </a:solidFill>
                <a:latin typeface="Calibri"/>
                <a:ea typeface="Calibri"/>
                <a:cs typeface="Calibri"/>
                <a:sym typeface="Calibri"/>
              </a:endParaRPr>
            </a:p>
            <a:p>
              <a:pPr indent="0" lvl="0" marL="0" marR="0" rtl="0" algn="ctr">
                <a:lnSpc>
                  <a:spcPct val="90000"/>
                </a:lnSpc>
                <a:spcBef>
                  <a:spcPts val="70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Leveraging the decentralized and tamper-resistant nature of blockchain to enhance the security and integrity of the voting process.</a:t>
              </a:r>
              <a:endParaRPr sz="2000">
                <a:solidFill>
                  <a:schemeClr val="lt1"/>
                </a:solidFill>
                <a:latin typeface="Calibri"/>
                <a:ea typeface="Calibri"/>
                <a:cs typeface="Calibri"/>
                <a:sym typeface="Calibri"/>
              </a:endParaRPr>
            </a:p>
          </p:txBody>
        </p:sp>
      </p:grpSp>
      <p:grpSp>
        <p:nvGrpSpPr>
          <p:cNvPr id="149" name="Google Shape;149;p6"/>
          <p:cNvGrpSpPr/>
          <p:nvPr/>
        </p:nvGrpSpPr>
        <p:grpSpPr>
          <a:xfrm>
            <a:off x="7631900" y="3412393"/>
            <a:ext cx="4560100" cy="1888982"/>
            <a:chOff x="0" y="2162694"/>
            <a:chExt cx="3170933" cy="2577085"/>
          </a:xfrm>
        </p:grpSpPr>
        <p:sp>
          <p:nvSpPr>
            <p:cNvPr id="150" name="Google Shape;150;p6"/>
            <p:cNvSpPr/>
            <p:nvPr/>
          </p:nvSpPr>
          <p:spPr>
            <a:xfrm>
              <a:off x="0" y="2162694"/>
              <a:ext cx="3170933" cy="2577085"/>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nvSpPr>
          <p:spPr>
            <a:xfrm>
              <a:off x="425479" y="2570311"/>
              <a:ext cx="2408046" cy="1748647"/>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000"/>
                <a:buFont typeface="Calibri"/>
                <a:buNone/>
              </a:pPr>
              <a:r>
                <a:rPr b="1" lang="en-IN" sz="2000">
                  <a:solidFill>
                    <a:schemeClr val="lt1"/>
                  </a:solidFill>
                  <a:latin typeface="Calibri"/>
                  <a:ea typeface="Calibri"/>
                  <a:cs typeface="Calibri"/>
                  <a:sym typeface="Calibri"/>
                </a:rPr>
                <a:t>Ethereum Platform</a:t>
              </a:r>
              <a:endParaRPr b="1" sz="2000">
                <a:solidFill>
                  <a:schemeClr val="lt1"/>
                </a:solidFill>
                <a:latin typeface="Calibri"/>
                <a:ea typeface="Calibri"/>
                <a:cs typeface="Calibri"/>
                <a:sym typeface="Calibri"/>
              </a:endParaRPr>
            </a:p>
            <a:p>
              <a:pPr indent="0" lvl="0" marL="0" marR="0" rtl="0" algn="ctr">
                <a:lnSpc>
                  <a:spcPct val="90000"/>
                </a:lnSpc>
                <a:spcBef>
                  <a:spcPts val="70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The implementation specifically utilizes the Ethereum platform and the Solidity programming language for creating smart contracts.</a:t>
              </a:r>
              <a:endParaRPr sz="2000">
                <a:solidFill>
                  <a:schemeClr val="lt1"/>
                </a:solidFill>
                <a:latin typeface="Calibri"/>
                <a:ea typeface="Calibri"/>
                <a:cs typeface="Calibri"/>
                <a:sym typeface="Calibri"/>
              </a:endParaRPr>
            </a:p>
          </p:txBody>
        </p:sp>
      </p:grpSp>
      <p:grpSp>
        <p:nvGrpSpPr>
          <p:cNvPr id="152" name="Google Shape;152;p6"/>
          <p:cNvGrpSpPr/>
          <p:nvPr/>
        </p:nvGrpSpPr>
        <p:grpSpPr>
          <a:xfrm>
            <a:off x="20672" y="3390495"/>
            <a:ext cx="4335068" cy="1698376"/>
            <a:chOff x="1247568" y="2823817"/>
            <a:chExt cx="3873899" cy="2259362"/>
          </a:xfrm>
        </p:grpSpPr>
        <p:sp>
          <p:nvSpPr>
            <p:cNvPr id="153" name="Google Shape;153;p6"/>
            <p:cNvSpPr/>
            <p:nvPr/>
          </p:nvSpPr>
          <p:spPr>
            <a:xfrm>
              <a:off x="1247568" y="2823817"/>
              <a:ext cx="3873899" cy="2259362"/>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a:off x="1785559" y="3137588"/>
              <a:ext cx="2797917" cy="163182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000"/>
                <a:buFont typeface="Calibri"/>
                <a:buNone/>
              </a:pPr>
              <a:r>
                <a:rPr b="1" lang="en-IN" sz="2000">
                  <a:solidFill>
                    <a:schemeClr val="lt1"/>
                  </a:solidFill>
                  <a:latin typeface="Calibri"/>
                  <a:ea typeface="Calibri"/>
                  <a:cs typeface="Calibri"/>
                  <a:sym typeface="Calibri"/>
                </a:rPr>
                <a:t>Privacy-Preserving Design</a:t>
              </a:r>
              <a:endParaRPr b="1" sz="2000">
                <a:solidFill>
                  <a:schemeClr val="lt1"/>
                </a:solidFill>
                <a:latin typeface="Calibri"/>
                <a:ea typeface="Calibri"/>
                <a:cs typeface="Calibri"/>
                <a:sym typeface="Calibri"/>
              </a:endParaRPr>
            </a:p>
            <a:p>
              <a:pPr indent="0" lvl="0" marL="0" marR="0" rtl="0" algn="ctr">
                <a:lnSpc>
                  <a:spcPct val="90000"/>
                </a:lnSpc>
                <a:spcBef>
                  <a:spcPts val="70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Incorporating measures to protect voter privacy while maintaining transparency and traceability in the blockchain.</a:t>
              </a:r>
              <a:endParaRPr sz="2000">
                <a:solidFill>
                  <a:schemeClr val="lt1"/>
                </a:solidFill>
                <a:latin typeface="Calibri"/>
                <a:ea typeface="Calibri"/>
                <a:cs typeface="Calibri"/>
                <a:sym typeface="Calibri"/>
              </a:endParaRPr>
            </a:p>
          </p:txBody>
        </p:sp>
      </p:grpSp>
      <p:grpSp>
        <p:nvGrpSpPr>
          <p:cNvPr id="155" name="Google Shape;155;p6"/>
          <p:cNvGrpSpPr/>
          <p:nvPr/>
        </p:nvGrpSpPr>
        <p:grpSpPr>
          <a:xfrm>
            <a:off x="20672" y="1678914"/>
            <a:ext cx="4228865" cy="1588631"/>
            <a:chOff x="2184410" y="1432788"/>
            <a:chExt cx="5321278" cy="2630350"/>
          </a:xfrm>
        </p:grpSpPr>
        <p:sp>
          <p:nvSpPr>
            <p:cNvPr id="156" name="Google Shape;156;p6"/>
            <p:cNvSpPr/>
            <p:nvPr/>
          </p:nvSpPr>
          <p:spPr>
            <a:xfrm>
              <a:off x="2184410" y="1432788"/>
              <a:ext cx="5321278" cy="2630350"/>
            </a:xfrm>
            <a:prstGeom prst="hexagon">
              <a:avLst>
                <a:gd fmla="val 28570" name="adj"/>
                <a:gd fmla="val 115470" name="vf"/>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txBox="1"/>
            <p:nvPr/>
          </p:nvSpPr>
          <p:spPr>
            <a:xfrm>
              <a:off x="2878347" y="1775806"/>
              <a:ext cx="3933404" cy="194431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000"/>
                <a:buFont typeface="Calibri"/>
                <a:buNone/>
              </a:pPr>
              <a:r>
                <a:rPr b="1" lang="en-IN" sz="2000">
                  <a:solidFill>
                    <a:schemeClr val="lt1"/>
                  </a:solidFill>
                  <a:latin typeface="Calibri"/>
                  <a:ea typeface="Calibri"/>
                  <a:cs typeface="Calibri"/>
                  <a:sym typeface="Calibri"/>
                </a:rPr>
                <a:t>User-Friendly Interface: </a:t>
              </a:r>
              <a:r>
                <a:rPr lang="en-IN" sz="2000">
                  <a:solidFill>
                    <a:schemeClr val="lt1"/>
                  </a:solidFill>
                  <a:latin typeface="Calibri"/>
                  <a:ea typeface="Calibri"/>
                  <a:cs typeface="Calibri"/>
                  <a:sym typeface="Calibri"/>
                </a:rPr>
                <a:t>Designing the e-voting system with a user-friendly interface to encourage widespread participation.</a:t>
              </a:r>
              <a:endParaRPr sz="2000">
                <a:solidFill>
                  <a:schemeClr val="lt1"/>
                </a:solidFill>
                <a:latin typeface="Calibri"/>
                <a:ea typeface="Calibri"/>
                <a:cs typeface="Calibri"/>
                <a:sym typeface="Calibri"/>
              </a:endParaRPr>
            </a:p>
          </p:txBody>
        </p:sp>
      </p:grpSp>
      <p:pic>
        <p:nvPicPr>
          <p:cNvPr id="158" name="Google Shape;158;p6"/>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159" name="Google Shape;159;p6"/>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4752975" y="161925"/>
            <a:ext cx="2686050" cy="6127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Objectives</a:t>
            </a:r>
            <a:endParaRPr/>
          </a:p>
        </p:txBody>
      </p:sp>
      <p:grpSp>
        <p:nvGrpSpPr>
          <p:cNvPr id="165" name="Google Shape;165;p7"/>
          <p:cNvGrpSpPr/>
          <p:nvPr/>
        </p:nvGrpSpPr>
        <p:grpSpPr>
          <a:xfrm>
            <a:off x="273596" y="872407"/>
            <a:ext cx="11594007" cy="5566150"/>
            <a:chOff x="6896" y="341"/>
            <a:chExt cx="11594007" cy="5566150"/>
          </a:xfrm>
        </p:grpSpPr>
        <p:sp>
          <p:nvSpPr>
            <p:cNvPr id="166" name="Google Shape;166;p7"/>
            <p:cNvSpPr/>
            <p:nvPr/>
          </p:nvSpPr>
          <p:spPr>
            <a:xfrm rot="5400000">
              <a:off x="7486666" y="-3388991"/>
              <a:ext cx="520259" cy="7428992"/>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txBox="1"/>
            <p:nvPr/>
          </p:nvSpPr>
          <p:spPr>
            <a:xfrm>
              <a:off x="4032300" y="90772"/>
              <a:ext cx="7403595" cy="469465"/>
            </a:xfrm>
            <a:prstGeom prst="rect">
              <a:avLst/>
            </a:prstGeom>
            <a:noFill/>
            <a:ln>
              <a:noFill/>
            </a:ln>
          </p:spPr>
          <p:txBody>
            <a:bodyPr anchorCtr="0" anchor="ctr" bIns="81900" lIns="163825" spcFirstLastPara="1" rIns="163825" wrap="square" tIns="81900">
              <a:noAutofit/>
            </a:bodyPr>
            <a:lstStyle/>
            <a:p>
              <a:pPr indent="-171450" lvl="1" marL="171450" marR="0" rtl="0" algn="l">
                <a:lnSpc>
                  <a:spcPct val="9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Develop and deploy a functional e-voting system built on blockchain technology.</a:t>
              </a:r>
              <a:endParaRPr b="0" i="0" sz="1600" u="none" cap="none" strike="noStrike">
                <a:solidFill>
                  <a:schemeClr val="dk1"/>
                </a:solidFill>
                <a:latin typeface="Calibri"/>
                <a:ea typeface="Calibri"/>
                <a:cs typeface="Calibri"/>
                <a:sym typeface="Calibri"/>
              </a:endParaRPr>
            </a:p>
          </p:txBody>
        </p:sp>
        <p:sp>
          <p:nvSpPr>
            <p:cNvPr id="168" name="Google Shape;168;p7"/>
            <p:cNvSpPr/>
            <p:nvPr/>
          </p:nvSpPr>
          <p:spPr>
            <a:xfrm>
              <a:off x="6896" y="341"/>
              <a:ext cx="4025403"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txBox="1"/>
            <p:nvPr/>
          </p:nvSpPr>
          <p:spPr>
            <a:xfrm>
              <a:off x="38642" y="32087"/>
              <a:ext cx="3961911"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Implementing a Blockchain-Based E-Voting System</a:t>
              </a:r>
              <a:endParaRPr sz="1800">
                <a:solidFill>
                  <a:schemeClr val="lt1"/>
                </a:solidFill>
                <a:latin typeface="Calibri"/>
                <a:ea typeface="Calibri"/>
                <a:cs typeface="Calibri"/>
                <a:sym typeface="Calibri"/>
              </a:endParaRPr>
            </a:p>
          </p:txBody>
        </p:sp>
        <p:sp>
          <p:nvSpPr>
            <p:cNvPr id="170" name="Google Shape;170;p7"/>
            <p:cNvSpPr/>
            <p:nvPr/>
          </p:nvSpPr>
          <p:spPr>
            <a:xfrm rot="5400000">
              <a:off x="7357860" y="-2773596"/>
              <a:ext cx="786263" cy="7699823"/>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txBox="1"/>
            <p:nvPr/>
          </p:nvSpPr>
          <p:spPr>
            <a:xfrm>
              <a:off x="3901080" y="721566"/>
              <a:ext cx="7661441" cy="709499"/>
            </a:xfrm>
            <a:prstGeom prst="rect">
              <a:avLst/>
            </a:prstGeom>
            <a:noFill/>
            <a:ln>
              <a:noFill/>
            </a:ln>
          </p:spPr>
          <p:txBody>
            <a:bodyPr anchorCtr="0" anchor="ctr" bIns="81900" lIns="163825" spcFirstLastPara="1" rIns="163825" wrap="square" tIns="81900">
              <a:noAutofit/>
            </a:bodyPr>
            <a:lstStyle/>
            <a:p>
              <a:pPr indent="-171450" lvl="1" marL="171450" marR="0" rtl="0" algn="l">
                <a:lnSpc>
                  <a:spcPct val="90000"/>
                </a:lnSpc>
                <a:spcBef>
                  <a:spcPts val="0"/>
                </a:spcBef>
                <a:spcAft>
                  <a:spcPts val="0"/>
                </a:spcAft>
                <a:buClr>
                  <a:schemeClr val="dk1"/>
                </a:buClr>
                <a:buSzPts val="1600"/>
                <a:buFont typeface="Noto Sans Symbols"/>
                <a:buChar char="∙"/>
              </a:pPr>
              <a:r>
                <a:rPr b="0" i="0" lang="en-IN" sz="1600" u="none" cap="none" strike="noStrike">
                  <a:solidFill>
                    <a:schemeClr val="dk1"/>
                  </a:solidFill>
                  <a:latin typeface="Times New Roman"/>
                  <a:ea typeface="Times New Roman"/>
                  <a:cs typeface="Times New Roman"/>
                  <a:sym typeface="Times New Roman"/>
                </a:rPr>
                <a:t>Ensure the security of the voting process by leveraging the decentralized and tamper-resistant nature of blockchain. Integrate transparency measures to foster trust in the electoral system.</a:t>
              </a:r>
              <a:endParaRPr b="0" i="0" sz="1600" u="none" cap="none" strike="noStrike">
                <a:solidFill>
                  <a:schemeClr val="dk1"/>
                </a:solidFill>
                <a:latin typeface="Calibri"/>
                <a:ea typeface="Calibri"/>
                <a:cs typeface="Calibri"/>
                <a:sym typeface="Calibri"/>
              </a:endParaRPr>
            </a:p>
          </p:txBody>
        </p:sp>
        <p:sp>
          <p:nvSpPr>
            <p:cNvPr id="172" name="Google Shape;172;p7"/>
            <p:cNvSpPr/>
            <p:nvPr/>
          </p:nvSpPr>
          <p:spPr>
            <a:xfrm>
              <a:off x="6896" y="751152"/>
              <a:ext cx="3894183"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txBox="1"/>
            <p:nvPr/>
          </p:nvSpPr>
          <p:spPr>
            <a:xfrm>
              <a:off x="38642" y="782898"/>
              <a:ext cx="3830691"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Enhancing Security and Transparency</a:t>
              </a:r>
              <a:endParaRPr sz="1800">
                <a:solidFill>
                  <a:schemeClr val="lt1"/>
                </a:solidFill>
                <a:latin typeface="Calibri"/>
                <a:ea typeface="Calibri"/>
                <a:cs typeface="Calibri"/>
                <a:sym typeface="Calibri"/>
              </a:endParaRPr>
            </a:p>
          </p:txBody>
        </p:sp>
        <p:sp>
          <p:nvSpPr>
            <p:cNvPr id="174" name="Google Shape;174;p7"/>
            <p:cNvSpPr/>
            <p:nvPr/>
          </p:nvSpPr>
          <p:spPr>
            <a:xfrm rot="5400000">
              <a:off x="7309903" y="-1887371"/>
              <a:ext cx="520259" cy="7428992"/>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txBox="1"/>
            <p:nvPr/>
          </p:nvSpPr>
          <p:spPr>
            <a:xfrm>
              <a:off x="3855537" y="1592392"/>
              <a:ext cx="7403595" cy="469465"/>
            </a:xfrm>
            <a:prstGeom prst="rect">
              <a:avLst/>
            </a:prstGeom>
            <a:noFill/>
            <a:ln>
              <a:noFill/>
            </a:ln>
          </p:spPr>
          <p:txBody>
            <a:bodyPr anchorCtr="0" anchor="ctr" bIns="28575" lIns="57150" spcFirstLastPara="1" rIns="57150" wrap="square" tIns="28575">
              <a:noAutofit/>
            </a:bodyPr>
            <a:lstStyle/>
            <a:p>
              <a:pPr indent="-114300" lvl="1" marL="114300" marR="0" rtl="0" algn="l">
                <a:lnSpc>
                  <a:spcPct val="90000"/>
                </a:lnSpc>
                <a:spcBef>
                  <a:spcPts val="0"/>
                </a:spcBef>
                <a:spcAft>
                  <a:spcPts val="0"/>
                </a:spcAft>
                <a:buClr>
                  <a:schemeClr val="dk1"/>
                </a:buClr>
                <a:buSzPts val="1500"/>
                <a:buFont typeface="Times New Roman"/>
                <a:buChar char="•"/>
              </a:pPr>
              <a:r>
                <a:rPr b="0" i="0" lang="en-IN" sz="1500" u="none" cap="none" strike="noStrike">
                  <a:solidFill>
                    <a:schemeClr val="dk1"/>
                  </a:solidFill>
                  <a:latin typeface="Times New Roman"/>
                  <a:ea typeface="Times New Roman"/>
                  <a:cs typeface="Times New Roman"/>
                  <a:sym typeface="Times New Roman"/>
                </a:rPr>
                <a:t>Implement the e-voting application using the Ethereum platform and the Solidity programming language, capitalizing on the capabilities of smart contracts</a:t>
              </a:r>
              <a:endParaRPr b="0" i="0" sz="1500" u="none" cap="none" strike="noStrike">
                <a:solidFill>
                  <a:schemeClr val="dk1"/>
                </a:solidFill>
                <a:latin typeface="Calibri"/>
                <a:ea typeface="Calibri"/>
                <a:cs typeface="Calibri"/>
                <a:sym typeface="Calibri"/>
              </a:endParaRPr>
            </a:p>
          </p:txBody>
        </p:sp>
        <p:sp>
          <p:nvSpPr>
            <p:cNvPr id="176" name="Google Shape;176;p7"/>
            <p:cNvSpPr/>
            <p:nvPr/>
          </p:nvSpPr>
          <p:spPr>
            <a:xfrm>
              <a:off x="6896" y="1501962"/>
              <a:ext cx="3848640"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txBox="1"/>
            <p:nvPr/>
          </p:nvSpPr>
          <p:spPr>
            <a:xfrm>
              <a:off x="38642" y="1533708"/>
              <a:ext cx="3785148"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Utilizing Ethereum and Solidity</a:t>
              </a:r>
              <a:endParaRPr sz="1800">
                <a:solidFill>
                  <a:schemeClr val="lt1"/>
                </a:solidFill>
                <a:latin typeface="Calibri"/>
                <a:ea typeface="Calibri"/>
                <a:cs typeface="Calibri"/>
                <a:sym typeface="Calibri"/>
              </a:endParaRPr>
            </a:p>
          </p:txBody>
        </p:sp>
        <p:sp>
          <p:nvSpPr>
            <p:cNvPr id="178" name="Google Shape;178;p7"/>
            <p:cNvSpPr/>
            <p:nvPr/>
          </p:nvSpPr>
          <p:spPr>
            <a:xfrm rot="5400000">
              <a:off x="7386082" y="-1204530"/>
              <a:ext cx="520259" cy="7428992"/>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txBox="1"/>
            <p:nvPr/>
          </p:nvSpPr>
          <p:spPr>
            <a:xfrm>
              <a:off x="3931716" y="2275233"/>
              <a:ext cx="7403595" cy="469465"/>
            </a:xfrm>
            <a:prstGeom prst="rect">
              <a:avLst/>
            </a:prstGeom>
            <a:noFill/>
            <a:ln>
              <a:noFill/>
            </a:ln>
          </p:spPr>
          <p:txBody>
            <a:bodyPr anchorCtr="0" anchor="ctr" bIns="28575" lIns="57150" spcFirstLastPara="1" rIns="57150" wrap="square" tIns="28575">
              <a:noAutofit/>
            </a:bodyPr>
            <a:lstStyle/>
            <a:p>
              <a:pPr indent="-114300" lvl="1" marL="114300" marR="0" rtl="0" algn="l">
                <a:lnSpc>
                  <a:spcPct val="90000"/>
                </a:lnSpc>
                <a:spcBef>
                  <a:spcPts val="0"/>
                </a:spcBef>
                <a:spcAft>
                  <a:spcPts val="0"/>
                </a:spcAft>
                <a:buClr>
                  <a:schemeClr val="dk1"/>
                </a:buClr>
                <a:buSzPts val="1500"/>
                <a:buFont typeface="Times New Roman"/>
                <a:buChar char="•"/>
              </a:pPr>
              <a:r>
                <a:rPr b="0" i="0" lang="en-IN" sz="1500" u="none" cap="none" strike="noStrike">
                  <a:solidFill>
                    <a:schemeClr val="dk1"/>
                  </a:solidFill>
                  <a:latin typeface="Times New Roman"/>
                  <a:ea typeface="Times New Roman"/>
                  <a:cs typeface="Times New Roman"/>
                  <a:sym typeface="Times New Roman"/>
                </a:rPr>
                <a:t>Alleviate concerns related to vote rigging, hacking, and manipulation by providing a secure and transparent platform for voters</a:t>
              </a:r>
              <a:endParaRPr b="0" i="0" sz="1500" u="none" cap="none" strike="noStrike">
                <a:solidFill>
                  <a:schemeClr val="dk1"/>
                </a:solidFill>
                <a:latin typeface="Calibri"/>
                <a:ea typeface="Calibri"/>
                <a:cs typeface="Calibri"/>
                <a:sym typeface="Calibri"/>
              </a:endParaRPr>
            </a:p>
          </p:txBody>
        </p:sp>
        <p:sp>
          <p:nvSpPr>
            <p:cNvPr id="180" name="Google Shape;180;p7"/>
            <p:cNvSpPr/>
            <p:nvPr/>
          </p:nvSpPr>
          <p:spPr>
            <a:xfrm>
              <a:off x="6896" y="2184803"/>
              <a:ext cx="3924820"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nvSpPr>
          <p:spPr>
            <a:xfrm>
              <a:off x="38642" y="2216549"/>
              <a:ext cx="3861328"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Addressing Trust Issues in Elections</a:t>
              </a:r>
              <a:endParaRPr sz="1800">
                <a:solidFill>
                  <a:schemeClr val="lt1"/>
                </a:solidFill>
                <a:latin typeface="Calibri"/>
                <a:ea typeface="Calibri"/>
                <a:cs typeface="Calibri"/>
                <a:sym typeface="Calibri"/>
              </a:endParaRPr>
            </a:p>
          </p:txBody>
        </p:sp>
        <p:sp>
          <p:nvSpPr>
            <p:cNvPr id="182" name="Google Shape;182;p7"/>
            <p:cNvSpPr/>
            <p:nvPr/>
          </p:nvSpPr>
          <p:spPr>
            <a:xfrm rot="5400000">
              <a:off x="7334265" y="-521689"/>
              <a:ext cx="520259" cy="7428992"/>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txBox="1"/>
            <p:nvPr/>
          </p:nvSpPr>
          <p:spPr>
            <a:xfrm>
              <a:off x="3879899" y="2958074"/>
              <a:ext cx="7403595" cy="469465"/>
            </a:xfrm>
            <a:prstGeom prst="rect">
              <a:avLst/>
            </a:prstGeom>
            <a:noFill/>
            <a:ln>
              <a:noFill/>
            </a:ln>
          </p:spPr>
          <p:txBody>
            <a:bodyPr anchorCtr="0" anchor="ctr" bIns="28575" lIns="57150" spcFirstLastPara="1" rIns="57150" wrap="square" tIns="28575">
              <a:noAutofit/>
            </a:bodyPr>
            <a:lstStyle/>
            <a:p>
              <a:pPr indent="-114300" lvl="1" marL="114300" marR="0" rtl="0" algn="l">
                <a:lnSpc>
                  <a:spcPct val="90000"/>
                </a:lnSpc>
                <a:spcBef>
                  <a:spcPts val="0"/>
                </a:spcBef>
                <a:spcAft>
                  <a:spcPts val="0"/>
                </a:spcAft>
                <a:buClr>
                  <a:schemeClr val="dk1"/>
                </a:buClr>
                <a:buSzPts val="1500"/>
                <a:buFont typeface="Noto Sans Symbols"/>
                <a:buChar char="∙"/>
              </a:pPr>
              <a:r>
                <a:rPr b="0" i="0" lang="en-IN" sz="1500" u="none" cap="none" strike="noStrike">
                  <a:solidFill>
                    <a:schemeClr val="dk1"/>
                  </a:solidFill>
                  <a:latin typeface="Times New Roman"/>
                  <a:ea typeface="Times New Roman"/>
                  <a:cs typeface="Times New Roman"/>
                  <a:sym typeface="Times New Roman"/>
                </a:rPr>
                <a:t>Design the system to safeguard the privacy of voters while maintaining the transparency required for a democratic process.</a:t>
              </a:r>
              <a:endParaRPr b="0" i="0" sz="1500" u="none" cap="none" strike="noStrike">
                <a:solidFill>
                  <a:schemeClr val="dk1"/>
                </a:solidFill>
                <a:latin typeface="Calibri"/>
                <a:ea typeface="Calibri"/>
                <a:cs typeface="Calibri"/>
                <a:sym typeface="Calibri"/>
              </a:endParaRPr>
            </a:p>
          </p:txBody>
        </p:sp>
        <p:sp>
          <p:nvSpPr>
            <p:cNvPr id="184" name="Google Shape;184;p7"/>
            <p:cNvSpPr/>
            <p:nvPr/>
          </p:nvSpPr>
          <p:spPr>
            <a:xfrm>
              <a:off x="6896" y="2867644"/>
              <a:ext cx="3873002"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txBox="1"/>
            <p:nvPr/>
          </p:nvSpPr>
          <p:spPr>
            <a:xfrm>
              <a:off x="38642" y="2899390"/>
              <a:ext cx="3809510"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Preserving Voter Privacy</a:t>
              </a:r>
              <a:endParaRPr sz="1800">
                <a:solidFill>
                  <a:schemeClr val="lt1"/>
                </a:solidFill>
                <a:latin typeface="Calibri"/>
                <a:ea typeface="Calibri"/>
                <a:cs typeface="Calibri"/>
                <a:sym typeface="Calibri"/>
              </a:endParaRPr>
            </a:p>
          </p:txBody>
        </p:sp>
        <p:sp>
          <p:nvSpPr>
            <p:cNvPr id="186" name="Google Shape;186;p7"/>
            <p:cNvSpPr/>
            <p:nvPr/>
          </p:nvSpPr>
          <p:spPr>
            <a:xfrm rot="5400000">
              <a:off x="7308900" y="161151"/>
              <a:ext cx="520259" cy="7428992"/>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txBox="1"/>
            <p:nvPr/>
          </p:nvSpPr>
          <p:spPr>
            <a:xfrm>
              <a:off x="3854534" y="3640915"/>
              <a:ext cx="7403595" cy="469465"/>
            </a:xfrm>
            <a:prstGeom prst="rect">
              <a:avLst/>
            </a:prstGeom>
            <a:noFill/>
            <a:ln>
              <a:noFill/>
            </a:ln>
          </p:spPr>
          <p:txBody>
            <a:bodyPr anchorCtr="0" anchor="ctr" bIns="28575" lIns="57150" spcFirstLastPara="1" rIns="57150" wrap="square" tIns="28575">
              <a:noAutofit/>
            </a:bodyPr>
            <a:lstStyle/>
            <a:p>
              <a:pPr indent="-114300" lvl="1" marL="114300" marR="0" rtl="0" algn="l">
                <a:lnSpc>
                  <a:spcPct val="90000"/>
                </a:lnSpc>
                <a:spcBef>
                  <a:spcPts val="0"/>
                </a:spcBef>
                <a:spcAft>
                  <a:spcPts val="0"/>
                </a:spcAft>
                <a:buClr>
                  <a:schemeClr val="dk1"/>
                </a:buClr>
                <a:buSzPts val="1500"/>
                <a:buFont typeface="Noto Sans Symbols"/>
                <a:buChar char="∙"/>
              </a:pPr>
              <a:r>
                <a:rPr b="0" i="0" lang="en-IN" sz="1500" u="none" cap="none" strike="noStrike">
                  <a:solidFill>
                    <a:schemeClr val="dk1"/>
                  </a:solidFill>
                  <a:latin typeface="Times New Roman"/>
                  <a:ea typeface="Times New Roman"/>
                  <a:cs typeface="Times New Roman"/>
                  <a:sym typeface="Times New Roman"/>
                </a:rPr>
                <a:t>Conduct thorough testing to validate the functionality and security of the e-voting application.</a:t>
              </a:r>
              <a:endParaRPr b="0" i="0" sz="1500" u="none" cap="none" strike="noStrike">
                <a:solidFill>
                  <a:schemeClr val="dk1"/>
                </a:solidFill>
                <a:latin typeface="Calibri"/>
                <a:ea typeface="Calibri"/>
                <a:cs typeface="Calibri"/>
                <a:sym typeface="Calibri"/>
              </a:endParaRPr>
            </a:p>
          </p:txBody>
        </p:sp>
        <p:sp>
          <p:nvSpPr>
            <p:cNvPr id="188" name="Google Shape;188;p7"/>
            <p:cNvSpPr/>
            <p:nvPr/>
          </p:nvSpPr>
          <p:spPr>
            <a:xfrm>
              <a:off x="6896" y="3550485"/>
              <a:ext cx="3847637"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txBox="1"/>
            <p:nvPr/>
          </p:nvSpPr>
          <p:spPr>
            <a:xfrm>
              <a:off x="38642" y="3582231"/>
              <a:ext cx="3784145"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Verification and Validation</a:t>
              </a:r>
              <a:endParaRPr sz="1800">
                <a:solidFill>
                  <a:schemeClr val="lt1"/>
                </a:solidFill>
                <a:latin typeface="Calibri"/>
                <a:ea typeface="Calibri"/>
                <a:cs typeface="Calibri"/>
                <a:sym typeface="Calibri"/>
              </a:endParaRPr>
            </a:p>
          </p:txBody>
        </p:sp>
        <p:sp>
          <p:nvSpPr>
            <p:cNvPr id="190" name="Google Shape;190;p7"/>
            <p:cNvSpPr/>
            <p:nvPr/>
          </p:nvSpPr>
          <p:spPr>
            <a:xfrm rot="5400000">
              <a:off x="7410487" y="843992"/>
              <a:ext cx="520259" cy="7428992"/>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txBox="1"/>
            <p:nvPr/>
          </p:nvSpPr>
          <p:spPr>
            <a:xfrm>
              <a:off x="3956121" y="4323756"/>
              <a:ext cx="7403595" cy="469465"/>
            </a:xfrm>
            <a:prstGeom prst="rect">
              <a:avLst/>
            </a:prstGeom>
            <a:noFill/>
            <a:ln>
              <a:noFill/>
            </a:ln>
          </p:spPr>
          <p:txBody>
            <a:bodyPr anchorCtr="0" anchor="ctr" bIns="28575" lIns="57150" spcFirstLastPara="1" rIns="57150" wrap="square" tIns="28575">
              <a:noAutofit/>
            </a:bodyPr>
            <a:lstStyle/>
            <a:p>
              <a:pPr indent="-114300" lvl="1" marL="114300" marR="0" rtl="0" algn="l">
                <a:lnSpc>
                  <a:spcPct val="90000"/>
                </a:lnSpc>
                <a:spcBef>
                  <a:spcPts val="0"/>
                </a:spcBef>
                <a:spcAft>
                  <a:spcPts val="0"/>
                </a:spcAft>
                <a:buClr>
                  <a:schemeClr val="dk1"/>
                </a:buClr>
                <a:buSzPts val="1500"/>
                <a:buFont typeface="Times New Roman"/>
                <a:buChar char="•"/>
              </a:pPr>
              <a:r>
                <a:rPr b="0" i="0" lang="en-IN" sz="1500" u="none" cap="none" strike="noStrike">
                  <a:solidFill>
                    <a:schemeClr val="dk1"/>
                  </a:solidFill>
                  <a:latin typeface="Times New Roman"/>
                  <a:ea typeface="Times New Roman"/>
                  <a:cs typeface="Times New Roman"/>
                  <a:sym typeface="Times New Roman"/>
                </a:rPr>
                <a:t>Ensure that the e-voting system is user-friendly, allowing voters to participate in the process with ease and convenience.</a:t>
              </a:r>
              <a:endParaRPr b="0" i="0" sz="1500" u="none" cap="none" strike="noStrike">
                <a:solidFill>
                  <a:schemeClr val="dk1"/>
                </a:solidFill>
                <a:latin typeface="Calibri"/>
                <a:ea typeface="Calibri"/>
                <a:cs typeface="Calibri"/>
                <a:sym typeface="Calibri"/>
              </a:endParaRPr>
            </a:p>
          </p:txBody>
        </p:sp>
        <p:sp>
          <p:nvSpPr>
            <p:cNvPr id="192" name="Google Shape;192;p7"/>
            <p:cNvSpPr/>
            <p:nvPr/>
          </p:nvSpPr>
          <p:spPr>
            <a:xfrm>
              <a:off x="6896" y="4233326"/>
              <a:ext cx="3949224"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txBox="1"/>
            <p:nvPr/>
          </p:nvSpPr>
          <p:spPr>
            <a:xfrm>
              <a:off x="38642" y="4265072"/>
              <a:ext cx="3885732"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Ease of Use</a:t>
              </a:r>
              <a:endParaRPr sz="1800">
                <a:solidFill>
                  <a:schemeClr val="lt1"/>
                </a:solidFill>
                <a:latin typeface="Calibri"/>
                <a:ea typeface="Calibri"/>
                <a:cs typeface="Calibri"/>
                <a:sym typeface="Calibri"/>
              </a:endParaRPr>
            </a:p>
          </p:txBody>
        </p:sp>
        <p:sp>
          <p:nvSpPr>
            <p:cNvPr id="194" name="Google Shape;194;p7"/>
            <p:cNvSpPr/>
            <p:nvPr/>
          </p:nvSpPr>
          <p:spPr>
            <a:xfrm rot="5400000">
              <a:off x="7562846" y="1526833"/>
              <a:ext cx="520259" cy="7428992"/>
            </a:xfrm>
            <a:prstGeom prst="round2SameRect">
              <a:avLst>
                <a:gd fmla="val 16667" name="adj1"/>
                <a:gd fmla="val 0" name="adj2"/>
              </a:avLst>
            </a:prstGeom>
            <a:solidFill>
              <a:srgbClr val="FFE8CA">
                <a:alpha val="89803"/>
              </a:srgbClr>
            </a:solidFill>
            <a:ln cap="flat" cmpd="sng" w="12700">
              <a:solidFill>
                <a:srgbClr val="FFE8C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txBox="1"/>
            <p:nvPr/>
          </p:nvSpPr>
          <p:spPr>
            <a:xfrm>
              <a:off x="4108480" y="5006597"/>
              <a:ext cx="7403595" cy="469465"/>
            </a:xfrm>
            <a:prstGeom prst="rect">
              <a:avLst/>
            </a:prstGeom>
            <a:noFill/>
            <a:ln>
              <a:noFill/>
            </a:ln>
          </p:spPr>
          <p:txBody>
            <a:bodyPr anchorCtr="0" anchor="ctr" bIns="28575" lIns="57150" spcFirstLastPara="1" rIns="57150" wrap="square" tIns="28575">
              <a:noAutofit/>
            </a:bodyPr>
            <a:lstStyle/>
            <a:p>
              <a:pPr indent="-114300" lvl="1" marL="114300" marR="0" rtl="0" algn="l">
                <a:lnSpc>
                  <a:spcPct val="90000"/>
                </a:lnSpc>
                <a:spcBef>
                  <a:spcPts val="0"/>
                </a:spcBef>
                <a:spcAft>
                  <a:spcPts val="0"/>
                </a:spcAft>
                <a:buClr>
                  <a:schemeClr val="dk1"/>
                </a:buClr>
                <a:buSzPts val="1500"/>
                <a:buFont typeface="Times New Roman"/>
                <a:buChar char="•"/>
              </a:pPr>
              <a:r>
                <a:rPr b="0" i="0" lang="en-IN" sz="1500" u="none" cap="none" strike="noStrike">
                  <a:solidFill>
                    <a:schemeClr val="dk1"/>
                  </a:solidFill>
                  <a:latin typeface="Times New Roman"/>
                  <a:ea typeface="Times New Roman"/>
                  <a:cs typeface="Times New Roman"/>
                  <a:sym typeface="Times New Roman"/>
                </a:rPr>
                <a:t>Create comprehensive documentation for the implemented system to facilitate understanding and knowledge transfer.</a:t>
              </a:r>
              <a:endParaRPr b="0" i="0" sz="1500" u="none" cap="none" strike="noStrike">
                <a:solidFill>
                  <a:schemeClr val="dk1"/>
                </a:solidFill>
                <a:latin typeface="Calibri"/>
                <a:ea typeface="Calibri"/>
                <a:cs typeface="Calibri"/>
                <a:sym typeface="Calibri"/>
              </a:endParaRPr>
            </a:p>
          </p:txBody>
        </p:sp>
        <p:sp>
          <p:nvSpPr>
            <p:cNvPr id="196" name="Google Shape;196;p7"/>
            <p:cNvSpPr/>
            <p:nvPr/>
          </p:nvSpPr>
          <p:spPr>
            <a:xfrm>
              <a:off x="6896" y="4916167"/>
              <a:ext cx="4101583" cy="650324"/>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txBox="1"/>
            <p:nvPr/>
          </p:nvSpPr>
          <p:spPr>
            <a:xfrm>
              <a:off x="38642" y="4947913"/>
              <a:ext cx="4038091" cy="586832"/>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1800"/>
                <a:buFont typeface="Times New Roman"/>
                <a:buNone/>
              </a:pPr>
              <a:r>
                <a:rPr b="1" lang="en-IN" sz="1800">
                  <a:solidFill>
                    <a:schemeClr val="lt1"/>
                  </a:solidFill>
                  <a:latin typeface="Times New Roman"/>
                  <a:ea typeface="Times New Roman"/>
                  <a:cs typeface="Times New Roman"/>
                  <a:sym typeface="Times New Roman"/>
                </a:rPr>
                <a:t>Documentation and Knowledge Transfer</a:t>
              </a:r>
              <a:endParaRPr sz="1800">
                <a:solidFill>
                  <a:schemeClr val="lt1"/>
                </a:solidFill>
                <a:latin typeface="Calibri"/>
                <a:ea typeface="Calibri"/>
                <a:cs typeface="Calibri"/>
                <a:sym typeface="Calibri"/>
              </a:endParaRPr>
            </a:p>
          </p:txBody>
        </p:sp>
      </p:grpSp>
      <p:pic>
        <p:nvPicPr>
          <p:cNvPr id="198" name="Google Shape;198;p7"/>
          <p:cNvPicPr preferRelativeResize="0"/>
          <p:nvPr/>
        </p:nvPicPr>
        <p:blipFill rotWithShape="1">
          <a:blip r:embed="rId3">
            <a:alphaModFix/>
          </a:blip>
          <a:srcRect b="0" l="0" r="0" t="0"/>
          <a:stretch/>
        </p:blipFill>
        <p:spPr>
          <a:xfrm>
            <a:off x="0" y="3731"/>
            <a:ext cx="2533650" cy="742280"/>
          </a:xfrm>
          <a:prstGeom prst="rect">
            <a:avLst/>
          </a:prstGeom>
          <a:noFill/>
          <a:ln>
            <a:noFill/>
          </a:ln>
        </p:spPr>
      </p:pic>
      <p:pic>
        <p:nvPicPr>
          <p:cNvPr id="199" name="Google Shape;199;p7"/>
          <p:cNvPicPr preferRelativeResize="0"/>
          <p:nvPr/>
        </p:nvPicPr>
        <p:blipFill rotWithShape="1">
          <a:blip r:embed="rId4">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3676649" y="250825"/>
            <a:ext cx="4838700" cy="11377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System Architecture</a:t>
            </a:r>
            <a:endParaRPr/>
          </a:p>
        </p:txBody>
      </p:sp>
      <p:pic>
        <p:nvPicPr>
          <p:cNvPr id="205" name="Google Shape;205;p9"/>
          <p:cNvPicPr preferRelativeResize="0"/>
          <p:nvPr/>
        </p:nvPicPr>
        <p:blipFill rotWithShape="1">
          <a:blip r:embed="rId3">
            <a:alphaModFix/>
          </a:blip>
          <a:srcRect b="0" l="0" r="0" t="0"/>
          <a:stretch/>
        </p:blipFill>
        <p:spPr>
          <a:xfrm>
            <a:off x="2339725" y="1449752"/>
            <a:ext cx="6766925" cy="3774250"/>
          </a:xfrm>
          <a:prstGeom prst="rect">
            <a:avLst/>
          </a:prstGeom>
          <a:noFill/>
          <a:ln>
            <a:noFill/>
          </a:ln>
        </p:spPr>
      </p:pic>
      <p:sp>
        <p:nvSpPr>
          <p:cNvPr id="206" name="Google Shape;206;p9"/>
          <p:cNvSpPr txBox="1"/>
          <p:nvPr/>
        </p:nvSpPr>
        <p:spPr>
          <a:xfrm>
            <a:off x="1451402" y="5285130"/>
            <a:ext cx="3581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207" name="Google Shape;207;p9"/>
          <p:cNvSpPr txBox="1"/>
          <p:nvPr/>
        </p:nvSpPr>
        <p:spPr>
          <a:xfrm>
            <a:off x="3583974" y="5254361"/>
            <a:ext cx="3581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Detailed View</a:t>
            </a:r>
            <a:endParaRPr/>
          </a:p>
        </p:txBody>
      </p:sp>
      <p:pic>
        <p:nvPicPr>
          <p:cNvPr id="208" name="Google Shape;208;p9"/>
          <p:cNvPicPr preferRelativeResize="0"/>
          <p:nvPr/>
        </p:nvPicPr>
        <p:blipFill rotWithShape="1">
          <a:blip r:embed="rId4">
            <a:alphaModFix/>
          </a:blip>
          <a:srcRect b="0" l="0" r="0" t="0"/>
          <a:stretch/>
        </p:blipFill>
        <p:spPr>
          <a:xfrm>
            <a:off x="0" y="3731"/>
            <a:ext cx="2533650" cy="742280"/>
          </a:xfrm>
          <a:prstGeom prst="rect">
            <a:avLst/>
          </a:prstGeom>
          <a:noFill/>
          <a:ln>
            <a:noFill/>
          </a:ln>
        </p:spPr>
      </p:pic>
      <p:pic>
        <p:nvPicPr>
          <p:cNvPr id="209" name="Google Shape;209;p9"/>
          <p:cNvPicPr preferRelativeResize="0"/>
          <p:nvPr/>
        </p:nvPicPr>
        <p:blipFill rotWithShape="1">
          <a:blip r:embed="rId5">
            <a:alphaModFix/>
          </a:blip>
          <a:srcRect b="0" l="0" r="0" t="9435"/>
          <a:stretch/>
        </p:blipFill>
        <p:spPr>
          <a:xfrm>
            <a:off x="11002893" y="-1"/>
            <a:ext cx="1189107" cy="889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0"/>
          <p:cNvPicPr preferRelativeResize="0"/>
          <p:nvPr/>
        </p:nvPicPr>
        <p:blipFill rotWithShape="1">
          <a:blip r:embed="rId3">
            <a:alphaModFix/>
          </a:blip>
          <a:srcRect b="0" l="0" r="0" t="0"/>
          <a:stretch/>
        </p:blipFill>
        <p:spPr>
          <a:xfrm>
            <a:off x="421058" y="468582"/>
            <a:ext cx="5156201" cy="5692041"/>
          </a:xfrm>
          <a:prstGeom prst="rect">
            <a:avLst/>
          </a:prstGeom>
          <a:noFill/>
          <a:ln>
            <a:noFill/>
          </a:ln>
        </p:spPr>
      </p:pic>
      <p:sp>
        <p:nvSpPr>
          <p:cNvPr id="215" name="Google Shape;215;p10"/>
          <p:cNvSpPr txBox="1"/>
          <p:nvPr/>
        </p:nvSpPr>
        <p:spPr>
          <a:xfrm>
            <a:off x="1329446" y="6291634"/>
            <a:ext cx="31409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Voting System Architecture</a:t>
            </a:r>
            <a:endParaRPr/>
          </a:p>
        </p:txBody>
      </p:sp>
      <p:sp>
        <p:nvSpPr>
          <p:cNvPr id="216" name="Google Shape;216;p10"/>
          <p:cNvSpPr txBox="1"/>
          <p:nvPr/>
        </p:nvSpPr>
        <p:spPr>
          <a:xfrm>
            <a:off x="7480333" y="5488600"/>
            <a:ext cx="31323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Validation System Architecture</a:t>
            </a:r>
            <a:endParaRPr/>
          </a:p>
        </p:txBody>
      </p:sp>
      <p:pic>
        <p:nvPicPr>
          <p:cNvPr id="217" name="Google Shape;217;p10"/>
          <p:cNvPicPr preferRelativeResize="0"/>
          <p:nvPr/>
        </p:nvPicPr>
        <p:blipFill rotWithShape="1">
          <a:blip r:embed="rId4">
            <a:alphaModFix/>
          </a:blip>
          <a:srcRect b="0" l="0" r="0" t="0"/>
          <a:stretch/>
        </p:blipFill>
        <p:spPr>
          <a:xfrm>
            <a:off x="5906862" y="1270000"/>
            <a:ext cx="6148277" cy="4077777"/>
          </a:xfrm>
          <a:prstGeom prst="rect">
            <a:avLst/>
          </a:prstGeom>
          <a:noFill/>
          <a:ln>
            <a:noFill/>
          </a:ln>
        </p:spPr>
      </p:pic>
      <p:pic>
        <p:nvPicPr>
          <p:cNvPr id="218" name="Google Shape;218;p10"/>
          <p:cNvPicPr preferRelativeResize="0"/>
          <p:nvPr/>
        </p:nvPicPr>
        <p:blipFill rotWithShape="1">
          <a:blip r:embed="rId5">
            <a:alphaModFix/>
          </a:blip>
          <a:srcRect b="0" l="0" r="0" t="0"/>
          <a:stretch/>
        </p:blipFill>
        <p:spPr>
          <a:xfrm>
            <a:off x="0" y="3731"/>
            <a:ext cx="1574800" cy="461367"/>
          </a:xfrm>
          <a:prstGeom prst="rect">
            <a:avLst/>
          </a:prstGeom>
          <a:noFill/>
          <a:ln>
            <a:noFill/>
          </a:ln>
        </p:spPr>
      </p:pic>
      <p:pic>
        <p:nvPicPr>
          <p:cNvPr id="219" name="Google Shape;219;p10"/>
          <p:cNvPicPr preferRelativeResize="0"/>
          <p:nvPr/>
        </p:nvPicPr>
        <p:blipFill rotWithShape="1">
          <a:blip r:embed="rId6">
            <a:alphaModFix/>
          </a:blip>
          <a:srcRect b="0" l="0" r="0" t="9435"/>
          <a:stretch/>
        </p:blipFill>
        <p:spPr>
          <a:xfrm>
            <a:off x="11341100" y="0"/>
            <a:ext cx="850900" cy="63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2024-03-12T16:14:47Z</dcterms:created>
  <dc:creator>Vignesh Iyer</dc:creator>
</cp:coreProperties>
</file>