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0" r:id="rId5"/>
    <p:sldId id="264" r:id="rId6"/>
    <p:sldId id="265" r:id="rId7"/>
    <p:sldId id="258" r:id="rId8"/>
    <p:sldId id="261" r:id="rId9"/>
    <p:sldId id="263" r:id="rId1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5/11/2021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5/11/2021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78218"/>
            <a:ext cx="9144000" cy="2387600"/>
          </a:xfrm>
        </p:spPr>
        <p:txBody>
          <a:bodyPr/>
          <a:lstStyle/>
          <a:p>
            <a:r>
              <a:rPr lang="en-US" sz="660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charset="0"/>
                <a:cs typeface="Cambria" panose="02040503050406030204" charset="0"/>
              </a:rPr>
              <a:t>Wireless Water-Tank Level Meter </a:t>
            </a:r>
          </a:p>
        </p:txBody>
      </p:sp>
      <p:sp>
        <p:nvSpPr>
          <p:cNvPr id="3" name="Subtitle 2"/>
          <p:cNvSpPr>
            <a:spLocks noGrp="1"/>
          </p:cNvSpPr>
          <p:nvPr>
            <p:ph type="subTitle" idx="1"/>
          </p:nvPr>
        </p:nvSpPr>
        <p:spPr>
          <a:xfrm>
            <a:off x="1524000" y="4126548"/>
            <a:ext cx="9144000" cy="1655762"/>
          </a:xfrm>
        </p:spPr>
        <p:txBody>
          <a:bodyPr>
            <a:normAutofit fontScale="75000" lnSpcReduction="10000"/>
          </a:bodyPr>
          <a:lstStyle/>
          <a:p>
            <a:pPr algn="ctr">
              <a:lnSpc>
                <a:spcPct val="100000"/>
              </a:lnSpc>
            </a:pPr>
            <a:r>
              <a:rPr lang="en-US">
                <a:latin typeface="+mn-ea"/>
                <a:cs typeface="+mn-ea"/>
              </a:rPr>
              <a:t>By-  Nupur Sule</a:t>
            </a:r>
          </a:p>
          <a:p>
            <a:pPr algn="ctr">
              <a:lnSpc>
                <a:spcPct val="100000"/>
              </a:lnSpc>
            </a:pPr>
            <a:r>
              <a:rPr lang="en-US">
                <a:latin typeface="+mn-ea"/>
                <a:cs typeface="+mn-ea"/>
              </a:rPr>
              <a:t>         Rakshit Mishra</a:t>
            </a:r>
          </a:p>
          <a:p>
            <a:pPr algn="ctr">
              <a:lnSpc>
                <a:spcPct val="100000"/>
              </a:lnSpc>
            </a:pPr>
            <a:r>
              <a:rPr lang="en-US">
                <a:latin typeface="+mn-ea"/>
                <a:cs typeface="+mn-ea"/>
              </a:rPr>
              <a:t>    Jaki Polad</a:t>
            </a:r>
          </a:p>
          <a:p>
            <a:pPr algn="ctr">
              <a:lnSpc>
                <a:spcPct val="100000"/>
              </a:lnSpc>
            </a:pPr>
            <a:r>
              <a:rPr lang="en-US">
                <a:latin typeface="+mn-ea"/>
                <a:cs typeface="+mn-ea"/>
              </a:rPr>
              <a:t>       Varun Gaonkar</a:t>
            </a:r>
            <a:endParaRPr lang="en-US"/>
          </a:p>
          <a:p>
            <a:pPr algn="ctr">
              <a:lnSpc>
                <a:spcPct val="100000"/>
              </a:lnSpc>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35050"/>
          </a:xfrm>
        </p:spPr>
        <p:txBody>
          <a:bodyPr/>
          <a:lstStyle/>
          <a:p>
            <a:pPr algn="ctr"/>
            <a:r>
              <a:rPr 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cs typeface="+mj-ea"/>
              </a:rPr>
              <a:t>Block Diagram</a:t>
            </a:r>
          </a:p>
        </p:txBody>
      </p:sp>
      <p:pic>
        <p:nvPicPr>
          <p:cNvPr id="5" name="Content Placeholder 4" descr="Copy of Tank water level project"/>
          <p:cNvPicPr>
            <a:picLocks noGrp="1" noChangeAspect="1"/>
          </p:cNvPicPr>
          <p:nvPr>
            <p:ph idx="1"/>
          </p:nvPr>
        </p:nvPicPr>
        <p:blipFill>
          <a:blip r:embed="rId2"/>
          <a:stretch>
            <a:fillRect/>
          </a:stretch>
        </p:blipFill>
        <p:spPr>
          <a:xfrm>
            <a:off x="503555" y="1527810"/>
            <a:ext cx="11078845" cy="4890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Working</a:t>
            </a:r>
            <a:endParaRPr lang="en-IN" dirty="0"/>
          </a:p>
        </p:txBody>
      </p:sp>
      <p:sp>
        <p:nvSpPr>
          <p:cNvPr id="3" name="Content Placeholder 2"/>
          <p:cNvSpPr>
            <a:spLocks noGrp="1"/>
          </p:cNvSpPr>
          <p:nvPr>
            <p:ph idx="1"/>
          </p:nvPr>
        </p:nvSpPr>
        <p:spPr/>
        <p:txBody>
          <a:bodyPr>
            <a:normAutofit/>
          </a:bodyPr>
          <a:lstStyle/>
          <a:p>
            <a:r>
              <a:rPr lang="en-IN" sz="2000" dirty="0"/>
              <a:t>This project ultrasonic sensor used as tank water level sensor where it will trigger the relay to stop the pump when ever the tank is full.If the tank not full the pump is working normally.Lcd Screen is integrated to display the water level in a percntage level.</a:t>
            </a:r>
          </a:p>
          <a:p>
            <a:r>
              <a:rPr lang="en-IN" sz="2000" dirty="0"/>
              <a:t>The LCD in the receiver unit displays the water level as a long bar.</a:t>
            </a:r>
          </a:p>
          <a:p>
            <a:r>
              <a:rPr lang="en-IN" sz="2000" dirty="0"/>
              <a:t>The water percentage is calculated and displays in the LCD</a:t>
            </a:r>
          </a:p>
          <a:p>
            <a:r>
              <a:rPr lang="en-IN" sz="2000" dirty="0"/>
              <a:t>The back-light of the LCD will turn on once the button is pressed and will turn off after 30 seconds.</a:t>
            </a:r>
          </a:p>
          <a:p>
            <a:r>
              <a:rPr lang="en-IN" sz="2000" dirty="0"/>
              <a:t>When the water level is below 15% alarm buzzes, if it was muted it restarts again when the water level is below 10%, and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000" dirty="0" smtClean="0"/>
              <a:t>Can </a:t>
            </a:r>
            <a:r>
              <a:rPr lang="en-US" sz="2000" dirty="0"/>
              <a:t>be used in water tanks to control water levels.</a:t>
            </a:r>
          </a:p>
          <a:p>
            <a:r>
              <a:rPr lang="en-US" sz="2000" dirty="0"/>
              <a:t>Automatically turn ON/OFF pumps.</a:t>
            </a:r>
          </a:p>
          <a:p>
            <a:r>
              <a:rPr lang="en-US" sz="2000" dirty="0"/>
              <a:t>Can be used in factories, commercial complexes, apartments, </a:t>
            </a:r>
            <a:r>
              <a:rPr lang="en-US" sz="2000" dirty="0" smtClean="0"/>
              <a:t>home.</a:t>
            </a:r>
            <a:endParaRPr lang="en-US" sz="2000" dirty="0"/>
          </a:p>
          <a:p>
            <a:r>
              <a:rPr lang="en-US" sz="2000" dirty="0" smtClean="0"/>
              <a:t>Fuel</a:t>
            </a:r>
            <a:r>
              <a:rPr lang="en-US" sz="2000" dirty="0"/>
              <a:t> tank level gauging</a:t>
            </a:r>
          </a:p>
          <a:p>
            <a:r>
              <a:rPr lang="en-US" sz="2000" b="1" dirty="0"/>
              <a:t>Oil</a:t>
            </a:r>
            <a:r>
              <a:rPr lang="en-US" sz="2000" dirty="0"/>
              <a:t> tank level control.</a:t>
            </a:r>
          </a:p>
          <a:p>
            <a:r>
              <a:rPr lang="en-US" sz="2000" dirty="0"/>
              <a:t>High &amp; low-level alarms.</a:t>
            </a:r>
          </a:p>
          <a:p>
            <a:r>
              <a:rPr lang="en-US" sz="2000" dirty="0"/>
              <a:t>Pool water level control</a:t>
            </a:r>
          </a:p>
          <a:p>
            <a:endParaRPr lang="en-US" sz="2000" dirty="0" smtClean="0">
              <a:latin typeface="Malgun Gothic" panose="020B0503020000020004" charset="-127"/>
              <a:ea typeface="Malgun Gothic" panose="020B0503020000020004" charset="-127"/>
            </a:endParaRPr>
          </a:p>
          <a:p>
            <a:endParaRPr lang="en-US" sz="2000" dirty="0">
              <a:latin typeface="Malgun Gothic" panose="020B0503020000020004" charset="-127"/>
              <a:ea typeface="Malgun Gothic" panose="020B0503020000020004" charset="-127"/>
            </a:endParaRPr>
          </a:p>
        </p:txBody>
      </p:sp>
      <p:pic>
        <p:nvPicPr>
          <p:cNvPr id="4" name="Content Placeholder 3" descr="1_1ndSzjeBPv"/>
          <p:cNvPicPr>
            <a:picLocks noGrp="1" noChangeAspect="1"/>
          </p:cNvPicPr>
          <p:nvPr>
            <p:ph sz="half" idx="2"/>
          </p:nvPr>
        </p:nvPicPr>
        <p:blipFill>
          <a:blip r:embed="rId2"/>
          <a:stretch>
            <a:fillRect/>
          </a:stretch>
        </p:blipFill>
        <p:spPr>
          <a:xfrm>
            <a:off x="6347460" y="1402080"/>
            <a:ext cx="4661535" cy="4953000"/>
          </a:xfrm>
          <a:prstGeom prst="rect">
            <a:avLst/>
          </a:prstGeom>
        </p:spPr>
      </p:pic>
      <p:sp>
        <p:nvSpPr>
          <p:cNvPr id="5" name="Title 4"/>
          <p:cNvSpPr>
            <a:spLocks noGrp="1"/>
          </p:cNvSpPr>
          <p:nvPr>
            <p:ph type="title"/>
          </p:nvPr>
        </p:nvSpPr>
        <p:spPr/>
        <p:txBody>
          <a:bodyPr/>
          <a:lstStyle/>
          <a:p>
            <a:r>
              <a:rPr lang="en-IN" dirty="0" smtClean="0"/>
              <a:t>Applications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scope </a:t>
            </a:r>
            <a:endParaRPr lang="en-IN" dirty="0"/>
          </a:p>
        </p:txBody>
      </p:sp>
      <p:sp>
        <p:nvSpPr>
          <p:cNvPr id="3" name="Content Placeholder 2"/>
          <p:cNvSpPr>
            <a:spLocks noGrp="1"/>
          </p:cNvSpPr>
          <p:nvPr>
            <p:ph idx="1"/>
          </p:nvPr>
        </p:nvSpPr>
        <p:spPr/>
        <p:txBody>
          <a:bodyPr/>
          <a:lstStyle/>
          <a:p>
            <a:r>
              <a:rPr lang="en-IN" sz="2000" dirty="0" smtClean="0"/>
              <a:t>This circuit not only indicates the amount of water present but also gives an alarm when tank is full which reduces the over flow of water.</a:t>
            </a:r>
          </a:p>
          <a:p>
            <a:r>
              <a:rPr lang="en-IN" sz="2000" dirty="0" smtClean="0"/>
              <a:t>By using solar panels we can monitor water level eve during power cuts.</a:t>
            </a:r>
          </a:p>
          <a:p>
            <a:r>
              <a:rPr lang="en-US" sz="2000" dirty="0"/>
              <a:t>Automatic water level monitoring system has a good scope in future especially for agriculture sector. There are any areas where we need water level controller. It could be agricultural fields, overhead tanks. We can make this project wireless by using NRF transmitter and receiver.</a:t>
            </a:r>
            <a:endParaRPr lang="en-IN" sz="2000" dirty="0" smtClean="0"/>
          </a:p>
          <a:p>
            <a:endParaRPr lang="en-IN" dirty="0" smtClean="0"/>
          </a:p>
        </p:txBody>
      </p:sp>
    </p:spTree>
    <p:extLst>
      <p:ext uri="{BB962C8B-B14F-4D97-AF65-F5344CB8AC3E}">
        <p14:creationId xmlns:p14="http://schemas.microsoft.com/office/powerpoint/2010/main" val="15539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Durability</a:t>
            </a:r>
            <a:endParaRPr lang="en-IN" dirty="0"/>
          </a:p>
        </p:txBody>
      </p:sp>
      <p:sp>
        <p:nvSpPr>
          <p:cNvPr id="3" name="Content Placeholder 2"/>
          <p:cNvSpPr>
            <a:spLocks noGrp="1"/>
          </p:cNvSpPr>
          <p:nvPr>
            <p:ph idx="1"/>
          </p:nvPr>
        </p:nvSpPr>
        <p:spPr/>
        <p:txBody>
          <a:bodyPr/>
          <a:lstStyle/>
          <a:p>
            <a:r>
              <a:rPr lang="en-US" sz="2000" dirty="0"/>
              <a:t>One of the main reasons that the electric water controller showed poor durability would fall on the high 600 volts used in a wet environment. ... Causing inaccurate readings, sensor probes will rust at a fast rate, while high mineral content in the water will likely plate to the probes enforcing </a:t>
            </a:r>
            <a:r>
              <a:rPr lang="en-US" sz="2000" dirty="0" smtClean="0"/>
              <a:t>failure</a:t>
            </a:r>
          </a:p>
          <a:p>
            <a:r>
              <a:rPr lang="en-US" sz="2000" dirty="0"/>
              <a:t>Addressing the durability problems found in earlier designs, the solid-state electronics in the newer models help to eliminate them. Not only do they help to eliminate the durability issues, but they also create considerable savings of the life span of the unit with an advanced modular design. In order to minimize problem areas of these designs, the only moving parts are the relays. </a:t>
            </a:r>
            <a:r>
              <a:rPr lang="en-US" sz="2000"/>
              <a:t>These relays are easily replaced and tested by any skilled operator or electrician while being an inexpensive part.</a:t>
            </a:r>
            <a:endParaRPr lang="en-IN" sz="2000" dirty="0"/>
          </a:p>
        </p:txBody>
      </p:sp>
    </p:spTree>
    <p:extLst>
      <p:ext uri="{BB962C8B-B14F-4D97-AF65-F5344CB8AC3E}">
        <p14:creationId xmlns:p14="http://schemas.microsoft.com/office/powerpoint/2010/main" val="249769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99795"/>
          </a:xfrm>
        </p:spPr>
        <p:txBody>
          <a:bodyPr/>
          <a:lstStyle/>
          <a:p>
            <a:pPr algn="ctr"/>
            <a:r>
              <a:rPr 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cs typeface="+mj-ea"/>
              </a:rPr>
              <a:t>Components</a:t>
            </a:r>
          </a:p>
        </p:txBody>
      </p:sp>
      <p:graphicFrame>
        <p:nvGraphicFramePr>
          <p:cNvPr id="5" name="Table 4"/>
          <p:cNvGraphicFramePr/>
          <p:nvPr/>
        </p:nvGraphicFramePr>
        <p:xfrm>
          <a:off x="1828800" y="3238500"/>
          <a:ext cx="8533765" cy="381000"/>
        </p:xfrm>
        <a:graphic>
          <a:graphicData uri="http://schemas.openxmlformats.org/drawingml/2006/table">
            <a:tbl>
              <a:tblPr firstRow="1" bandRow="1">
                <a:tableStyleId>{5C22544A-7EE6-4342-B048-85BDC9FD1C3A}</a:tableStyleId>
              </a:tblPr>
              <a:tblGrid>
                <a:gridCol w="8533765"/>
              </a:tblGrid>
              <a:tr h="381000">
                <a:tc>
                  <a:txBody>
                    <a:bodyPr/>
                    <a:lstStyle/>
                    <a:p>
                      <a:pPr>
                        <a:buNone/>
                      </a:pPr>
                      <a:endParaRPr lang="en-US"/>
                    </a:p>
                  </a:txBody>
                  <a:tcPr/>
                </a:tc>
              </a:tr>
            </a:tbl>
          </a:graphicData>
        </a:graphic>
      </p:graphicFrame>
      <p:graphicFrame>
        <p:nvGraphicFramePr>
          <p:cNvPr id="7" name="Table 6"/>
          <p:cNvGraphicFramePr/>
          <p:nvPr/>
        </p:nvGraphicFramePr>
        <p:xfrm>
          <a:off x="1830070" y="2249170"/>
          <a:ext cx="8532495" cy="4572000"/>
        </p:xfrm>
        <a:graphic>
          <a:graphicData uri="http://schemas.openxmlformats.org/drawingml/2006/table">
            <a:tbl>
              <a:tblPr firstRow="1" bandRow="1">
                <a:tableStyleId>{5C22544A-7EE6-4342-B048-85BDC9FD1C3A}</a:tableStyleId>
              </a:tblPr>
              <a:tblGrid>
                <a:gridCol w="2844165"/>
                <a:gridCol w="2844165"/>
                <a:gridCol w="2844165"/>
              </a:tblGrid>
              <a:tr h="365760">
                <a:tc>
                  <a:txBody>
                    <a:bodyPr/>
                    <a:lstStyle/>
                    <a:p>
                      <a:pPr>
                        <a:buNone/>
                      </a:pPr>
                      <a:r>
                        <a:rPr lang="en-US">
                          <a:latin typeface="Arial Black" panose="020B0A04020102020204" charset="0"/>
                          <a:cs typeface="Arial Black" panose="020B0A04020102020204" charset="0"/>
                        </a:rPr>
                        <a:t>Name</a:t>
                      </a:r>
                    </a:p>
                  </a:txBody>
                  <a:tcPr/>
                </a:tc>
                <a:tc>
                  <a:txBody>
                    <a:bodyPr/>
                    <a:lstStyle/>
                    <a:p>
                      <a:pPr>
                        <a:buNone/>
                      </a:pPr>
                      <a:r>
                        <a:rPr lang="en-US">
                          <a:latin typeface="Arial Black" panose="020B0A04020102020204" charset="0"/>
                          <a:cs typeface="Arial Black" panose="020B0A04020102020204" charset="0"/>
                        </a:rPr>
                        <a:t>Quantity</a:t>
                      </a:r>
                    </a:p>
                  </a:txBody>
                  <a:tcPr/>
                </a:tc>
                <a:tc>
                  <a:txBody>
                    <a:bodyPr/>
                    <a:lstStyle/>
                    <a:p>
                      <a:pPr>
                        <a:buNone/>
                      </a:pPr>
                      <a:r>
                        <a:rPr lang="en-US">
                          <a:latin typeface="Arial Black" panose="020B0A04020102020204" charset="0"/>
                          <a:cs typeface="Arial Black" panose="020B0A04020102020204" charset="0"/>
                        </a:rPr>
                        <a:t>Component</a:t>
                      </a:r>
                    </a:p>
                  </a:txBody>
                  <a:tcPr/>
                </a:tc>
              </a:tr>
              <a:tr h="365760">
                <a:tc>
                  <a:txBody>
                    <a:bodyPr/>
                    <a:lstStyle/>
                    <a:p>
                      <a:pPr>
                        <a:buNone/>
                      </a:pPr>
                      <a:r>
                        <a:rPr lang="en-US">
                          <a:latin typeface="Malgun Gothic" panose="020B0503020000020004" charset="-127"/>
                          <a:ea typeface="Malgun Gothic" panose="020B0503020000020004" charset="-127"/>
                          <a:cs typeface="+mn-lt"/>
                        </a:rPr>
                        <a:t>SW1</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DIP Switch DPST</a:t>
                      </a:r>
                    </a:p>
                  </a:txBody>
                  <a:tcPr/>
                </a:tc>
              </a:tr>
              <a:tr h="365760">
                <a:tc>
                  <a:txBody>
                    <a:bodyPr/>
                    <a:lstStyle/>
                    <a:p>
                      <a:pPr>
                        <a:buNone/>
                      </a:pPr>
                      <a:r>
                        <a:rPr lang="en-US">
                          <a:latin typeface="Malgun Gothic" panose="020B0503020000020004" charset="-127"/>
                          <a:ea typeface="Malgun Gothic" panose="020B0503020000020004" charset="-127"/>
                          <a:cs typeface="+mn-lt"/>
                        </a:rPr>
                        <a:t>K2</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Relay SPDT</a:t>
                      </a:r>
                    </a:p>
                  </a:txBody>
                  <a:tcPr/>
                </a:tc>
              </a:tr>
              <a:tr h="640080">
                <a:tc>
                  <a:txBody>
                    <a:bodyPr/>
                    <a:lstStyle/>
                    <a:p>
                      <a:pPr>
                        <a:buNone/>
                      </a:pPr>
                      <a:r>
                        <a:rPr lang="en-US">
                          <a:latin typeface="Malgun Gothic" panose="020B0503020000020004" charset="-127"/>
                          <a:ea typeface="Malgun Gothic" panose="020B0503020000020004" charset="-127"/>
                          <a:cs typeface="+mn-lt"/>
                        </a:rPr>
                        <a:t>PING1</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Ultrasonic Distance Sensor</a:t>
                      </a:r>
                    </a:p>
                  </a:txBody>
                  <a:tcPr/>
                </a:tc>
              </a:tr>
              <a:tr h="365760">
                <a:tc>
                  <a:txBody>
                    <a:bodyPr/>
                    <a:lstStyle/>
                    <a:p>
                      <a:pPr>
                        <a:buNone/>
                      </a:pPr>
                      <a:r>
                        <a:rPr lang="en-US">
                          <a:latin typeface="Malgun Gothic" panose="020B0503020000020004" charset="-127"/>
                          <a:ea typeface="Malgun Gothic" panose="020B0503020000020004" charset="-127"/>
                          <a:cs typeface="+mn-lt"/>
                        </a:rPr>
                        <a:t>D5</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Diode</a:t>
                      </a:r>
                    </a:p>
                  </a:txBody>
                  <a:tcPr/>
                </a:tc>
              </a:tr>
              <a:tr h="365760">
                <a:tc>
                  <a:txBody>
                    <a:bodyPr/>
                    <a:lstStyle/>
                    <a:p>
                      <a:pPr>
                        <a:buNone/>
                      </a:pPr>
                      <a:r>
                        <a:rPr lang="en-US">
                          <a:latin typeface="Malgun Gothic" panose="020B0503020000020004" charset="-127"/>
                          <a:ea typeface="Malgun Gothic" panose="020B0503020000020004" charset="-127"/>
                          <a:cs typeface="+mn-lt"/>
                        </a:rPr>
                        <a:t>U3</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Arduino Uno R3</a:t>
                      </a:r>
                    </a:p>
                  </a:txBody>
                  <a:tcPr/>
                </a:tc>
              </a:tr>
              <a:tr h="365760">
                <a:tc>
                  <a:txBody>
                    <a:bodyPr/>
                    <a:lstStyle/>
                    <a:p>
                      <a:pPr>
                        <a:buNone/>
                      </a:pPr>
                      <a:r>
                        <a:rPr lang="en-US">
                          <a:latin typeface="Malgun Gothic" panose="020B0503020000020004" charset="-127"/>
                          <a:ea typeface="Malgun Gothic" panose="020B0503020000020004" charset="-127"/>
                          <a:cs typeface="+mn-lt"/>
                        </a:rPr>
                        <a:t>U4</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LCD 16 x 2</a:t>
                      </a:r>
                    </a:p>
                  </a:txBody>
                  <a:tcPr/>
                </a:tc>
              </a:tr>
              <a:tr h="640080">
                <a:tc>
                  <a:txBody>
                    <a:bodyPr/>
                    <a:lstStyle/>
                    <a:p>
                      <a:pPr>
                        <a:buNone/>
                      </a:pPr>
                      <a:r>
                        <a:rPr lang="en-US">
                          <a:latin typeface="Malgun Gothic" panose="020B0503020000020004" charset="-127"/>
                          <a:ea typeface="Malgun Gothic" panose="020B0503020000020004" charset="-127"/>
                          <a:cs typeface="+mn-lt"/>
                        </a:rPr>
                        <a:t>Rpot1</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250 kΩ Potentiometer</a:t>
                      </a:r>
                    </a:p>
                  </a:txBody>
                  <a:tcPr/>
                </a:tc>
              </a:tr>
              <a:tr h="365760">
                <a:tc>
                  <a:txBody>
                    <a:bodyPr/>
                    <a:lstStyle/>
                    <a:p>
                      <a:pPr>
                        <a:buNone/>
                      </a:pPr>
                      <a:r>
                        <a:rPr lang="en-US">
                          <a:latin typeface="Malgun Gothic" panose="020B0503020000020004" charset="-127"/>
                          <a:ea typeface="Malgun Gothic" panose="020B0503020000020004" charset="-127"/>
                          <a:cs typeface="+mn-lt"/>
                        </a:rPr>
                        <a:t>R1</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220 Ω Resistor</a:t>
                      </a:r>
                    </a:p>
                  </a:txBody>
                  <a:tcPr/>
                </a:tc>
              </a:tr>
              <a:tr h="365760">
                <a:tc>
                  <a:txBody>
                    <a:bodyPr/>
                    <a:lstStyle/>
                    <a:p>
                      <a:pPr>
                        <a:buNone/>
                      </a:pPr>
                      <a:r>
                        <a:rPr lang="en-US">
                          <a:latin typeface="Malgun Gothic" panose="020B0503020000020004" charset="-127"/>
                          <a:ea typeface="Malgun Gothic" panose="020B0503020000020004" charset="-127"/>
                          <a:cs typeface="+mn-lt"/>
                        </a:rPr>
                        <a:t>M1</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DC Motor</a:t>
                      </a:r>
                    </a:p>
                  </a:txBody>
                  <a:tcPr/>
                </a:tc>
              </a:tr>
              <a:tr h="365760">
                <a:tc>
                  <a:txBody>
                    <a:bodyPr/>
                    <a:lstStyle/>
                    <a:p>
                      <a:pPr>
                        <a:buNone/>
                      </a:pPr>
                      <a:r>
                        <a:rPr lang="en-US">
                          <a:latin typeface="Malgun Gothic" panose="020B0503020000020004" charset="-127"/>
                          <a:ea typeface="Malgun Gothic" panose="020B0503020000020004" charset="-127"/>
                          <a:cs typeface="+mn-lt"/>
                        </a:rPr>
                        <a:t>BAT1</a:t>
                      </a:r>
                    </a:p>
                  </a:txBody>
                  <a:tcPr/>
                </a:tc>
                <a:tc>
                  <a:txBody>
                    <a:bodyPr/>
                    <a:lstStyle/>
                    <a:p>
                      <a:pPr>
                        <a:buNone/>
                      </a:pPr>
                      <a:r>
                        <a:rPr lang="en-US">
                          <a:latin typeface="Malgun Gothic" panose="020B0503020000020004" charset="-127"/>
                          <a:ea typeface="Malgun Gothic" panose="020B0503020000020004" charset="-127"/>
                          <a:cs typeface="+mn-lt"/>
                        </a:rPr>
                        <a:t>1</a:t>
                      </a:r>
                    </a:p>
                  </a:txBody>
                  <a:tcPr/>
                </a:tc>
                <a:tc>
                  <a:txBody>
                    <a:bodyPr/>
                    <a:lstStyle/>
                    <a:p>
                      <a:pPr>
                        <a:buNone/>
                      </a:pPr>
                      <a:r>
                        <a:rPr lang="en-US">
                          <a:latin typeface="Malgun Gothic" panose="020B0503020000020004" charset="-127"/>
                          <a:ea typeface="Malgun Gothic" panose="020B0503020000020004" charset="-127"/>
                          <a:cs typeface="+mn-lt"/>
                        </a:rPr>
                        <a:t>9V Battery</a:t>
                      </a: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15" y="389890"/>
            <a:ext cx="10515600" cy="1325563"/>
          </a:xfrm>
        </p:spPr>
        <p:txBody>
          <a:bodyPr>
            <a:scene3d>
              <a:camera prst="orthographicFront"/>
              <a:lightRig rig="threePt" dir="t"/>
            </a:scene3d>
          </a:bodyPr>
          <a:lstStyle/>
          <a:p>
            <a:pPr algn="ctr"/>
            <a:r>
              <a:rPr 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cs typeface="+mj-ea"/>
              </a:rPr>
              <a:t>Code</a:t>
            </a:r>
          </a:p>
        </p:txBody>
      </p:sp>
      <p:sp>
        <p:nvSpPr>
          <p:cNvPr id="3" name="Content Placeholder 2"/>
          <p:cNvSpPr>
            <a:spLocks noGrp="1"/>
          </p:cNvSpPr>
          <p:nvPr>
            <p:ph idx="1"/>
          </p:nvPr>
        </p:nvSpPr>
        <p:spPr>
          <a:xfrm>
            <a:off x="-635" y="1621790"/>
            <a:ext cx="4010660" cy="5272405"/>
          </a:xfrm>
        </p:spPr>
        <p:txBody>
          <a:bodyPr>
            <a:normAutofit fontScale="97500" lnSpcReduction="10000"/>
          </a:bodyPr>
          <a:lstStyle/>
          <a:p>
            <a:pPr marL="0" indent="0">
              <a:buNone/>
            </a:pPr>
            <a:r>
              <a:rPr lang="en-US" sz="2000" dirty="0">
                <a:latin typeface="Malgun Gothic" panose="020B0503020000020004" charset="-127"/>
                <a:ea typeface="Malgun Gothic" panose="020B0503020000020004" charset="-127"/>
              </a:rPr>
              <a:t>// include the library code:</a:t>
            </a:r>
          </a:p>
          <a:p>
            <a:pPr marL="0" indent="0">
              <a:buNone/>
            </a:pPr>
            <a:r>
              <a:rPr lang="en-US" sz="2000" dirty="0">
                <a:latin typeface="Malgun Gothic" panose="020B0503020000020004" charset="-127"/>
                <a:ea typeface="Malgun Gothic" panose="020B0503020000020004" charset="-127"/>
              </a:rPr>
              <a:t>#include &lt;LiquidCrystal.h&gt;</a:t>
            </a:r>
          </a:p>
          <a:p>
            <a:pPr marL="0" indent="0">
              <a:buNone/>
            </a:pPr>
            <a:r>
              <a:rPr lang="en-US" sz="2000" dirty="0">
                <a:latin typeface="Malgun Gothic" panose="020B0503020000020004" charset="-127"/>
                <a:ea typeface="Malgun Gothic" panose="020B0503020000020004" charset="-127"/>
              </a:rPr>
              <a:t>// initialize the library with the numbers of the interface pins</a:t>
            </a:r>
          </a:p>
          <a:p>
            <a:pPr marL="0" indent="0">
              <a:buNone/>
            </a:pPr>
            <a:r>
              <a:rPr lang="en-US" sz="2000" dirty="0">
                <a:latin typeface="Malgun Gothic" panose="020B0503020000020004" charset="-127"/>
                <a:ea typeface="Malgun Gothic" panose="020B0503020000020004" charset="-127"/>
              </a:rPr>
              <a:t>LiquidCrystal lcd(12, 11, 5, 4, 3, 2);</a:t>
            </a:r>
          </a:p>
          <a:p>
            <a:pPr marL="0" indent="0">
              <a:buNone/>
            </a:pPr>
            <a:r>
              <a:rPr lang="en-US" sz="2000" dirty="0">
                <a:latin typeface="Malgun Gothic" panose="020B0503020000020004" charset="-127"/>
                <a:ea typeface="Malgun Gothic" panose="020B0503020000020004" charset="-127"/>
              </a:rPr>
              <a:t>int cm = 0;</a:t>
            </a:r>
          </a:p>
          <a:p>
            <a:pPr marL="0" indent="0">
              <a:buNone/>
            </a:pPr>
            <a:r>
              <a:rPr lang="en-US" sz="2000" dirty="0">
                <a:latin typeface="Malgun Gothic" panose="020B0503020000020004" charset="-127"/>
                <a:ea typeface="Malgun Gothic" panose="020B0503020000020004" charset="-127"/>
              </a:rPr>
              <a:t>int pump = 8;</a:t>
            </a:r>
          </a:p>
          <a:p>
            <a:pPr marL="0" indent="0">
              <a:buNone/>
            </a:pPr>
            <a:r>
              <a:rPr lang="en-US" sz="2000" dirty="0">
                <a:latin typeface="Malgun Gothic" panose="020B0503020000020004" charset="-127"/>
                <a:ea typeface="Malgun Gothic" panose="020B0503020000020004" charset="-127"/>
              </a:rPr>
              <a:t>bool  STOP_pump = HIGH ;</a:t>
            </a:r>
          </a:p>
          <a:p>
            <a:pPr marL="0" indent="0">
              <a:buNone/>
            </a:pPr>
            <a:r>
              <a:rPr lang="en-US" sz="2000" dirty="0">
                <a:latin typeface="Malgun Gothic" panose="020B0503020000020004" charset="-127"/>
                <a:ea typeface="Malgun Gothic" panose="020B0503020000020004" charset="-127"/>
              </a:rPr>
              <a:t>bool  RUN_pump = LOW ;</a:t>
            </a:r>
          </a:p>
          <a:p>
            <a:pPr marL="0" indent="0">
              <a:buNone/>
            </a:pPr>
            <a:r>
              <a:rPr lang="en-US" sz="2000" dirty="0">
                <a:latin typeface="Malgun Gothic" panose="020B0503020000020004" charset="-127"/>
                <a:ea typeface="Malgun Gothic" panose="020B0503020000020004" charset="-127"/>
              </a:rPr>
              <a:t>void setup()</a:t>
            </a:r>
          </a:p>
          <a:p>
            <a:pPr marL="0" indent="0">
              <a:buNone/>
            </a:pPr>
            <a:r>
              <a:rPr lang="en-US" sz="2000" dirty="0">
                <a:latin typeface="Malgun Gothic" panose="020B0503020000020004" charset="-127"/>
                <a:ea typeface="Malgun Gothic" panose="020B0503020000020004" charset="-127"/>
              </a:rPr>
              <a:t>{</a:t>
            </a:r>
            <a:endParaRPr lang="en-US" dirty="0">
              <a:latin typeface="Malgun Gothic" panose="020B0503020000020004" charset="-127"/>
              <a:ea typeface="Malgun Gothic" panose="020B0503020000020004" charset="-127"/>
            </a:endParaRPr>
          </a:p>
          <a:p>
            <a:pPr marL="0" indent="0">
              <a:buNone/>
            </a:pPr>
            <a:r>
              <a:rPr lang="en-US" sz="2000" dirty="0">
                <a:latin typeface="Malgun Gothic" panose="020B0503020000020004" charset="-127"/>
                <a:ea typeface="Malgun Gothic" panose="020B0503020000020004" charset="-127"/>
                <a:sym typeface="+mn-ea"/>
              </a:rPr>
              <a:t>Serial.begin(9600);</a:t>
            </a:r>
            <a:endParaRPr lang="en-US" sz="2000" dirty="0">
              <a:latin typeface="Malgun Gothic" panose="020B0503020000020004" charset="-127"/>
              <a:ea typeface="Malgun Gothic" panose="020B0503020000020004" charset="-127"/>
            </a:endParaRPr>
          </a:p>
          <a:p>
            <a:pPr marL="0" indent="0">
              <a:buNone/>
            </a:pPr>
            <a:r>
              <a:rPr lang="en-US" sz="2000" dirty="0">
                <a:latin typeface="Malgun Gothic" panose="020B0503020000020004" charset="-127"/>
                <a:ea typeface="Malgun Gothic" panose="020B0503020000020004" charset="-127"/>
                <a:sym typeface="+mn-ea"/>
              </a:rPr>
              <a:t>  pinMode(pump,OUTPUT);</a:t>
            </a:r>
            <a:endParaRPr lang="en-US" sz="2000" dirty="0">
              <a:latin typeface="Malgun Gothic" panose="020B0503020000020004" charset="-127"/>
              <a:ea typeface="Malgun Gothic" panose="020B0503020000020004" charset="-127"/>
            </a:endParaRPr>
          </a:p>
          <a:p>
            <a:pPr marL="0" indent="0">
              <a:buNone/>
            </a:pPr>
            <a:r>
              <a:rPr lang="en-US" sz="2000" dirty="0">
                <a:latin typeface="Malgun Gothic" panose="020B0503020000020004" charset="-127"/>
                <a:ea typeface="Malgun Gothic" panose="020B0503020000020004" charset="-127"/>
                <a:sym typeface="+mn-ea"/>
              </a:rPr>
              <a:t>  lcd.begin(16, 2);</a:t>
            </a:r>
            <a:r>
              <a:rPr lang="en-US" sz="2000" dirty="0">
                <a:latin typeface="Malgun Gothic" panose="020B0503020000020004" charset="-127"/>
                <a:ea typeface="Malgun Gothic" panose="020B0503020000020004" charset="-127"/>
              </a:rPr>
              <a:t> </a:t>
            </a:r>
            <a:r>
              <a:rPr lang="en-US" dirty="0">
                <a:latin typeface="Malgun Gothic" panose="020B0503020000020004" charset="-127"/>
                <a:ea typeface="Malgun Gothic" panose="020B0503020000020004" charset="-127"/>
              </a:rPr>
              <a:t> </a:t>
            </a:r>
            <a:endParaRPr lang="en-US" dirty="0"/>
          </a:p>
        </p:txBody>
      </p:sp>
      <p:sp>
        <p:nvSpPr>
          <p:cNvPr id="4" name="Text Box 3"/>
          <p:cNvSpPr txBox="1"/>
          <p:nvPr/>
        </p:nvSpPr>
        <p:spPr>
          <a:xfrm>
            <a:off x="3747770" y="1621790"/>
            <a:ext cx="4486275" cy="2574290"/>
          </a:xfrm>
          <a:prstGeom prst="rect">
            <a:avLst/>
          </a:prstGeom>
          <a:noFill/>
        </p:spPr>
        <p:txBody>
          <a:bodyPr wrap="square" rtlCol="0">
            <a:spAutoFit/>
          </a:bodyPr>
          <a:lstStyle/>
          <a:p>
            <a:pPr marL="0" indent="0">
              <a:buNone/>
            </a:pPr>
            <a:r>
              <a:rPr lang="en-US" dirty="0">
                <a:latin typeface="Malgun Gothic" panose="020B0503020000020004" charset="-127"/>
                <a:ea typeface="Malgun Gothic" panose="020B0503020000020004" charset="-127"/>
                <a:sym typeface="+mn-ea"/>
              </a:rPr>
              <a:t>digitalWrite(pump,RUN_pump);</a:t>
            </a:r>
            <a:endParaRPr lang="en-US" dirty="0"/>
          </a:p>
          <a:p>
            <a:pPr marL="0" indent="0">
              <a:buNone/>
            </a:pPr>
            <a:r>
              <a:rPr lang="en-US" dirty="0">
                <a:sym typeface="+mn-ea"/>
              </a:rPr>
              <a:t>}</a:t>
            </a:r>
            <a:endParaRPr lang="en-US" dirty="0"/>
          </a:p>
          <a:p>
            <a:pPr>
              <a:lnSpc>
                <a:spcPct val="110000"/>
              </a:lnSpc>
            </a:pPr>
            <a:r>
              <a:rPr lang="en-US" dirty="0">
                <a:latin typeface="Malgun Gothic" panose="020B0503020000020004" charset="-127"/>
                <a:ea typeface="Malgun Gothic" panose="020B0503020000020004" charset="-127"/>
              </a:rPr>
              <a:t>void loop()</a:t>
            </a:r>
          </a:p>
          <a:p>
            <a:pPr>
              <a:lnSpc>
                <a:spcPct val="110000"/>
              </a:lnSpc>
            </a:pPr>
            <a:r>
              <a:rPr lang="en-US" dirty="0">
                <a:latin typeface="Malgun Gothic" panose="020B0503020000020004" charset="-127"/>
                <a:ea typeface="Malgun Gothic" panose="020B0503020000020004" charset="-127"/>
              </a:rPr>
              <a:t>{</a:t>
            </a:r>
          </a:p>
          <a:p>
            <a:pPr>
              <a:lnSpc>
                <a:spcPct val="110000"/>
              </a:lnSpc>
            </a:pPr>
            <a:r>
              <a:rPr lang="en-US" dirty="0">
                <a:latin typeface="Malgun Gothic" panose="020B0503020000020004" charset="-127"/>
                <a:ea typeface="Malgun Gothic" panose="020B0503020000020004" charset="-127"/>
              </a:rPr>
              <a:t>  </a:t>
            </a:r>
            <a:endParaRPr lang="en-US" sz="2000" dirty="0">
              <a:latin typeface="Malgun Gothic" panose="020B0503020000020004" charset="-127"/>
              <a:ea typeface="Malgun Gothic" panose="020B0503020000020004" charset="-127"/>
            </a:endParaRPr>
          </a:p>
          <a:p>
            <a:pPr>
              <a:lnSpc>
                <a:spcPct val="110000"/>
              </a:lnSpc>
            </a:pPr>
            <a:endParaRPr lang="en-US" sz="2000" dirty="0">
              <a:latin typeface="Malgun Gothic" panose="020B0503020000020004" charset="-127"/>
              <a:ea typeface="Malgun Gothic" panose="020B0503020000020004" charset="-127"/>
            </a:endParaRPr>
          </a:p>
          <a:p>
            <a:pPr>
              <a:lnSpc>
                <a:spcPct val="110000"/>
              </a:lnSpc>
            </a:pPr>
            <a:r>
              <a:rPr lang="en-US" sz="2000" dirty="0">
                <a:latin typeface="Malgun Gothic" panose="020B0503020000020004" charset="-127"/>
                <a:ea typeface="Malgun Gothic" panose="020B0503020000020004" charset="-127"/>
              </a:rPr>
              <a:t>  </a:t>
            </a:r>
            <a:endParaRPr lang="en-US" sz="2000" dirty="0"/>
          </a:p>
          <a:p>
            <a:pPr>
              <a:lnSpc>
                <a:spcPct val="110000"/>
              </a:lnSpc>
            </a:pPr>
            <a:r>
              <a:rPr lang="en-US" sz="2000" dirty="0"/>
              <a:t>  </a:t>
            </a:r>
          </a:p>
        </p:txBody>
      </p:sp>
      <p:sp>
        <p:nvSpPr>
          <p:cNvPr id="6" name="Text Box 5"/>
          <p:cNvSpPr txBox="1"/>
          <p:nvPr/>
        </p:nvSpPr>
        <p:spPr>
          <a:xfrm>
            <a:off x="3669030" y="2764790"/>
            <a:ext cx="4232275" cy="3745865"/>
          </a:xfrm>
          <a:prstGeom prst="rect">
            <a:avLst/>
          </a:prstGeom>
          <a:noFill/>
        </p:spPr>
        <p:txBody>
          <a:bodyPr wrap="square" rtlCol="0">
            <a:spAutoFit/>
          </a:bodyPr>
          <a:lstStyle/>
          <a:p>
            <a:pPr algn="l">
              <a:lnSpc>
                <a:spcPct val="110000"/>
              </a:lnSpc>
            </a:pPr>
            <a:r>
              <a:rPr lang="en-US" dirty="0">
                <a:latin typeface="Malgun Gothic" panose="020B0503020000020004" charset="-127"/>
                <a:ea typeface="Malgun Gothic" panose="020B0503020000020004" charset="-127"/>
                <a:sym typeface="+mn-ea"/>
              </a:rPr>
              <a:t>  // measure the ping time in cm</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cm = 0.01723 * readUltrasonicDistance(7, 7);</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 convert to inches by dividing by 2.54</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int level = map(cm, 400 , 10, 0 , 100);</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lcd.setCursor(0, 0);</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lcd.print( "Tank Level");</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lcd.setCursor(0, 1);</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lcd.print(level);</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a:t>
            </a:r>
          </a:p>
        </p:txBody>
      </p:sp>
      <p:sp>
        <p:nvSpPr>
          <p:cNvPr id="7" name="Text Box 6"/>
          <p:cNvSpPr txBox="1"/>
          <p:nvPr/>
        </p:nvSpPr>
        <p:spPr>
          <a:xfrm>
            <a:off x="7822565" y="1715770"/>
            <a:ext cx="4484370" cy="4301490"/>
          </a:xfrm>
          <a:prstGeom prst="rect">
            <a:avLst/>
          </a:prstGeom>
          <a:noFill/>
        </p:spPr>
        <p:txBody>
          <a:bodyPr wrap="square" rtlCol="0">
            <a:spAutoFit/>
          </a:bodyPr>
          <a:lstStyle/>
          <a:p>
            <a:pPr algn="l">
              <a:lnSpc>
                <a:spcPct val="110000"/>
              </a:lnSpc>
            </a:pPr>
            <a:r>
              <a:rPr lang="en-US" dirty="0">
                <a:latin typeface="Malgun Gothic" panose="020B0503020000020004" charset="-127"/>
                <a:ea typeface="Malgun Gothic" panose="020B0503020000020004" charset="-127"/>
                <a:sym typeface="+mn-ea"/>
              </a:rPr>
              <a:t> lcd.setCursor(3, 1);</a:t>
            </a:r>
            <a:endParaRPr lang="en-US" dirty="0">
              <a:latin typeface="Malgun Gothic" panose="020B0503020000020004" charset="-127"/>
              <a:ea typeface="Malgun Gothic" panose="020B0503020000020004" charset="-127"/>
            </a:endParaRPr>
          </a:p>
          <a:p>
            <a:pPr algn="l">
              <a:lnSpc>
                <a:spcPct val="110000"/>
              </a:lnSpc>
            </a:pPr>
            <a:r>
              <a:rPr lang="en-US" dirty="0">
                <a:latin typeface="Malgun Gothic" panose="020B0503020000020004" charset="-127"/>
                <a:ea typeface="Malgun Gothic" panose="020B0503020000020004" charset="-127"/>
                <a:sym typeface="+mn-ea"/>
              </a:rPr>
              <a:t>   lcd.print("%");</a:t>
            </a:r>
          </a:p>
          <a:p>
            <a:endParaRPr lang="en-US">
              <a:latin typeface="Malgun Gothic" panose="020B0503020000020004" charset="-127"/>
              <a:ea typeface="Malgun Gothic" panose="020B0503020000020004" charset="-127"/>
            </a:endParaRPr>
          </a:p>
          <a:p>
            <a:r>
              <a:rPr lang="en-US">
                <a:latin typeface="Malgun Gothic" panose="020B0503020000020004" charset="-127"/>
                <a:ea typeface="Malgun Gothic" panose="020B0503020000020004" charset="-127"/>
              </a:rPr>
              <a:t>if( level &gt;=99){</a:t>
            </a:r>
          </a:p>
          <a:p>
            <a:r>
              <a:rPr lang="en-US">
                <a:latin typeface="Malgun Gothic" panose="020B0503020000020004" charset="-127"/>
                <a:ea typeface="Malgun Gothic" panose="020B0503020000020004" charset="-127"/>
              </a:rPr>
              <a:t>    digitalWrite(pump,STOP_pump);</a:t>
            </a:r>
          </a:p>
          <a:p>
            <a:r>
              <a:rPr lang="en-US">
                <a:latin typeface="Malgun Gothic" panose="020B0503020000020004" charset="-127"/>
                <a:ea typeface="Malgun Gothic" panose="020B0503020000020004" charset="-127"/>
              </a:rPr>
              <a:t>   }</a:t>
            </a:r>
          </a:p>
          <a:p>
            <a:r>
              <a:rPr lang="en-US">
                <a:latin typeface="Malgun Gothic" panose="020B0503020000020004" charset="-127"/>
                <a:ea typeface="Malgun Gothic" panose="020B0503020000020004" charset="-127"/>
              </a:rPr>
              <a:t>  else if( level &lt;95)  {</a:t>
            </a:r>
          </a:p>
          <a:p>
            <a:r>
              <a:rPr lang="en-US">
                <a:latin typeface="Malgun Gothic" panose="020B0503020000020004" charset="-127"/>
                <a:ea typeface="Malgun Gothic" panose="020B0503020000020004" charset="-127"/>
              </a:rPr>
              <a:t>    digitalWrite(pump,RUN_pump);</a:t>
            </a:r>
          </a:p>
          <a:p>
            <a:r>
              <a:rPr lang="en-US">
                <a:latin typeface="Malgun Gothic" panose="020B0503020000020004" charset="-127"/>
                <a:ea typeface="Malgun Gothic" panose="020B0503020000020004" charset="-127"/>
              </a:rPr>
              <a:t>   }</a:t>
            </a:r>
          </a:p>
          <a:p>
            <a:r>
              <a:rPr lang="en-US">
                <a:latin typeface="Malgun Gothic" panose="020B0503020000020004" charset="-127"/>
                <a:ea typeface="Malgun Gothic" panose="020B0503020000020004" charset="-127"/>
              </a:rPr>
              <a:t>   else {</a:t>
            </a:r>
          </a:p>
          <a:p>
            <a:r>
              <a:rPr lang="en-US">
                <a:latin typeface="Malgun Gothic" panose="020B0503020000020004" charset="-127"/>
                <a:ea typeface="Malgun Gothic" panose="020B0503020000020004" charset="-127"/>
              </a:rPr>
              <a:t>   digitalWrite(pump,STOP_pump); // this is for safety in case.</a:t>
            </a:r>
          </a:p>
          <a:p>
            <a:r>
              <a:rPr lang="en-US">
                <a:latin typeface="Malgun Gothic" panose="020B0503020000020004" charset="-127"/>
                <a:ea typeface="Malgun Gothic" panose="020B0503020000020004" charset="-127"/>
              </a:rPr>
              <a:t>  }</a:t>
            </a:r>
          </a:p>
          <a:p>
            <a:r>
              <a:rPr lang="en-US">
                <a:latin typeface="Malgun Gothic" panose="020B0503020000020004" charset="-127"/>
                <a:ea typeface="Malgun Gothic" panose="020B0503020000020004" charset="-127"/>
              </a:rPr>
              <a:t>}</a:t>
            </a:r>
          </a:p>
          <a:p>
            <a:endParaRPr lang="en-US">
              <a:latin typeface="Malgun Gothic" panose="020B0503020000020004" charset="-127"/>
              <a:ea typeface="Malgun Gothic" panose="020B0503020000020004"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a:t>long readUltrasonicDistance(int triggerPin, int echoPin)</a:t>
            </a:r>
          </a:p>
          <a:p>
            <a:pPr marL="0" indent="0">
              <a:buNone/>
            </a:pPr>
            <a:r>
              <a:rPr lang="en-US" sz="1800"/>
              <a:t>{</a:t>
            </a:r>
          </a:p>
          <a:p>
            <a:pPr marL="0" indent="0">
              <a:buNone/>
            </a:pPr>
            <a:r>
              <a:rPr lang="en-US" sz="1800"/>
              <a:t>  pinMode(triggerPin, OUTPUT);  // Clear the trigger</a:t>
            </a:r>
          </a:p>
          <a:p>
            <a:pPr marL="0" indent="0">
              <a:buNone/>
            </a:pPr>
            <a:r>
              <a:rPr lang="en-US" sz="1800"/>
              <a:t>  digitalWrite(triggerPin, LOW);</a:t>
            </a:r>
          </a:p>
          <a:p>
            <a:pPr marL="0" indent="0">
              <a:buNone/>
            </a:pPr>
            <a:r>
              <a:rPr lang="en-US" sz="1800"/>
              <a:t>  delayMicroseconds(2);</a:t>
            </a:r>
          </a:p>
          <a:p>
            <a:pPr marL="0" indent="0">
              <a:buNone/>
            </a:pPr>
            <a:r>
              <a:rPr lang="en-US" sz="1800"/>
              <a:t>  // Sets the trigger pin to HIGH state for 10 microseconds</a:t>
            </a:r>
          </a:p>
          <a:p>
            <a:pPr marL="0" indent="0">
              <a:buNone/>
            </a:pPr>
            <a:r>
              <a:rPr lang="en-US" sz="1800"/>
              <a:t>  digitalWrite(triggerPin, HIGH);</a:t>
            </a:r>
          </a:p>
          <a:p>
            <a:pPr marL="0" indent="0">
              <a:buNone/>
            </a:pPr>
            <a:r>
              <a:rPr lang="en-US" sz="1800"/>
              <a:t>  delayMicroseconds(10);</a:t>
            </a:r>
          </a:p>
          <a:p>
            <a:pPr marL="0" indent="0">
              <a:buNone/>
            </a:pPr>
            <a:r>
              <a:rPr lang="en-US" sz="1800"/>
              <a:t>  digitalWrite(triggerPin, LOW);</a:t>
            </a:r>
          </a:p>
          <a:p>
            <a:pPr marL="0" indent="0">
              <a:buNone/>
            </a:pPr>
            <a:r>
              <a:rPr lang="en-US" sz="1800"/>
              <a:t>  pinMode(echoPin, INPUT);</a:t>
            </a:r>
          </a:p>
          <a:p>
            <a:pPr marL="0" indent="0">
              <a:buNone/>
            </a:pPr>
            <a:r>
              <a:rPr lang="en-US" sz="1800"/>
              <a:t>  // Reads the echo pin, and returns the sound wave travel time in microseconds</a:t>
            </a:r>
          </a:p>
          <a:p>
            <a:pPr marL="0" indent="0">
              <a:buNone/>
            </a:pPr>
            <a:r>
              <a:rPr lang="en-US" sz="1800"/>
              <a:t> </a:t>
            </a:r>
          </a:p>
          <a:p>
            <a:pPr marL="0" indent="0">
              <a:buNone/>
            </a:pPr>
            <a:r>
              <a:rPr lang="en-US" sz="1800"/>
              <a:t>  return pulseIn(echoPin, HIGH);</a:t>
            </a:r>
          </a:p>
          <a:p>
            <a:pPr marL="0" indent="0">
              <a:buNone/>
            </a:pPr>
            <a:r>
              <a:rPr lang="en-US" sz="1800"/>
              <a:t>}</a:t>
            </a:r>
          </a:p>
          <a:p>
            <a:pPr marL="0" indent="0">
              <a:buNone/>
            </a:pPr>
            <a:endParaRPr lang="en-US" sz="1800"/>
          </a:p>
          <a:p>
            <a:pPr marL="0" indent="0">
              <a:buNone/>
            </a:pPr>
            <a:endParaRPr lang="en-US" sz="18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546</Words>
  <Application>Microsoft Office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Malgun Gothic</vt:lpstr>
      <vt:lpstr>SimSun</vt:lpstr>
      <vt:lpstr>Arial</vt:lpstr>
      <vt:lpstr>Arial Black</vt:lpstr>
      <vt:lpstr>Cambria</vt:lpstr>
      <vt:lpstr>Gear Drives</vt:lpstr>
      <vt:lpstr>Wireless Water-Tank Level Meter </vt:lpstr>
      <vt:lpstr>Block Diagram</vt:lpstr>
      <vt:lpstr>Working</vt:lpstr>
      <vt:lpstr>Applications</vt:lpstr>
      <vt:lpstr>Future scope </vt:lpstr>
      <vt:lpstr>Durability</vt:lpstr>
      <vt:lpstr>Components</vt:lpstr>
      <vt:lpstr>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Detecting Alarm system with Arduino.</dc:title>
  <dc:creator>Nupur</dc:creator>
  <cp:lastModifiedBy>rakshit m</cp:lastModifiedBy>
  <cp:revision>8</cp:revision>
  <dcterms:created xsi:type="dcterms:W3CDTF">2021-03-19T07:39:00Z</dcterms:created>
  <dcterms:modified xsi:type="dcterms:W3CDTF">2021-05-11T05:52:41Z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