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2411a73f_0_13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2411a73f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2411a73f_0_1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2411a73f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Microservices: </a:t>
            </a:r>
            <a:br>
              <a:rPr lang="en"/>
            </a:br>
            <a:r>
              <a:rPr lang="en"/>
              <a:t>Faster Delivery (Fast releases)</a:t>
            </a:r>
            <a:br>
              <a:rPr lang="en"/>
            </a:br>
            <a:r>
              <a:rPr lang="en"/>
              <a:t>Isolation </a:t>
            </a:r>
            <a:br>
              <a:rPr lang="en"/>
            </a:br>
            <a:r>
              <a:rPr lang="en"/>
              <a:t>Scaling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b284b5236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b284b52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Microservices: </a:t>
            </a:r>
            <a:br>
              <a:rPr lang="en"/>
            </a:br>
            <a:r>
              <a:rPr lang="en"/>
              <a:t>Faster Delivery (Fast releases)</a:t>
            </a:r>
            <a:br>
              <a:rPr lang="en"/>
            </a:br>
            <a:r>
              <a:rPr lang="en"/>
              <a:t>Isolation </a:t>
            </a:r>
            <a:br>
              <a:rPr lang="en"/>
            </a:br>
            <a:r>
              <a:rPr lang="en"/>
              <a:t>Scaling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2411a73f_0_13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2411a73f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Microservices:</a:t>
            </a:r>
            <a:br>
              <a:rPr lang="en"/>
            </a:br>
            <a:r>
              <a:rPr lang="en"/>
              <a:t>Service Discovery</a:t>
            </a:r>
            <a:br>
              <a:rPr lang="en"/>
            </a:br>
            <a:r>
              <a:rPr lang="en"/>
              <a:t>Load Balancing</a:t>
            </a:r>
            <a:br>
              <a:rPr lang="en"/>
            </a:br>
            <a:r>
              <a:rPr lang="en"/>
              <a:t>Security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2411a73f_0_13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b2411a73f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2411a73f_0_13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2411a73f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meshery.io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skmeegs/learn-istio" TargetMode="External"/><Relationship Id="rId4" Type="http://schemas.openxmlformats.org/officeDocument/2006/relationships/hyperlink" Target="https://drive.google.com/file/d/1NL4ua4xDbtB53s09i2mDZ7PNvDmUDxA7/view?usp=sharing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hyperlink" Target="https://youtu.be/gfWr2_H39N0" TargetMode="External"/><Relationship Id="rId6" Type="http://schemas.openxmlformats.org/officeDocument/2006/relationships/hyperlink" Target="https://youtu.be/QiXK0B9FhO0" TargetMode="External"/><Relationship Id="rId7" Type="http://schemas.openxmlformats.org/officeDocument/2006/relationships/hyperlink" Target="https://platform9.com/blog/kubernetes-service-mesh-a-comparison-of-istio-linkerd-and-consul/#:~:text=In%20general%2C%20service%20mesh%20layers,the%20network%20safe%20and%20reliable.&amp;text=Service%20mesh%20allows%20you%20to,and%20network%20and%20security%20policies." TargetMode="External"/><Relationship Id="rId8" Type="http://schemas.openxmlformats.org/officeDocument/2006/relationships/hyperlink" Target="https://youtu.be/CFj1O_uyhh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tLcMcyQ-Z6YYISYyR0Eyb30dojQiKHIjs7Rt5m8kcag/edit?usp=sharing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4kxjwYSJ_FyE3K_6CDEd6oq2kqwn0OSE8RDJ4H-KlKU/edit?usp=sharing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4808" y="61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Meshery Session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Meshery | The Service Mesh Management Plane | Meshery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1150" y="375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5,2020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2650" y="2224725"/>
            <a:ext cx="1178675" cy="1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about Open Source Community.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to answer the following?</a:t>
            </a:r>
            <a:br>
              <a:rPr lang="en"/>
            </a:br>
            <a:r>
              <a:rPr lang="en"/>
              <a:t>Why?</a:t>
            </a:r>
            <a:br>
              <a:rPr lang="en"/>
            </a:br>
            <a:r>
              <a:rPr lang="en"/>
              <a:t>How?</a:t>
            </a:r>
            <a:br>
              <a:rPr lang="en"/>
            </a:br>
            <a:r>
              <a:rPr lang="en"/>
              <a:t>What?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11700" y="1152475"/>
            <a:ext cx="81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askmeegs/learn-istio: ⛵️ Istio resources 🕸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The Enterprise Path to Service Mesh Architecture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https://youtu.be/gfWr2_H39N0</a:t>
            </a:r>
            <a:r>
              <a:rPr lang="en"/>
              <a:t> (What is Microservices)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https://youtu.be/QiXK0B9FhO0</a:t>
            </a:r>
            <a:r>
              <a:rPr lang="en"/>
              <a:t> (What is service mesh)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Kubernetes Service Mesh: A Comparison of Istio, Linkerd and Consul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https://youtu.be/CFj1O_uyhhs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340925" y="2336550"/>
            <a:ext cx="1785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Microservices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1984329" y="2336550"/>
            <a:ext cx="1969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Service Mesh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3839780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Layer5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5964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Meshery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7177999" y="2336550"/>
            <a:ext cx="1479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OpenSource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6414" l="23943" r="23938" t="10064"/>
          <a:stretch/>
        </p:blipFill>
        <p:spPr>
          <a:xfrm>
            <a:off x="544850" y="788850"/>
            <a:ext cx="1025175" cy="8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4"/>
          <p:cNvGrpSpPr/>
          <p:nvPr/>
        </p:nvGrpSpPr>
        <p:grpSpPr>
          <a:xfrm>
            <a:off x="4472557" y="1610215"/>
            <a:ext cx="198900" cy="593656"/>
            <a:chOff x="4058732" y="1610215"/>
            <a:chExt cx="198900" cy="593656"/>
          </a:xfrm>
        </p:grpSpPr>
        <p:cxnSp>
          <p:nvCxnSpPr>
            <p:cNvPr id="77" name="Google Shape;77;p14"/>
            <p:cNvCxnSpPr/>
            <p:nvPr/>
          </p:nvCxnSpPr>
          <p:spPr>
            <a:xfrm>
              <a:off x="4158195" y="1649171"/>
              <a:ext cx="0" cy="554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4058732" y="1610215"/>
              <a:ext cx="198900" cy="198900"/>
            </a:xfrm>
            <a:prstGeom prst="ellipse">
              <a:avLst/>
            </a:prstGeom>
            <a:solidFill>
              <a:srgbClr val="EEF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5973070" y="2938958"/>
            <a:ext cx="198900" cy="593656"/>
            <a:chOff x="5973070" y="2938958"/>
            <a:chExt cx="198900" cy="593656"/>
          </a:xfrm>
        </p:grpSpPr>
        <p:cxnSp>
          <p:nvCxnSpPr>
            <p:cNvPr id="80" name="Google Shape;80;p14"/>
            <p:cNvCxnSpPr/>
            <p:nvPr/>
          </p:nvCxnSpPr>
          <p:spPr>
            <a:xfrm rot="10800000">
              <a:off x="6072532" y="2938958"/>
              <a:ext cx="0" cy="554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14"/>
            <p:cNvSpPr/>
            <p:nvPr/>
          </p:nvSpPr>
          <p:spPr>
            <a:xfrm flipH="1" rot="10800000">
              <a:off x="5973070" y="3333714"/>
              <a:ext cx="198900" cy="198900"/>
            </a:xfrm>
            <a:prstGeom prst="ellipse">
              <a:avLst/>
            </a:prstGeom>
            <a:solidFill>
              <a:srgbClr val="EEF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912845" y="1610215"/>
            <a:ext cx="198900" cy="593656"/>
            <a:chOff x="4058732" y="1610215"/>
            <a:chExt cx="198900" cy="593656"/>
          </a:xfrm>
        </p:grpSpPr>
        <p:cxnSp>
          <p:nvCxnSpPr>
            <p:cNvPr id="83" name="Google Shape;83;p14"/>
            <p:cNvCxnSpPr/>
            <p:nvPr/>
          </p:nvCxnSpPr>
          <p:spPr>
            <a:xfrm>
              <a:off x="4158195" y="1649171"/>
              <a:ext cx="0" cy="554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" name="Google Shape;84;p14"/>
            <p:cNvSpPr/>
            <p:nvPr/>
          </p:nvSpPr>
          <p:spPr>
            <a:xfrm>
              <a:off x="4058732" y="1610215"/>
              <a:ext cx="198900" cy="198900"/>
            </a:xfrm>
            <a:prstGeom prst="ellipse">
              <a:avLst/>
            </a:prstGeom>
            <a:solidFill>
              <a:srgbClr val="EEF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7707932" y="1610215"/>
            <a:ext cx="198900" cy="593656"/>
            <a:chOff x="4058732" y="1610215"/>
            <a:chExt cx="198900" cy="593656"/>
          </a:xfrm>
        </p:grpSpPr>
        <p:cxnSp>
          <p:nvCxnSpPr>
            <p:cNvPr id="86" name="Google Shape;86;p14"/>
            <p:cNvCxnSpPr/>
            <p:nvPr/>
          </p:nvCxnSpPr>
          <p:spPr>
            <a:xfrm>
              <a:off x="4158195" y="1649171"/>
              <a:ext cx="0" cy="554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4058732" y="1610215"/>
              <a:ext cx="198900" cy="198900"/>
            </a:xfrm>
            <a:prstGeom prst="ellipse">
              <a:avLst/>
            </a:prstGeom>
            <a:solidFill>
              <a:srgbClr val="EEF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2600070" y="2938958"/>
            <a:ext cx="198900" cy="593656"/>
            <a:chOff x="5973070" y="2938958"/>
            <a:chExt cx="198900" cy="593656"/>
          </a:xfrm>
        </p:grpSpPr>
        <p:cxnSp>
          <p:nvCxnSpPr>
            <p:cNvPr id="89" name="Google Shape;89;p14"/>
            <p:cNvCxnSpPr/>
            <p:nvPr/>
          </p:nvCxnSpPr>
          <p:spPr>
            <a:xfrm rot="10800000">
              <a:off x="6072532" y="2938958"/>
              <a:ext cx="0" cy="554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4"/>
            <p:cNvSpPr/>
            <p:nvPr/>
          </p:nvSpPr>
          <p:spPr>
            <a:xfrm flipH="1" rot="10800000">
              <a:off x="5973070" y="3333714"/>
              <a:ext cx="198900" cy="198900"/>
            </a:xfrm>
            <a:prstGeom prst="ellipse">
              <a:avLst/>
            </a:prstGeom>
            <a:solidFill>
              <a:srgbClr val="EEF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" name="Google Shape;91;p14"/>
          <p:cNvPicPr preferRelativeResize="0"/>
          <p:nvPr/>
        </p:nvPicPr>
        <p:blipFill rotWithShape="1">
          <a:blip r:embed="rId6">
            <a:alphaModFix/>
          </a:blip>
          <a:srcRect b="17696" l="0" r="53305" t="10685"/>
          <a:stretch/>
        </p:blipFill>
        <p:spPr>
          <a:xfrm>
            <a:off x="2213225" y="3532625"/>
            <a:ext cx="1025175" cy="8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7">
            <a:alphaModFix/>
          </a:blip>
          <a:srcRect b="26779" l="0" r="0" t="26005"/>
          <a:stretch/>
        </p:blipFill>
        <p:spPr>
          <a:xfrm>
            <a:off x="3546450" y="1074075"/>
            <a:ext cx="2051100" cy="53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2088" y="3533275"/>
            <a:ext cx="1160867" cy="8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7225" y="788850"/>
            <a:ext cx="1025174" cy="8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Load Balancing</a:t>
            </a:r>
            <a:endParaRPr b="1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450" y="1725850"/>
            <a:ext cx="59360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9473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Microservices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 Amazon,Netflix,Uber etc. uses Microservice </a:t>
            </a:r>
            <a:r>
              <a:rPr lang="en"/>
              <a:t>Architecture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3470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Monolithic Architecture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 The softwares we are creating currently. TODO App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925000" y="1121750"/>
            <a:ext cx="2681100" cy="1696200"/>
            <a:chOff x="925000" y="1723650"/>
            <a:chExt cx="2681100" cy="1696200"/>
          </a:xfrm>
        </p:grpSpPr>
        <p:sp>
          <p:nvSpPr>
            <p:cNvPr id="113" name="Google Shape;113;p16"/>
            <p:cNvSpPr/>
            <p:nvPr/>
          </p:nvSpPr>
          <p:spPr>
            <a:xfrm>
              <a:off x="925000" y="1723650"/>
              <a:ext cx="2681100" cy="1696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143850" y="1895625"/>
              <a:ext cx="859800" cy="5064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816100" y="2231750"/>
              <a:ext cx="686100" cy="72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589950" y="2141825"/>
              <a:ext cx="906900" cy="547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175800" y="1840900"/>
              <a:ext cx="686100" cy="547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316325" y="2560075"/>
              <a:ext cx="906900" cy="72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438775" y="2470075"/>
              <a:ext cx="686100" cy="547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651950" y="2689025"/>
              <a:ext cx="562800" cy="547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5073888" y="1178575"/>
            <a:ext cx="1309500" cy="5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870625" y="1958463"/>
            <a:ext cx="1309500" cy="5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619950" y="2817950"/>
            <a:ext cx="1309500" cy="5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047775" y="2643775"/>
            <a:ext cx="1309500" cy="5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302700" y="2137375"/>
            <a:ext cx="1309500" cy="5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113175" y="1267975"/>
            <a:ext cx="1309500" cy="5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7" name="Google Shape;127;p16"/>
          <p:cNvCxnSpPr>
            <a:stCxn id="121" idx="3"/>
            <a:endCxn id="126" idx="1"/>
          </p:cNvCxnSpPr>
          <p:nvPr/>
        </p:nvCxnSpPr>
        <p:spPr>
          <a:xfrm>
            <a:off x="6383388" y="1431775"/>
            <a:ext cx="729900" cy="8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stCxn id="121" idx="2"/>
            <a:endCxn id="122" idx="0"/>
          </p:cNvCxnSpPr>
          <p:nvPr/>
        </p:nvCxnSpPr>
        <p:spPr>
          <a:xfrm>
            <a:off x="5728638" y="1684975"/>
            <a:ext cx="796800" cy="27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>
            <a:stCxn id="126" idx="2"/>
            <a:endCxn id="125" idx="0"/>
          </p:cNvCxnSpPr>
          <p:nvPr/>
        </p:nvCxnSpPr>
        <p:spPr>
          <a:xfrm>
            <a:off x="7767925" y="1774375"/>
            <a:ext cx="189600" cy="36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stCxn id="122" idx="2"/>
            <a:endCxn id="123" idx="0"/>
          </p:cNvCxnSpPr>
          <p:nvPr/>
        </p:nvCxnSpPr>
        <p:spPr>
          <a:xfrm>
            <a:off x="6525375" y="2464863"/>
            <a:ext cx="749400" cy="35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24" idx="3"/>
            <a:endCxn id="123" idx="1"/>
          </p:cNvCxnSpPr>
          <p:nvPr/>
        </p:nvCxnSpPr>
        <p:spPr>
          <a:xfrm>
            <a:off x="6357275" y="2896975"/>
            <a:ext cx="262800" cy="17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24" idx="0"/>
            <a:endCxn id="121" idx="2"/>
          </p:cNvCxnSpPr>
          <p:nvPr/>
        </p:nvCxnSpPr>
        <p:spPr>
          <a:xfrm flipH="1" rot="10800000">
            <a:off x="5702525" y="1684975"/>
            <a:ext cx="26100" cy="95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49473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Microservices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idx="2" type="body"/>
          </p:nvPr>
        </p:nvSpPr>
        <p:spPr>
          <a:xfrm>
            <a:off x="3470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Monolithic Architecture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5">
            <a:alphaModFix/>
          </a:blip>
          <a:srcRect b="5209" l="0" r="56694" t="23823"/>
          <a:stretch/>
        </p:blipFill>
        <p:spPr>
          <a:xfrm>
            <a:off x="285638" y="1174600"/>
            <a:ext cx="3959825" cy="32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6">
            <a:alphaModFix/>
          </a:blip>
          <a:srcRect b="5202" l="49172" r="7150" t="23825"/>
          <a:stretch/>
        </p:blipFill>
        <p:spPr>
          <a:xfrm>
            <a:off x="4868788" y="1174600"/>
            <a:ext cx="3994025" cy="32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5">
            <a:alphaModFix/>
          </a:blip>
          <a:srcRect b="0" l="0" r="0" t="5455"/>
          <a:stretch/>
        </p:blipFill>
        <p:spPr>
          <a:xfrm>
            <a:off x="781263" y="555863"/>
            <a:ext cx="7581475" cy="4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Mesh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888250" y="2102600"/>
            <a:ext cx="7551000" cy="271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532100" y="2665550"/>
            <a:ext cx="2181000" cy="158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600750" y="2665550"/>
            <a:ext cx="2181000" cy="158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2020650" y="3525350"/>
            <a:ext cx="1203900" cy="57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Proxy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089300" y="3525350"/>
            <a:ext cx="1203900" cy="57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Proxy 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805775" y="2782175"/>
            <a:ext cx="1633500" cy="61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874500" y="2782175"/>
            <a:ext cx="1633500" cy="61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3314350" y="3775550"/>
            <a:ext cx="2698800" cy="86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195350" y="961225"/>
            <a:ext cx="2753400" cy="101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Control Plane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>
            <a:off x="891125" y="1969850"/>
            <a:ext cx="156300" cy="25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/>
          <p:nvPr/>
        </p:nvSpPr>
        <p:spPr>
          <a:xfrm>
            <a:off x="297050" y="1493025"/>
            <a:ext cx="1203900" cy="506400"/>
          </a:xfrm>
          <a:prstGeom prst="wave">
            <a:avLst>
              <a:gd fmla="val 12500" name="adj1"/>
              <a:gd fmla="val 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Plane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8" name="Google Shape;168;p19"/>
          <p:cNvCxnSpPr>
            <a:stCxn id="165" idx="2"/>
          </p:cNvCxnSpPr>
          <p:nvPr/>
        </p:nvCxnSpPr>
        <p:spPr>
          <a:xfrm flipH="1">
            <a:off x="3400250" y="1977625"/>
            <a:ext cx="1171800" cy="1743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>
            <a:stCxn id="165" idx="2"/>
          </p:cNvCxnSpPr>
          <p:nvPr/>
        </p:nvCxnSpPr>
        <p:spPr>
          <a:xfrm>
            <a:off x="4572050" y="1977625"/>
            <a:ext cx="1407900" cy="168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LAYER5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MESHERY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763" y="4549088"/>
            <a:ext cx="50632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7850" y="101325"/>
            <a:ext cx="686150" cy="6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