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458" r:id="rId4"/>
  </p:sldMasterIdLst>
  <p:notesMasterIdLst>
    <p:notesMasterId r:id="rId24"/>
  </p:notesMasterIdLst>
  <p:handoutMasterIdLst>
    <p:handoutMasterId r:id="rId25"/>
  </p:handoutMasterIdLst>
  <p:sldIdLst>
    <p:sldId id="256" r:id="rId5"/>
    <p:sldId id="260" r:id="rId6"/>
    <p:sldId id="280" r:id="rId7"/>
    <p:sldId id="281" r:id="rId8"/>
    <p:sldId id="284" r:id="rId9"/>
    <p:sldId id="257" r:id="rId10"/>
    <p:sldId id="259" r:id="rId11"/>
    <p:sldId id="261" r:id="rId12"/>
    <p:sldId id="268" r:id="rId13"/>
    <p:sldId id="279" r:id="rId14"/>
    <p:sldId id="271" r:id="rId15"/>
    <p:sldId id="262" r:id="rId16"/>
    <p:sldId id="269" r:id="rId17"/>
    <p:sldId id="266" r:id="rId18"/>
    <p:sldId id="272"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1866CC-0318-4CEE-8C8E-C087639AAAA2}" v="148" dt="2023-02-09T08:39:28.946"/>
    <p1510:client id="{47069300-9609-4092-BA42-5229FAA35008}" v="130" dt="2023-02-09T09:04:33.990"/>
    <p1510:client id="{66740BFC-05E0-4FF3-A795-89CB003F7918}" v="1956" dt="2023-02-09T13:41:26.660"/>
    <p1510:client id="{AC679AE4-3D23-4F1D-A9F8-678F9E34A890}" v="2237" dt="2023-02-08T14:34:30.667"/>
    <p1510:client id="{AD039AF1-4BF6-4CBA-A357-BCAE6E8585F3}" v="2593" dt="2023-02-08T17:54:20.015"/>
    <p1510:client id="{F70AE7E0-E682-47DA-8C7D-62E855CC800E}" v="953" dt="2023-02-07T09:20:30.300"/>
  </p1510:revLst>
</p1510:revInfo>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p:cViewPr varScale="1">
        <p:scale>
          <a:sx n="69" d="100"/>
          <a:sy n="69" d="100"/>
        </p:scale>
        <p:origin x="738" y="4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29534B-722E-43AF-8819-EC0D2F27F5B5}" type="doc">
      <dgm:prSet loTypeId="urn:microsoft.com/office/officeart/2005/8/layout/chevron1" loCatId="process" qsTypeId="urn:microsoft.com/office/officeart/2005/8/quickstyle/simple5" qsCatId="simple" csTypeId="urn:microsoft.com/office/officeart/2005/8/colors/colorful5" csCatId="colorful"/>
      <dgm:spPr/>
      <dgm:t>
        <a:bodyPr/>
        <a:lstStyle/>
        <a:p>
          <a:endParaRPr lang="en-US"/>
        </a:p>
      </dgm:t>
    </dgm:pt>
    <dgm:pt modelId="{408BA546-9928-4F53-BE4E-385B9C1D0B35}">
      <dgm:prSet/>
      <dgm:spPr/>
      <dgm:t>
        <a:bodyPr/>
        <a:lstStyle/>
        <a:p>
          <a:r>
            <a:rPr lang="en-US"/>
            <a:t>Step 4     Identification of the deceased</a:t>
          </a:r>
        </a:p>
      </dgm:t>
    </dgm:pt>
    <dgm:pt modelId="{42C9275A-AEB9-4CFC-8852-8370E8593D39}" type="parTrans" cxnId="{FC0D328A-695F-427D-965F-BF8BF68710A7}">
      <dgm:prSet/>
      <dgm:spPr/>
      <dgm:t>
        <a:bodyPr/>
        <a:lstStyle/>
        <a:p>
          <a:endParaRPr lang="en-US"/>
        </a:p>
      </dgm:t>
    </dgm:pt>
    <dgm:pt modelId="{800F81FF-D5DD-44BD-B49A-D8D1CE0417C9}" type="sibTrans" cxnId="{FC0D328A-695F-427D-965F-BF8BF68710A7}">
      <dgm:prSet/>
      <dgm:spPr/>
      <dgm:t>
        <a:bodyPr/>
        <a:lstStyle/>
        <a:p>
          <a:endParaRPr lang="en-US"/>
        </a:p>
      </dgm:t>
    </dgm:pt>
    <dgm:pt modelId="{7E861035-43EC-4E16-9EDA-FBBFB04AE8C5}">
      <dgm:prSet/>
      <dgm:spPr/>
      <dgm:t>
        <a:bodyPr/>
        <a:lstStyle/>
        <a:p>
          <a:r>
            <a:rPr lang="en-US"/>
            <a:t>Positive identification of  the descendent is crucial in all death inquiries. Family should be notified. It is imperative that the identification is absolutely correct, verifying medical and dental records help.</a:t>
          </a:r>
        </a:p>
      </dgm:t>
    </dgm:pt>
    <dgm:pt modelId="{BDC2A07C-5A3B-4D48-B726-05E1B6DB0DE5}" type="parTrans" cxnId="{13D242E8-3201-4DEC-A3AE-FDDD3B2C7F15}">
      <dgm:prSet/>
      <dgm:spPr/>
      <dgm:t>
        <a:bodyPr/>
        <a:lstStyle/>
        <a:p>
          <a:endParaRPr lang="en-US"/>
        </a:p>
      </dgm:t>
    </dgm:pt>
    <dgm:pt modelId="{2A00C1C5-AF4A-4B46-A038-9E7A073FFAFC}" type="sibTrans" cxnId="{13D242E8-3201-4DEC-A3AE-FDDD3B2C7F15}">
      <dgm:prSet/>
      <dgm:spPr/>
      <dgm:t>
        <a:bodyPr/>
        <a:lstStyle/>
        <a:p>
          <a:endParaRPr lang="en-US"/>
        </a:p>
      </dgm:t>
    </dgm:pt>
    <dgm:pt modelId="{353FADE9-8AD1-4CFF-87B9-F95A499B892D}" type="pres">
      <dgm:prSet presAssocID="{D329534B-722E-43AF-8819-EC0D2F27F5B5}" presName="Name0" presStyleCnt="0">
        <dgm:presLayoutVars>
          <dgm:dir/>
          <dgm:animLvl val="lvl"/>
          <dgm:resizeHandles val="exact"/>
        </dgm:presLayoutVars>
      </dgm:prSet>
      <dgm:spPr/>
      <dgm:t>
        <a:bodyPr/>
        <a:lstStyle/>
        <a:p>
          <a:endParaRPr lang="en-US"/>
        </a:p>
      </dgm:t>
    </dgm:pt>
    <dgm:pt modelId="{CD393696-F7B3-47F9-BC5D-382B6E439354}" type="pres">
      <dgm:prSet presAssocID="{408BA546-9928-4F53-BE4E-385B9C1D0B35}" presName="parTxOnly" presStyleLbl="node1" presStyleIdx="0" presStyleCnt="2">
        <dgm:presLayoutVars>
          <dgm:chMax val="0"/>
          <dgm:chPref val="0"/>
          <dgm:bulletEnabled val="1"/>
        </dgm:presLayoutVars>
      </dgm:prSet>
      <dgm:spPr/>
      <dgm:t>
        <a:bodyPr/>
        <a:lstStyle/>
        <a:p>
          <a:endParaRPr lang="en-US"/>
        </a:p>
      </dgm:t>
    </dgm:pt>
    <dgm:pt modelId="{69854386-0DD6-4777-B652-496A4F9E4B5C}" type="pres">
      <dgm:prSet presAssocID="{800F81FF-D5DD-44BD-B49A-D8D1CE0417C9}" presName="parTxOnlySpace" presStyleCnt="0"/>
      <dgm:spPr/>
    </dgm:pt>
    <dgm:pt modelId="{36CC7327-AB05-4D9A-98CC-1AA8D55A8494}" type="pres">
      <dgm:prSet presAssocID="{7E861035-43EC-4E16-9EDA-FBBFB04AE8C5}" presName="parTxOnly" presStyleLbl="node1" presStyleIdx="1" presStyleCnt="2">
        <dgm:presLayoutVars>
          <dgm:chMax val="0"/>
          <dgm:chPref val="0"/>
          <dgm:bulletEnabled val="1"/>
        </dgm:presLayoutVars>
      </dgm:prSet>
      <dgm:spPr/>
      <dgm:t>
        <a:bodyPr/>
        <a:lstStyle/>
        <a:p>
          <a:endParaRPr lang="en-US"/>
        </a:p>
      </dgm:t>
    </dgm:pt>
  </dgm:ptLst>
  <dgm:cxnLst>
    <dgm:cxn modelId="{B85B291E-AA04-489E-94B4-255D49970714}" type="presOf" srcId="{408BA546-9928-4F53-BE4E-385B9C1D0B35}" destId="{CD393696-F7B3-47F9-BC5D-382B6E439354}" srcOrd="0" destOrd="0" presId="urn:microsoft.com/office/officeart/2005/8/layout/chevron1"/>
    <dgm:cxn modelId="{FC0D328A-695F-427D-965F-BF8BF68710A7}" srcId="{D329534B-722E-43AF-8819-EC0D2F27F5B5}" destId="{408BA546-9928-4F53-BE4E-385B9C1D0B35}" srcOrd="0" destOrd="0" parTransId="{42C9275A-AEB9-4CFC-8852-8370E8593D39}" sibTransId="{800F81FF-D5DD-44BD-B49A-D8D1CE0417C9}"/>
    <dgm:cxn modelId="{F7F3C799-96C5-48AA-9D55-490FD696A740}" type="presOf" srcId="{7E861035-43EC-4E16-9EDA-FBBFB04AE8C5}" destId="{36CC7327-AB05-4D9A-98CC-1AA8D55A8494}" srcOrd="0" destOrd="0" presId="urn:microsoft.com/office/officeart/2005/8/layout/chevron1"/>
    <dgm:cxn modelId="{13D242E8-3201-4DEC-A3AE-FDDD3B2C7F15}" srcId="{D329534B-722E-43AF-8819-EC0D2F27F5B5}" destId="{7E861035-43EC-4E16-9EDA-FBBFB04AE8C5}" srcOrd="1" destOrd="0" parTransId="{BDC2A07C-5A3B-4D48-B726-05E1B6DB0DE5}" sibTransId="{2A00C1C5-AF4A-4B46-A038-9E7A073FFAFC}"/>
    <dgm:cxn modelId="{C3A8EEBC-031E-41DF-9692-974C9C890DBD}" type="presOf" srcId="{D329534B-722E-43AF-8819-EC0D2F27F5B5}" destId="{353FADE9-8AD1-4CFF-87B9-F95A499B892D}" srcOrd="0" destOrd="0" presId="urn:microsoft.com/office/officeart/2005/8/layout/chevron1"/>
    <dgm:cxn modelId="{0C349184-B2A4-4244-B7D1-0E04009C0B68}" type="presParOf" srcId="{353FADE9-8AD1-4CFF-87B9-F95A499B892D}" destId="{CD393696-F7B3-47F9-BC5D-382B6E439354}" srcOrd="0" destOrd="0" presId="urn:microsoft.com/office/officeart/2005/8/layout/chevron1"/>
    <dgm:cxn modelId="{7533EC88-1415-44F7-960A-571E75C1047C}" type="presParOf" srcId="{353FADE9-8AD1-4CFF-87B9-F95A499B892D}" destId="{69854386-0DD6-4777-B652-496A4F9E4B5C}" srcOrd="1" destOrd="0" presId="urn:microsoft.com/office/officeart/2005/8/layout/chevron1"/>
    <dgm:cxn modelId="{B29D2602-EF74-4117-9DAA-414C7B9619DE}" type="presParOf" srcId="{353FADE9-8AD1-4CFF-87B9-F95A499B892D}" destId="{36CC7327-AB05-4D9A-98CC-1AA8D55A8494}" srcOrd="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B1749D-506E-4911-B69E-391762DB1EC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1981658-99E8-45AC-9103-23CEAEC0E784}">
      <dgm:prSet/>
      <dgm:spPr/>
      <dgm:t>
        <a:bodyPr/>
        <a:lstStyle/>
        <a:p>
          <a:pPr>
            <a:lnSpc>
              <a:spcPct val="100000"/>
            </a:lnSpc>
          </a:pPr>
          <a:r>
            <a:rPr lang="en-US" b="0" i="0"/>
            <a:t>Information that relates to cause                   and manner of death requires                        specific scene information.</a:t>
          </a:r>
          <a:endParaRPr lang="en-US"/>
        </a:p>
      </dgm:t>
    </dgm:pt>
    <dgm:pt modelId="{3DB51FD9-5826-4022-9AA1-6CC73C5CE657}" type="parTrans" cxnId="{7223150D-2626-4ACD-9AEE-CE815A078A13}">
      <dgm:prSet/>
      <dgm:spPr/>
      <dgm:t>
        <a:bodyPr/>
        <a:lstStyle/>
        <a:p>
          <a:endParaRPr lang="en-US"/>
        </a:p>
      </dgm:t>
    </dgm:pt>
    <dgm:pt modelId="{0F035BE6-347C-4342-8815-17471FB26533}" type="sibTrans" cxnId="{7223150D-2626-4ACD-9AEE-CE815A078A13}">
      <dgm:prSet/>
      <dgm:spPr/>
      <dgm:t>
        <a:bodyPr/>
        <a:lstStyle/>
        <a:p>
          <a:endParaRPr lang="en-US"/>
        </a:p>
      </dgm:t>
    </dgm:pt>
    <dgm:pt modelId="{5239BA03-3850-4BA3-B8E3-4A9CDD14427F}">
      <dgm:prSet/>
      <dgm:spPr/>
      <dgm:t>
        <a:bodyPr/>
        <a:lstStyle/>
        <a:p>
          <a:pPr>
            <a:lnSpc>
              <a:spcPct val="100000"/>
            </a:lnSpc>
          </a:pPr>
          <a:r>
            <a:rPr lang="en-US" b="0" i="0"/>
            <a:t>For instance, a fatal motor vehicle accident vs.  a small child found in a pool would require different guides to followthat relate to cause manner of death.</a:t>
          </a:r>
          <a:endParaRPr lang="en-US"/>
        </a:p>
      </dgm:t>
    </dgm:pt>
    <dgm:pt modelId="{4ACF0B7A-4983-43B4-8D28-39E8CD8E1DE2}" type="parTrans" cxnId="{E5D03AC2-FFAB-4694-BB3D-3E718664B0BD}">
      <dgm:prSet/>
      <dgm:spPr/>
      <dgm:t>
        <a:bodyPr/>
        <a:lstStyle/>
        <a:p>
          <a:endParaRPr lang="en-US"/>
        </a:p>
      </dgm:t>
    </dgm:pt>
    <dgm:pt modelId="{97C39C15-D1BA-418F-A8C5-C84802C3ECA7}" type="sibTrans" cxnId="{E5D03AC2-FFAB-4694-BB3D-3E718664B0BD}">
      <dgm:prSet/>
      <dgm:spPr/>
      <dgm:t>
        <a:bodyPr/>
        <a:lstStyle/>
        <a:p>
          <a:endParaRPr lang="en-US"/>
        </a:p>
      </dgm:t>
    </dgm:pt>
    <dgm:pt modelId="{7BD988C5-5118-4FFE-A6D6-F6BFFC2B0705}" type="pres">
      <dgm:prSet presAssocID="{52B1749D-506E-4911-B69E-391762DB1EC1}" presName="root" presStyleCnt="0">
        <dgm:presLayoutVars>
          <dgm:dir/>
          <dgm:resizeHandles val="exact"/>
        </dgm:presLayoutVars>
      </dgm:prSet>
      <dgm:spPr/>
      <dgm:t>
        <a:bodyPr/>
        <a:lstStyle/>
        <a:p>
          <a:endParaRPr lang="en-US"/>
        </a:p>
      </dgm:t>
    </dgm:pt>
    <dgm:pt modelId="{6BDD29A8-8DA4-44E8-A361-B79B0D3E902A}" type="pres">
      <dgm:prSet presAssocID="{D1981658-99E8-45AC-9103-23CEAEC0E784}" presName="compNode" presStyleCnt="0"/>
      <dgm:spPr/>
    </dgm:pt>
    <dgm:pt modelId="{942E8F7C-BC70-4982-9EA3-3D061631A825}" type="pres">
      <dgm:prSet presAssocID="{D1981658-99E8-45AC-9103-23CEAEC0E78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t>
        <a:bodyPr/>
        <a:lstStyle/>
        <a:p>
          <a:endParaRPr lang="en-US"/>
        </a:p>
      </dgm:t>
      <dgm:extLst>
        <a:ext uri="{E40237B7-FDA0-4F09-8148-C483321AD2D9}">
          <dgm14:cNvPr xmlns:dgm14="http://schemas.microsoft.com/office/drawing/2010/diagram" id="0" name="" descr="Skull"/>
        </a:ext>
      </dgm:extLst>
    </dgm:pt>
    <dgm:pt modelId="{1F03EEDD-7313-402E-8A39-5B70691E7920}" type="pres">
      <dgm:prSet presAssocID="{D1981658-99E8-45AC-9103-23CEAEC0E784}" presName="spaceRect" presStyleCnt="0"/>
      <dgm:spPr/>
    </dgm:pt>
    <dgm:pt modelId="{1775E3BB-0743-4F31-92BB-D941270B7580}" type="pres">
      <dgm:prSet presAssocID="{D1981658-99E8-45AC-9103-23CEAEC0E784}" presName="textRect" presStyleLbl="revTx" presStyleIdx="0" presStyleCnt="2">
        <dgm:presLayoutVars>
          <dgm:chMax val="1"/>
          <dgm:chPref val="1"/>
        </dgm:presLayoutVars>
      </dgm:prSet>
      <dgm:spPr/>
      <dgm:t>
        <a:bodyPr/>
        <a:lstStyle/>
        <a:p>
          <a:endParaRPr lang="en-US"/>
        </a:p>
      </dgm:t>
    </dgm:pt>
    <dgm:pt modelId="{985F4EDA-9FDF-4F65-A598-ED9A2F40EB69}" type="pres">
      <dgm:prSet presAssocID="{0F035BE6-347C-4342-8815-17471FB26533}" presName="sibTrans" presStyleCnt="0"/>
      <dgm:spPr/>
    </dgm:pt>
    <dgm:pt modelId="{EECA8E00-622B-4259-9CBA-0EC46385417F}" type="pres">
      <dgm:prSet presAssocID="{5239BA03-3850-4BA3-B8E3-4A9CDD14427F}" presName="compNode" presStyleCnt="0"/>
      <dgm:spPr/>
    </dgm:pt>
    <dgm:pt modelId="{C565E7CD-77B3-4D7D-901D-A5C9339EE745}" type="pres">
      <dgm:prSet presAssocID="{5239BA03-3850-4BA3-B8E3-4A9CDD14427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t>
        <a:bodyPr/>
        <a:lstStyle/>
        <a:p>
          <a:endParaRPr lang="en-US"/>
        </a:p>
      </dgm:t>
      <dgm:extLst>
        <a:ext uri="{E40237B7-FDA0-4F09-8148-C483321AD2D9}">
          <dgm14:cNvPr xmlns:dgm14="http://schemas.microsoft.com/office/drawing/2010/diagram" id="0" name="" descr="Scooter"/>
        </a:ext>
      </dgm:extLst>
    </dgm:pt>
    <dgm:pt modelId="{CC4105CF-45BD-45BB-A28B-F3BEB9486C11}" type="pres">
      <dgm:prSet presAssocID="{5239BA03-3850-4BA3-B8E3-4A9CDD14427F}" presName="spaceRect" presStyleCnt="0"/>
      <dgm:spPr/>
    </dgm:pt>
    <dgm:pt modelId="{DCE5F38D-DB88-49FD-992E-A88EE5EE12C2}" type="pres">
      <dgm:prSet presAssocID="{5239BA03-3850-4BA3-B8E3-4A9CDD14427F}" presName="textRect" presStyleLbl="revTx" presStyleIdx="1" presStyleCnt="2">
        <dgm:presLayoutVars>
          <dgm:chMax val="1"/>
          <dgm:chPref val="1"/>
        </dgm:presLayoutVars>
      </dgm:prSet>
      <dgm:spPr/>
      <dgm:t>
        <a:bodyPr/>
        <a:lstStyle/>
        <a:p>
          <a:endParaRPr lang="en-US"/>
        </a:p>
      </dgm:t>
    </dgm:pt>
  </dgm:ptLst>
  <dgm:cxnLst>
    <dgm:cxn modelId="{F4E357EF-79A3-410C-8286-B01BE7E980C5}" type="presOf" srcId="{52B1749D-506E-4911-B69E-391762DB1EC1}" destId="{7BD988C5-5118-4FFE-A6D6-F6BFFC2B0705}" srcOrd="0" destOrd="0" presId="urn:microsoft.com/office/officeart/2018/2/layout/IconLabelList"/>
    <dgm:cxn modelId="{6CB8CC4B-2DE7-474F-A438-CBE446A9C5CA}" type="presOf" srcId="{5239BA03-3850-4BA3-B8E3-4A9CDD14427F}" destId="{DCE5F38D-DB88-49FD-992E-A88EE5EE12C2}" srcOrd="0" destOrd="0" presId="urn:microsoft.com/office/officeart/2018/2/layout/IconLabelList"/>
    <dgm:cxn modelId="{24C24407-AEAE-4281-9668-53AD08221851}" type="presOf" srcId="{D1981658-99E8-45AC-9103-23CEAEC0E784}" destId="{1775E3BB-0743-4F31-92BB-D941270B7580}" srcOrd="0" destOrd="0" presId="urn:microsoft.com/office/officeart/2018/2/layout/IconLabelList"/>
    <dgm:cxn modelId="{7223150D-2626-4ACD-9AEE-CE815A078A13}" srcId="{52B1749D-506E-4911-B69E-391762DB1EC1}" destId="{D1981658-99E8-45AC-9103-23CEAEC0E784}" srcOrd="0" destOrd="0" parTransId="{3DB51FD9-5826-4022-9AA1-6CC73C5CE657}" sibTransId="{0F035BE6-347C-4342-8815-17471FB26533}"/>
    <dgm:cxn modelId="{E5D03AC2-FFAB-4694-BB3D-3E718664B0BD}" srcId="{52B1749D-506E-4911-B69E-391762DB1EC1}" destId="{5239BA03-3850-4BA3-B8E3-4A9CDD14427F}" srcOrd="1" destOrd="0" parTransId="{4ACF0B7A-4983-43B4-8D28-39E8CD8E1DE2}" sibTransId="{97C39C15-D1BA-418F-A8C5-C84802C3ECA7}"/>
    <dgm:cxn modelId="{4CFBEC41-78EC-4D81-BF7A-61E7C3D4058A}" type="presParOf" srcId="{7BD988C5-5118-4FFE-A6D6-F6BFFC2B0705}" destId="{6BDD29A8-8DA4-44E8-A361-B79B0D3E902A}" srcOrd="0" destOrd="0" presId="urn:microsoft.com/office/officeart/2018/2/layout/IconLabelList"/>
    <dgm:cxn modelId="{D9A2018A-FCB8-4353-9A9A-9CC0BBAE95F7}" type="presParOf" srcId="{6BDD29A8-8DA4-44E8-A361-B79B0D3E902A}" destId="{942E8F7C-BC70-4982-9EA3-3D061631A825}" srcOrd="0" destOrd="0" presId="urn:microsoft.com/office/officeart/2018/2/layout/IconLabelList"/>
    <dgm:cxn modelId="{E02DBB99-9C35-4380-8B19-777A72C1DE4A}" type="presParOf" srcId="{6BDD29A8-8DA4-44E8-A361-B79B0D3E902A}" destId="{1F03EEDD-7313-402E-8A39-5B70691E7920}" srcOrd="1" destOrd="0" presId="urn:microsoft.com/office/officeart/2018/2/layout/IconLabelList"/>
    <dgm:cxn modelId="{E3C1C453-C219-432F-B8A1-4681BA86CCB7}" type="presParOf" srcId="{6BDD29A8-8DA4-44E8-A361-B79B0D3E902A}" destId="{1775E3BB-0743-4F31-92BB-D941270B7580}" srcOrd="2" destOrd="0" presId="urn:microsoft.com/office/officeart/2018/2/layout/IconLabelList"/>
    <dgm:cxn modelId="{1D5E1870-4705-41BB-AF8D-287F44D051EB}" type="presParOf" srcId="{7BD988C5-5118-4FFE-A6D6-F6BFFC2B0705}" destId="{985F4EDA-9FDF-4F65-A598-ED9A2F40EB69}" srcOrd="1" destOrd="0" presId="urn:microsoft.com/office/officeart/2018/2/layout/IconLabelList"/>
    <dgm:cxn modelId="{C0B76606-D542-46FE-9405-B22C88175E29}" type="presParOf" srcId="{7BD988C5-5118-4FFE-A6D6-F6BFFC2B0705}" destId="{EECA8E00-622B-4259-9CBA-0EC46385417F}" srcOrd="2" destOrd="0" presId="urn:microsoft.com/office/officeart/2018/2/layout/IconLabelList"/>
    <dgm:cxn modelId="{E0FBD21D-7FE1-4280-977D-1CDB7DF086BD}" type="presParOf" srcId="{EECA8E00-622B-4259-9CBA-0EC46385417F}" destId="{C565E7CD-77B3-4D7D-901D-A5C9339EE745}" srcOrd="0" destOrd="0" presId="urn:microsoft.com/office/officeart/2018/2/layout/IconLabelList"/>
    <dgm:cxn modelId="{55FC7068-9D06-4C1C-9754-F85D3815CB60}" type="presParOf" srcId="{EECA8E00-622B-4259-9CBA-0EC46385417F}" destId="{CC4105CF-45BD-45BB-A28B-F3BEB9486C11}" srcOrd="1" destOrd="0" presId="urn:microsoft.com/office/officeart/2018/2/layout/IconLabelList"/>
    <dgm:cxn modelId="{CD97E969-AA29-41F1-A4EC-525B81B5E311}" type="presParOf" srcId="{EECA8E00-622B-4259-9CBA-0EC46385417F}" destId="{DCE5F38D-DB88-49FD-992E-A88EE5EE12C2}"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393696-F7B3-47F9-BC5D-382B6E439354}">
      <dsp:nvSpPr>
        <dsp:cNvPr id="0" name=""/>
        <dsp:cNvSpPr/>
      </dsp:nvSpPr>
      <dsp:spPr>
        <a:xfrm>
          <a:off x="6483" y="1495180"/>
          <a:ext cx="3875416" cy="1550166"/>
        </a:xfrm>
        <a:prstGeom prst="chevron">
          <a:avLst/>
        </a:prstGeom>
        <a:gradFill rotWithShape="0">
          <a:gsLst>
            <a:gs pos="0">
              <a:schemeClr val="accent5">
                <a:hueOff val="0"/>
                <a:satOff val="0"/>
                <a:lumOff val="0"/>
                <a:alphaOff val="0"/>
                <a:tint val="98000"/>
                <a:lumMod val="100000"/>
              </a:schemeClr>
            </a:gs>
            <a:gs pos="100000">
              <a:schemeClr val="accent5">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a:t>Step 4     Identification of the deceased</a:t>
          </a:r>
        </a:p>
      </dsp:txBody>
      <dsp:txXfrm>
        <a:off x="781566" y="1495180"/>
        <a:ext cx="2325250" cy="1550166"/>
      </dsp:txXfrm>
    </dsp:sp>
    <dsp:sp modelId="{36CC7327-AB05-4D9A-98CC-1AA8D55A8494}">
      <dsp:nvSpPr>
        <dsp:cNvPr id="0" name=""/>
        <dsp:cNvSpPr/>
      </dsp:nvSpPr>
      <dsp:spPr>
        <a:xfrm>
          <a:off x="3494357" y="1495180"/>
          <a:ext cx="3875416" cy="1550166"/>
        </a:xfrm>
        <a:prstGeom prst="chevron">
          <a:avLst/>
        </a:prstGeom>
        <a:gradFill rotWithShape="0">
          <a:gsLst>
            <a:gs pos="0">
              <a:schemeClr val="accent5">
                <a:hueOff val="-2004937"/>
                <a:satOff val="1102"/>
                <a:lumOff val="5294"/>
                <a:alphaOff val="0"/>
                <a:tint val="98000"/>
                <a:lumMod val="100000"/>
              </a:schemeClr>
            </a:gs>
            <a:gs pos="100000">
              <a:schemeClr val="accent5">
                <a:hueOff val="-2004937"/>
                <a:satOff val="1102"/>
                <a:lumOff val="5294"/>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a:t>Positive identification of  the descendent is crucial in all death inquiries. Family should be notified. It is imperative that the identification is absolutely correct, verifying medical and dental records help.</a:t>
          </a:r>
        </a:p>
      </dsp:txBody>
      <dsp:txXfrm>
        <a:off x="4269440" y="1495180"/>
        <a:ext cx="2325250" cy="15501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2E8F7C-BC70-4982-9EA3-3D061631A825}">
      <dsp:nvSpPr>
        <dsp:cNvPr id="0" name=""/>
        <dsp:cNvSpPr/>
      </dsp:nvSpPr>
      <dsp:spPr>
        <a:xfrm>
          <a:off x="852754" y="471543"/>
          <a:ext cx="1306125" cy="1306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75E3BB-0743-4F31-92BB-D941270B7580}">
      <dsp:nvSpPr>
        <dsp:cNvPr id="0" name=""/>
        <dsp:cNvSpPr/>
      </dsp:nvSpPr>
      <dsp:spPr>
        <a:xfrm>
          <a:off x="54567" y="2135376"/>
          <a:ext cx="290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b="0" i="0" kern="1200"/>
            <a:t>Information that relates to cause                   and manner of death requires                        specific scene information.</a:t>
          </a:r>
          <a:endParaRPr lang="en-US" sz="1100" kern="1200"/>
        </a:p>
      </dsp:txBody>
      <dsp:txXfrm>
        <a:off x="54567" y="2135376"/>
        <a:ext cx="2902500" cy="720000"/>
      </dsp:txXfrm>
    </dsp:sp>
    <dsp:sp modelId="{C565E7CD-77B3-4D7D-901D-A5C9339EE745}">
      <dsp:nvSpPr>
        <dsp:cNvPr id="0" name=""/>
        <dsp:cNvSpPr/>
      </dsp:nvSpPr>
      <dsp:spPr>
        <a:xfrm>
          <a:off x="4263192" y="471543"/>
          <a:ext cx="1306125" cy="1306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E5F38D-DB88-49FD-992E-A88EE5EE12C2}">
      <dsp:nvSpPr>
        <dsp:cNvPr id="0" name=""/>
        <dsp:cNvSpPr/>
      </dsp:nvSpPr>
      <dsp:spPr>
        <a:xfrm>
          <a:off x="3465004" y="2135376"/>
          <a:ext cx="290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b="0" i="0" kern="1200"/>
            <a:t>For instance, a fatal motor vehicle accident vs.  a small child found in a pool would require different guides to followthat relate to cause manner of death.</a:t>
          </a:r>
          <a:endParaRPr lang="en-US" sz="1100" kern="1200"/>
        </a:p>
      </dsp:txBody>
      <dsp:txXfrm>
        <a:off x="3465004" y="2135376"/>
        <a:ext cx="29025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2/9/2023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2/9/2023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2/9/2023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4556748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47567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93883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85669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05089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69530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874564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extLst>
      <p:ext uri="{BB962C8B-B14F-4D97-AF65-F5344CB8AC3E}">
        <p14:creationId xmlns:p14="http://schemas.microsoft.com/office/powerpoint/2010/main" val="25781346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2709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45989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1390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5240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62839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4790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6885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15003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91599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2/9/2023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28153342"/>
      </p:ext>
    </p:extLst>
  </p:cSld>
  <p:clrMap bg1="dk1" tx1="lt1" bg2="dk2" tx2="lt2" accent1="accent1" accent2="accent2" accent3="accent3" accent4="accent4" accent5="accent5" accent6="accent6" hlink="hlink" folHlink="folHlink"/>
  <p:sldLayoutIdLst>
    <p:sldLayoutId id="2147484459" r:id="rId1"/>
    <p:sldLayoutId id="2147484460" r:id="rId2"/>
    <p:sldLayoutId id="2147484461" r:id="rId3"/>
    <p:sldLayoutId id="2147484462" r:id="rId4"/>
    <p:sldLayoutId id="2147484463" r:id="rId5"/>
    <p:sldLayoutId id="2147484464" r:id="rId6"/>
    <p:sldLayoutId id="2147484465" r:id="rId7"/>
    <p:sldLayoutId id="2147484466" r:id="rId8"/>
    <p:sldLayoutId id="2147484467" r:id="rId9"/>
    <p:sldLayoutId id="2147484468" r:id="rId10"/>
    <p:sldLayoutId id="2147484469" r:id="rId11"/>
    <p:sldLayoutId id="2147484470" r:id="rId12"/>
    <p:sldLayoutId id="2147484471" r:id="rId13"/>
    <p:sldLayoutId id="2147484472" r:id="rId14"/>
    <p:sldLayoutId id="2147484473" r:id="rId15"/>
    <p:sldLayoutId id="2147484474" r:id="rId16"/>
    <p:sldLayoutId id="214748447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7.jpeg"/><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1" name="Picture 4">
            <a:extLst>
              <a:ext uri="{FF2B5EF4-FFF2-40B4-BE49-F238E27FC236}">
                <a16:creationId xmlns:a16="http://schemas.microsoft.com/office/drawing/2014/main" id="{D9A3F712-3BCE-FC4B-3159-59DDE25A5B14}"/>
              </a:ext>
            </a:extLst>
          </p:cNvPr>
          <p:cNvPicPr>
            <a:picLocks noChangeAspect="1"/>
          </p:cNvPicPr>
          <p:nvPr/>
        </p:nvPicPr>
        <p:blipFill rotWithShape="1">
          <a:blip r:embed="rId2">
            <a:alphaModFix amt="85000"/>
          </a:blip>
          <a:srcRect t="3194" r="1" b="1"/>
          <a:stretch/>
        </p:blipFill>
        <p:spPr>
          <a:xfrm>
            <a:off x="243840" y="242316"/>
            <a:ext cx="11704320" cy="6373368"/>
          </a:xfrm>
          <a:prstGeom prst="rect">
            <a:avLst/>
          </a:prstGeom>
        </p:spPr>
      </p:pic>
      <p:sp>
        <p:nvSpPr>
          <p:cNvPr id="2" name="Title 1"/>
          <p:cNvSpPr>
            <a:spLocks noGrp="1"/>
          </p:cNvSpPr>
          <p:nvPr>
            <p:ph type="ctrTitle"/>
          </p:nvPr>
        </p:nvSpPr>
        <p:spPr/>
        <p:txBody>
          <a:bodyPr>
            <a:normAutofit fontScale="90000"/>
          </a:bodyPr>
          <a:lstStyle/>
          <a:p>
            <a:r>
              <a:rPr lang="en-US" sz="5000"/>
              <a:t>Causes of Deaths</a:t>
            </a:r>
            <a:br>
              <a:rPr lang="en-US" sz="5000"/>
            </a:br>
            <a:r>
              <a:rPr lang="en-US" sz="5000"/>
              <a:t/>
            </a:r>
            <a:br>
              <a:rPr lang="en-US" sz="5000"/>
            </a:br>
            <a:r>
              <a:rPr lang="en-US" sz="5000"/>
              <a:t/>
            </a:r>
            <a:br>
              <a:rPr lang="en-US" sz="5000"/>
            </a:br>
            <a:endParaRPr lang="en-US" sz="5000"/>
          </a:p>
        </p:txBody>
      </p:sp>
      <p:sp>
        <p:nvSpPr>
          <p:cNvPr id="3" name="Subtitle 2"/>
          <p:cNvSpPr>
            <a:spLocks noGrp="1"/>
          </p:cNvSpPr>
          <p:nvPr>
            <p:ph type="subTitle" idx="1"/>
          </p:nvPr>
        </p:nvSpPr>
        <p:spPr/>
        <p:txBody>
          <a:bodyPr vert="horz" lIns="91440" tIns="45720" rIns="91440" bIns="45720" rtlCol="0">
            <a:normAutofit/>
          </a:bodyPr>
          <a:lstStyle/>
          <a:p>
            <a:r>
              <a:rPr lang="en-US"/>
              <a:t>Submitted by</a:t>
            </a:r>
          </a:p>
          <a:p>
            <a:r>
              <a:rPr lang="en-US"/>
              <a:t>Mrs. Nupur Bhatnagar</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67D85-D26B-5167-941A-3B4CDFAEE018}"/>
              </a:ext>
            </a:extLst>
          </p:cNvPr>
          <p:cNvSpPr>
            <a:spLocks noGrp="1"/>
          </p:cNvSpPr>
          <p:nvPr>
            <p:ph type="title"/>
          </p:nvPr>
        </p:nvSpPr>
        <p:spPr>
          <a:xfrm>
            <a:off x="685801" y="609600"/>
            <a:ext cx="5219699" cy="1456267"/>
          </a:xfrm>
        </p:spPr>
        <p:txBody>
          <a:bodyPr vert="horz" lIns="91440" tIns="45720" rIns="91440" bIns="45720" rtlCol="0" anchor="ctr">
            <a:normAutofit fontScale="90000"/>
          </a:bodyPr>
          <a:lstStyle/>
          <a:p>
            <a:pPr>
              <a:lnSpc>
                <a:spcPct val="90000"/>
              </a:lnSpc>
            </a:pPr>
            <a:r>
              <a:rPr lang="en-US" sz="3300" b="1" dirty="0">
                <a:solidFill>
                  <a:schemeClr val="bg1"/>
                </a:solidFill>
              </a:rPr>
              <a:t>Step – 2</a:t>
            </a:r>
            <a:r>
              <a:rPr lang="en-US" sz="3300" b="1" dirty="0">
                <a:ea typeface="Calibri Light"/>
                <a:cs typeface="Calibri Light"/>
              </a:rPr>
              <a:t/>
            </a:r>
            <a:br>
              <a:rPr lang="en-US" sz="3300" b="1" dirty="0">
                <a:ea typeface="Calibri Light"/>
                <a:cs typeface="Calibri Light"/>
              </a:rPr>
            </a:br>
            <a:r>
              <a:rPr lang="en-US" sz="3300" dirty="0"/>
              <a:t/>
            </a:r>
            <a:br>
              <a:rPr lang="en-US" sz="3300" dirty="0"/>
            </a:br>
            <a:r>
              <a:rPr lang="en-US" sz="3300" u="sng" dirty="0">
                <a:solidFill>
                  <a:srgbClr val="FFC000"/>
                </a:solidFill>
              </a:rPr>
              <a:t>Cooperation among investigators</a:t>
            </a:r>
            <a:endParaRPr lang="en-US" sz="3300" u="sng">
              <a:solidFill>
                <a:srgbClr val="FFC000"/>
              </a:solidFill>
              <a:ea typeface="Calibri Light"/>
              <a:cs typeface="Calibri Light"/>
            </a:endParaRPr>
          </a:p>
        </p:txBody>
      </p:sp>
      <p:pic>
        <p:nvPicPr>
          <p:cNvPr id="5" name="Picture 5">
            <a:extLst>
              <a:ext uri="{FF2B5EF4-FFF2-40B4-BE49-F238E27FC236}">
                <a16:creationId xmlns:a16="http://schemas.microsoft.com/office/drawing/2014/main" id="{B34EAD81-64F8-F848-7909-CBD7ABD1CBA6}"/>
              </a:ext>
            </a:extLst>
          </p:cNvPr>
          <p:cNvPicPr>
            <a:picLocks noGrp="1" noChangeAspect="1"/>
          </p:cNvPicPr>
          <p:nvPr>
            <p:ph type="pic" idx="1"/>
          </p:nvPr>
        </p:nvPicPr>
        <p:blipFill rotWithShape="1">
          <a:blip r:embed="rId3"/>
          <a:srcRect l="15481" r="15482" b="1"/>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4" name="Text Placeholder 3">
            <a:extLst>
              <a:ext uri="{FF2B5EF4-FFF2-40B4-BE49-F238E27FC236}">
                <a16:creationId xmlns:a16="http://schemas.microsoft.com/office/drawing/2014/main" id="{6E24C275-C352-7EF5-7D65-DBDE6FF620C4}"/>
              </a:ext>
            </a:extLst>
          </p:cNvPr>
          <p:cNvSpPr>
            <a:spLocks noGrp="1"/>
          </p:cNvSpPr>
          <p:nvPr>
            <p:ph type="body" sz="half" idx="2"/>
          </p:nvPr>
        </p:nvSpPr>
        <p:spPr>
          <a:xfrm>
            <a:off x="685801" y="2142067"/>
            <a:ext cx="5219699" cy="3649133"/>
          </a:xfrm>
        </p:spPr>
        <p:txBody>
          <a:bodyPr vert="horz" lIns="91440" tIns="45720" rIns="91440" bIns="45720" rtlCol="0" anchor="ctr">
            <a:normAutofit/>
          </a:bodyPr>
          <a:lstStyle/>
          <a:p>
            <a:pPr>
              <a:buFont typeface="Arial"/>
              <a:buChar char="•"/>
            </a:pPr>
            <a:r>
              <a:rPr lang="en-US"/>
              <a:t>It's an opportunity to have working relationship with inner departments. As professional strive to solve the medical mystery of why that particular person  died at that particular time, under a particular circumstances is crucial and extremely  important for the investigation. Its best to share our knowledge, and have an open mind to others knowledge as well.</a:t>
            </a:r>
          </a:p>
        </p:txBody>
      </p:sp>
    </p:spTree>
    <p:extLst>
      <p:ext uri="{BB962C8B-B14F-4D97-AF65-F5344CB8AC3E}">
        <p14:creationId xmlns:p14="http://schemas.microsoft.com/office/powerpoint/2010/main" val="1141162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48F6B6-8080-EDAD-5E00-579F676D627D}"/>
              </a:ext>
            </a:extLst>
          </p:cNvPr>
          <p:cNvSpPr>
            <a:spLocks noGrp="1"/>
          </p:cNvSpPr>
          <p:nvPr>
            <p:ph type="title"/>
          </p:nvPr>
        </p:nvSpPr>
        <p:spPr>
          <a:xfrm>
            <a:off x="648930" y="629267"/>
            <a:ext cx="9252154" cy="1016654"/>
          </a:xfrm>
        </p:spPr>
        <p:txBody>
          <a:bodyPr vert="horz" lIns="91440" tIns="45720" rIns="91440" bIns="45720" rtlCol="0" anchor="t">
            <a:normAutofit/>
          </a:bodyPr>
          <a:lstStyle/>
          <a:p>
            <a:r>
              <a:rPr lang="en-US" sz="4200" dirty="0">
                <a:solidFill>
                  <a:srgbClr val="FF0000"/>
                </a:solidFill>
              </a:rPr>
              <a:t>Step 3</a:t>
            </a:r>
            <a:endParaRPr lang="en-US" sz="4200" dirty="0">
              <a:solidFill>
                <a:srgbClr val="FF0000"/>
              </a:solidFill>
              <a:ea typeface="Calibri Light"/>
              <a:cs typeface="Calibri Light"/>
            </a:endParaRPr>
          </a:p>
        </p:txBody>
      </p:sp>
      <p:pic>
        <p:nvPicPr>
          <p:cNvPr id="5" name="Picture 5">
            <a:extLst>
              <a:ext uri="{FF2B5EF4-FFF2-40B4-BE49-F238E27FC236}">
                <a16:creationId xmlns:a16="http://schemas.microsoft.com/office/drawing/2014/main" id="{EA05A706-6E39-EBC5-7B99-BF3636DC869A}"/>
              </a:ext>
            </a:extLst>
          </p:cNvPr>
          <p:cNvPicPr>
            <a:picLocks noGrp="1" noChangeAspect="1"/>
          </p:cNvPicPr>
          <p:nvPr>
            <p:ph type="pic" idx="1"/>
          </p:nvPr>
        </p:nvPicPr>
        <p:blipFill rotWithShape="1">
          <a:blip r:embed="rId3"/>
          <a:srcRect l="5843" r="9512" b="-3"/>
          <a:stretch/>
        </p:blipFill>
        <p:spPr>
          <a:xfrm>
            <a:off x="653484" y="2868767"/>
            <a:ext cx="3413845" cy="3021046"/>
          </a:xfrm>
          <a:prstGeom prst="rect">
            <a:avLst/>
          </a:prstGeom>
          <a:effectLst/>
        </p:spPr>
      </p:pic>
      <p:sp>
        <p:nvSpPr>
          <p:cNvPr id="4" name="Text Placeholder 3">
            <a:extLst>
              <a:ext uri="{FF2B5EF4-FFF2-40B4-BE49-F238E27FC236}">
                <a16:creationId xmlns:a16="http://schemas.microsoft.com/office/drawing/2014/main" id="{5EF6417E-9BF0-C3FC-D294-3B56BC476792}"/>
              </a:ext>
            </a:extLst>
          </p:cNvPr>
          <p:cNvSpPr>
            <a:spLocks noGrp="1"/>
          </p:cNvSpPr>
          <p:nvPr>
            <p:ph type="body" sz="half" idx="2"/>
          </p:nvPr>
        </p:nvSpPr>
        <p:spPr>
          <a:xfrm>
            <a:off x="4389416" y="2548281"/>
            <a:ext cx="7154279" cy="3658689"/>
          </a:xfrm>
        </p:spPr>
        <p:txBody>
          <a:bodyPr vert="horz" lIns="91440" tIns="45720" rIns="91440" bIns="45720" rtlCol="0">
            <a:normAutofit/>
          </a:bodyPr>
          <a:lstStyle/>
          <a:p>
            <a:pPr>
              <a:buFont typeface="Wingdings 3" charset="2"/>
              <a:buChar char=""/>
            </a:pPr>
            <a:r>
              <a:rPr lang="en-US" sz="2400" dirty="0">
                <a:solidFill>
                  <a:srgbClr val="FF0000"/>
                </a:solidFill>
              </a:rPr>
              <a:t>Documentation of the Scene</a:t>
            </a:r>
            <a:r>
              <a:rPr lang="en-US" dirty="0">
                <a:solidFill>
                  <a:schemeClr val="bg1"/>
                </a:solidFill>
              </a:rPr>
              <a:t>- All death scene should be secured and recorded by notetaking, videography, photography, and sketching. All are necessary and none are substitutes for another.</a:t>
            </a:r>
          </a:p>
        </p:txBody>
      </p:sp>
    </p:spTree>
    <p:extLst>
      <p:ext uri="{BB962C8B-B14F-4D97-AF65-F5344CB8AC3E}">
        <p14:creationId xmlns:p14="http://schemas.microsoft.com/office/powerpoint/2010/main" val="2519061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66892" y="609600"/>
            <a:ext cx="5550334" cy="1456267"/>
          </a:xfrm>
        </p:spPr>
        <p:txBody>
          <a:bodyPr>
            <a:normAutofit/>
          </a:bodyPr>
          <a:lstStyle/>
          <a:p>
            <a:r>
              <a:rPr lang="en-US">
                <a:cs typeface="Calibri Light"/>
              </a:rPr>
              <a:t>                                </a:t>
            </a:r>
          </a:p>
        </p:txBody>
      </p:sp>
      <p:graphicFrame>
        <p:nvGraphicFramePr>
          <p:cNvPr id="7" name="Content Placeholder 3">
            <a:extLst>
              <a:ext uri="{FF2B5EF4-FFF2-40B4-BE49-F238E27FC236}">
                <a16:creationId xmlns:a16="http://schemas.microsoft.com/office/drawing/2014/main" id="{2DB49C03-2E6B-1CBE-C210-D727B6AE84F2}"/>
              </a:ext>
            </a:extLst>
          </p:cNvPr>
          <p:cNvGraphicFramePr>
            <a:graphicFrameLocks noGrp="1"/>
          </p:cNvGraphicFramePr>
          <p:nvPr>
            <p:ph idx="1"/>
            <p:extLst>
              <p:ext uri="{D42A27DB-BD31-4B8C-83A1-F6EECF244321}">
                <p14:modId xmlns:p14="http://schemas.microsoft.com/office/powerpoint/2010/main" val="192371719"/>
              </p:ext>
            </p:extLst>
          </p:nvPr>
        </p:nvGraphicFramePr>
        <p:xfrm>
          <a:off x="4763685" y="1250672"/>
          <a:ext cx="7376257" cy="4540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4" descr="A picture containing engineering drawing&#10;&#10;Description automatically generated">
            <a:extLst>
              <a:ext uri="{FF2B5EF4-FFF2-40B4-BE49-F238E27FC236}">
                <a16:creationId xmlns:a16="http://schemas.microsoft.com/office/drawing/2014/main" id="{F603AE88-F8A0-B880-41F8-5D828D8FC9C9}"/>
              </a:ext>
            </a:extLst>
          </p:cNvPr>
          <p:cNvPicPr>
            <a:picLocks noChangeAspect="1"/>
          </p:cNvPicPr>
          <p:nvPr/>
        </p:nvPicPr>
        <p:blipFill rotWithShape="1">
          <a:blip r:embed="rId8"/>
          <a:srcRect t="6842" b="793"/>
          <a:stretch/>
        </p:blipFill>
        <p:spPr>
          <a:xfrm>
            <a:off x="20" y="1"/>
            <a:ext cx="4635988" cy="3429000"/>
          </a:xfrm>
          <a:prstGeom prst="rect">
            <a:avLst/>
          </a:prstGeom>
        </p:spPr>
      </p:pic>
      <p:pic>
        <p:nvPicPr>
          <p:cNvPr id="5" name="Picture 5" descr="A picture containing text&#10;&#10;Description automatically generated">
            <a:extLst>
              <a:ext uri="{FF2B5EF4-FFF2-40B4-BE49-F238E27FC236}">
                <a16:creationId xmlns:a16="http://schemas.microsoft.com/office/drawing/2014/main" id="{5269CD42-E5AC-8E5E-B0B5-9942E05AE0FF}"/>
              </a:ext>
            </a:extLst>
          </p:cNvPr>
          <p:cNvPicPr>
            <a:picLocks noChangeAspect="1"/>
          </p:cNvPicPr>
          <p:nvPr/>
        </p:nvPicPr>
        <p:blipFill rotWithShape="1">
          <a:blip r:embed="rId9"/>
          <a:srcRect r="948" b="-3"/>
          <a:stretch/>
        </p:blipFill>
        <p:spPr>
          <a:xfrm>
            <a:off x="20" y="3429001"/>
            <a:ext cx="4635988" cy="3429974"/>
          </a:xfrm>
          <a:prstGeom prst="rect">
            <a:avLst/>
          </a:prstGeom>
        </p:spPr>
      </p:pic>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2C782-8FA5-587F-EAB9-0F0610CA9C00}"/>
              </a:ext>
            </a:extLst>
          </p:cNvPr>
          <p:cNvSpPr>
            <a:spLocks noGrp="1"/>
          </p:cNvSpPr>
          <p:nvPr>
            <p:ph type="title"/>
          </p:nvPr>
        </p:nvSpPr>
        <p:spPr>
          <a:xfrm>
            <a:off x="1893499" y="611277"/>
            <a:ext cx="3771899" cy="1651000"/>
          </a:xfrm>
        </p:spPr>
        <p:txBody>
          <a:bodyPr anchor="b">
            <a:normAutofit fontScale="90000"/>
          </a:bodyPr>
          <a:lstStyle/>
          <a:p>
            <a:r>
              <a:rPr lang="en-US" sz="2400" dirty="0">
                <a:ea typeface="Calibri Light"/>
                <a:cs typeface="Arial"/>
              </a:rPr>
              <a:t/>
            </a:r>
            <a:br>
              <a:rPr lang="en-US" sz="2400" dirty="0">
                <a:ea typeface="Calibri Light"/>
                <a:cs typeface="Arial"/>
              </a:rPr>
            </a:br>
            <a:r>
              <a:rPr lang="en-US" sz="2400" dirty="0">
                <a:cs typeface="Arial"/>
              </a:rPr>
              <a:t/>
            </a:r>
            <a:br>
              <a:rPr lang="en-US" sz="2400" dirty="0">
                <a:cs typeface="Arial"/>
              </a:rPr>
            </a:br>
            <a:r>
              <a:rPr lang="en-US" sz="2800" b="1" dirty="0">
                <a:solidFill>
                  <a:schemeClr val="bg1">
                    <a:lumMod val="95000"/>
                    <a:lumOff val="5000"/>
                  </a:schemeClr>
                </a:solidFill>
                <a:cs typeface="Arial"/>
              </a:rPr>
              <a:t>Step </a:t>
            </a:r>
            <a:r>
              <a:rPr lang="en-US" sz="2800" dirty="0">
                <a:solidFill>
                  <a:schemeClr val="bg1">
                    <a:lumMod val="95000"/>
                    <a:lumOff val="5000"/>
                  </a:schemeClr>
                </a:solidFill>
                <a:cs typeface="Arial"/>
              </a:rPr>
              <a:t>5</a:t>
            </a:r>
            <a:r>
              <a:rPr lang="en-US" sz="2800" dirty="0">
                <a:ea typeface="Calibri Light"/>
                <a:cs typeface="Arial"/>
              </a:rPr>
              <a:t/>
            </a:r>
            <a:br>
              <a:rPr lang="en-US" sz="2800" dirty="0">
                <a:ea typeface="Calibri Light"/>
                <a:cs typeface="Arial"/>
              </a:rPr>
            </a:br>
            <a:r>
              <a:rPr lang="en-US" sz="2400" dirty="0">
                <a:ea typeface="Calibri Light"/>
                <a:cs typeface="Arial"/>
              </a:rPr>
              <a:t/>
            </a:r>
            <a:br>
              <a:rPr lang="en-US" sz="2400" dirty="0">
                <a:ea typeface="Calibri Light"/>
                <a:cs typeface="Arial"/>
              </a:rPr>
            </a:br>
            <a:r>
              <a:rPr lang="en-US" sz="2400" dirty="0">
                <a:ea typeface="Calibri Light"/>
                <a:cs typeface="Arial"/>
              </a:rPr>
              <a:t/>
            </a:r>
            <a:br>
              <a:rPr lang="en-US" sz="2400" dirty="0">
                <a:ea typeface="Calibri Light"/>
                <a:cs typeface="Arial"/>
              </a:rPr>
            </a:br>
            <a:endParaRPr lang="en-US" sz="2400" dirty="0">
              <a:ea typeface="Calibri Light"/>
              <a:cs typeface="Arial"/>
            </a:endParaRPr>
          </a:p>
        </p:txBody>
      </p:sp>
      <p:sp>
        <p:nvSpPr>
          <p:cNvPr id="3" name="Content Placeholder 2">
            <a:extLst>
              <a:ext uri="{FF2B5EF4-FFF2-40B4-BE49-F238E27FC236}">
                <a16:creationId xmlns:a16="http://schemas.microsoft.com/office/drawing/2014/main" id="{89DE4171-0A1D-E720-7F63-99A102E722DB}"/>
              </a:ext>
            </a:extLst>
          </p:cNvPr>
          <p:cNvSpPr>
            <a:spLocks noGrp="1"/>
          </p:cNvSpPr>
          <p:nvPr>
            <p:ph idx="1"/>
          </p:nvPr>
        </p:nvSpPr>
        <p:spPr>
          <a:xfrm>
            <a:off x="671424" y="1543409"/>
            <a:ext cx="3815031" cy="3615186"/>
          </a:xfrm>
        </p:spPr>
        <p:txBody>
          <a:bodyPr vert="horz" lIns="91440" tIns="45720" rIns="91440" bIns="45720" rtlCol="0" anchor="t">
            <a:noAutofit/>
          </a:bodyPr>
          <a:lstStyle/>
          <a:p>
            <a:pPr>
              <a:lnSpc>
                <a:spcPct val="90000"/>
              </a:lnSpc>
            </a:pPr>
            <a:r>
              <a:rPr lang="en-US" sz="2000" u="sng" dirty="0">
                <a:solidFill>
                  <a:srgbClr val="FFFF00"/>
                </a:solidFill>
              </a:rPr>
              <a:t>Examination of body</a:t>
            </a:r>
            <a:r>
              <a:rPr lang="en-US" sz="2000" dirty="0"/>
              <a:t>- A head to toe assessment of the body in prone position is necessary for documenting any anomalies. For example- fingernail marks, bruising, swelling, discoloration and abrasions . Also, remembering the environment the body was found provides insight into the nature of the case and cause of death .The assessment of the body will also determine the type of clothing, jewelry, tattoos, currency and credit cards should all be recorded as valuable items.</a:t>
            </a:r>
            <a:endParaRPr lang="en-US" sz="2000" dirty="0">
              <a:ea typeface="Calibri"/>
              <a:cs typeface="Calibri"/>
            </a:endParaRPr>
          </a:p>
        </p:txBody>
      </p:sp>
      <p:pic>
        <p:nvPicPr>
          <p:cNvPr id="4" name="Picture 4" descr="A picture containing linedrawing&#10;&#10;Description automatically generated">
            <a:extLst>
              <a:ext uri="{FF2B5EF4-FFF2-40B4-BE49-F238E27FC236}">
                <a16:creationId xmlns:a16="http://schemas.microsoft.com/office/drawing/2014/main" id="{CBAC21C6-A612-2587-B0DD-78477D3BC44E}"/>
              </a:ext>
            </a:extLst>
          </p:cNvPr>
          <p:cNvPicPr>
            <a:picLocks noChangeAspect="1"/>
          </p:cNvPicPr>
          <p:nvPr/>
        </p:nvPicPr>
        <p:blipFill rotWithShape="1">
          <a:blip r:embed="rId3"/>
          <a:srcRect l="-1232" r="246" b="7377"/>
          <a:stretch/>
        </p:blipFill>
        <p:spPr>
          <a:xfrm>
            <a:off x="4985320" y="1184695"/>
            <a:ext cx="5886492" cy="487287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73322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rPr>
              <a:t>Other information scene collected</a:t>
            </a:r>
          </a:p>
        </p:txBody>
      </p:sp>
      <p:pic>
        <p:nvPicPr>
          <p:cNvPr id="6" name="Picture 6" descr="A picture containing text, outdoor, car, trash&#10;&#10;Description automatically generated">
            <a:extLst>
              <a:ext uri="{FF2B5EF4-FFF2-40B4-BE49-F238E27FC236}">
                <a16:creationId xmlns:a16="http://schemas.microsoft.com/office/drawing/2014/main" id="{91970A8C-B418-64F8-E556-66F2A961C2E5}"/>
              </a:ext>
            </a:extLst>
          </p:cNvPr>
          <p:cNvPicPr>
            <a:picLocks noGrp="1" noChangeAspect="1"/>
          </p:cNvPicPr>
          <p:nvPr>
            <p:ph type="pic" idx="1"/>
          </p:nvPr>
        </p:nvPicPr>
        <p:blipFill rotWithShape="1">
          <a:blip r:embed="rId2"/>
          <a:srcRect l="21885" r="21885"/>
          <a:stretch/>
        </p:blipFill>
        <p:spPr/>
      </p:pic>
      <p:sp>
        <p:nvSpPr>
          <p:cNvPr id="5" name="TextBox 4">
            <a:extLst>
              <a:ext uri="{FF2B5EF4-FFF2-40B4-BE49-F238E27FC236}">
                <a16:creationId xmlns:a16="http://schemas.microsoft.com/office/drawing/2014/main" id="{2FBE6D48-8F3C-1C9F-E46F-55205DE451DC}"/>
              </a:ext>
            </a:extLst>
          </p:cNvPr>
          <p:cNvSpPr txBox="1"/>
          <p:nvPr/>
        </p:nvSpPr>
        <p:spPr>
          <a:xfrm>
            <a:off x="1793576" y="1138425"/>
            <a:ext cx="281508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lumMod val="95000"/>
                    <a:lumOff val="5000"/>
                  </a:schemeClr>
                </a:solidFill>
              </a:rPr>
              <a:t>Step 6</a:t>
            </a:r>
            <a:endParaRPr lang="en-US" sz="4000" dirty="0">
              <a:solidFill>
                <a:schemeClr val="bg1">
                  <a:lumMod val="95000"/>
                  <a:lumOff val="5000"/>
                </a:schemeClr>
              </a:solidFill>
              <a:ea typeface="Calibri"/>
              <a:cs typeface="Calibri"/>
            </a:endParaRPr>
          </a:p>
        </p:txBody>
      </p:sp>
      <p:graphicFrame>
        <p:nvGraphicFramePr>
          <p:cNvPr id="10" name="Text Placeholder 3">
            <a:extLst>
              <a:ext uri="{FF2B5EF4-FFF2-40B4-BE49-F238E27FC236}">
                <a16:creationId xmlns:a16="http://schemas.microsoft.com/office/drawing/2014/main" id="{D506FAC6-3C22-A438-A0DA-F043A2287848}"/>
              </a:ext>
            </a:extLst>
          </p:cNvPr>
          <p:cNvGraphicFramePr/>
          <p:nvPr>
            <p:extLst>
              <p:ext uri="{D42A27DB-BD31-4B8C-83A1-F6EECF244321}">
                <p14:modId xmlns:p14="http://schemas.microsoft.com/office/powerpoint/2010/main" val="2546616812"/>
              </p:ext>
            </p:extLst>
          </p:nvPr>
        </p:nvGraphicFramePr>
        <p:xfrm>
          <a:off x="608614" y="2938732"/>
          <a:ext cx="6422072" cy="3326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FDD89-302E-0F74-5288-EF2E51430A38}"/>
              </a:ext>
            </a:extLst>
          </p:cNvPr>
          <p:cNvSpPr>
            <a:spLocks noGrp="1"/>
          </p:cNvSpPr>
          <p:nvPr>
            <p:ph type="title"/>
          </p:nvPr>
        </p:nvSpPr>
        <p:spPr>
          <a:xfrm>
            <a:off x="650668" y="629266"/>
            <a:ext cx="6249784" cy="1641986"/>
          </a:xfrm>
        </p:spPr>
        <p:txBody>
          <a:bodyPr>
            <a:normAutofit fontScale="90000"/>
          </a:bodyPr>
          <a:lstStyle/>
          <a:p>
            <a:pPr>
              <a:lnSpc>
                <a:spcPct val="90000"/>
              </a:lnSpc>
            </a:pPr>
            <a:r>
              <a:rPr lang="en-US" sz="3600" b="1" dirty="0">
                <a:solidFill>
                  <a:schemeClr val="bg1">
                    <a:lumMod val="95000"/>
                    <a:lumOff val="5000"/>
                  </a:schemeClr>
                </a:solidFill>
              </a:rPr>
              <a:t>Step 7 </a:t>
            </a:r>
            <a:r>
              <a:rPr lang="en-US" sz="3600" dirty="0">
                <a:solidFill>
                  <a:schemeClr val="bg1">
                    <a:lumMod val="95000"/>
                    <a:lumOff val="5000"/>
                  </a:schemeClr>
                </a:solidFill>
              </a:rPr>
              <a:t>– </a:t>
            </a:r>
            <a:r>
              <a:rPr lang="en-US" dirty="0">
                <a:solidFill>
                  <a:schemeClr val="bg1">
                    <a:lumMod val="95000"/>
                    <a:lumOff val="5000"/>
                  </a:schemeClr>
                </a:solidFill>
              </a:rPr>
              <a:t/>
            </a:r>
            <a:br>
              <a:rPr lang="en-US" dirty="0">
                <a:solidFill>
                  <a:schemeClr val="bg1">
                    <a:lumMod val="95000"/>
                    <a:lumOff val="5000"/>
                  </a:schemeClr>
                </a:solidFill>
              </a:rPr>
            </a:br>
            <a:r>
              <a:rPr lang="en-US" sz="3600" u="sng" dirty="0">
                <a:solidFill>
                  <a:schemeClr val="bg1">
                    <a:lumMod val="95000"/>
                    <a:lumOff val="5000"/>
                  </a:schemeClr>
                </a:solidFill>
              </a:rPr>
              <a:t>Determining what information has already been developed</a:t>
            </a:r>
            <a:endParaRPr lang="en-US" sz="3600" u="sng">
              <a:solidFill>
                <a:schemeClr val="bg1">
                  <a:lumMod val="95000"/>
                  <a:lumOff val="5000"/>
                </a:schemeClr>
              </a:solidFill>
              <a:cs typeface="Calibri Light"/>
            </a:endParaRPr>
          </a:p>
        </p:txBody>
      </p:sp>
      <p:sp>
        <p:nvSpPr>
          <p:cNvPr id="3" name="Content Placeholder 2">
            <a:extLst>
              <a:ext uri="{FF2B5EF4-FFF2-40B4-BE49-F238E27FC236}">
                <a16:creationId xmlns:a16="http://schemas.microsoft.com/office/drawing/2014/main" id="{C076EF45-25F6-36DF-B936-F74ADA67BE46}"/>
              </a:ext>
            </a:extLst>
          </p:cNvPr>
          <p:cNvSpPr>
            <a:spLocks noGrp="1"/>
          </p:cNvSpPr>
          <p:nvPr>
            <p:ph idx="1"/>
          </p:nvPr>
        </p:nvSpPr>
        <p:spPr>
          <a:xfrm>
            <a:off x="420630" y="1834551"/>
            <a:ext cx="6249784" cy="3809999"/>
          </a:xfrm>
        </p:spPr>
        <p:txBody>
          <a:bodyPr vert="horz" lIns="91440" tIns="45720" rIns="91440" bIns="45720" rtlCol="0">
            <a:normAutofit/>
          </a:bodyPr>
          <a:lstStyle/>
          <a:p>
            <a:r>
              <a:rPr lang="en-US" sz="2400" dirty="0">
                <a:solidFill>
                  <a:schemeClr val="tx1">
                    <a:lumMod val="50000"/>
                  </a:schemeClr>
                </a:solidFill>
              </a:rPr>
              <a:t>Prior to medical examination for forensic specialists' other support personal probably have communicated with individuals and witness at the scene. Forensic experts need to know this so they can compare this information to the victim's body to determine if there are any discrepancies.</a:t>
            </a:r>
            <a:endParaRPr lang="en-US" sz="2400">
              <a:solidFill>
                <a:schemeClr val="tx1">
                  <a:lumMod val="50000"/>
                </a:schemeClr>
              </a:solidFill>
              <a:cs typeface="Calibri"/>
            </a:endParaRPr>
          </a:p>
        </p:txBody>
      </p:sp>
      <p:pic>
        <p:nvPicPr>
          <p:cNvPr id="4" name="Picture 4" descr="A picture containing tree, outdoor, bird of prey, wood&#10;&#10;Description automatically generated">
            <a:extLst>
              <a:ext uri="{FF2B5EF4-FFF2-40B4-BE49-F238E27FC236}">
                <a16:creationId xmlns:a16="http://schemas.microsoft.com/office/drawing/2014/main" id="{AD394052-3EA6-A755-4B55-09B2994E4FE4}"/>
              </a:ext>
            </a:extLst>
          </p:cNvPr>
          <p:cNvPicPr>
            <a:picLocks noChangeAspect="1"/>
          </p:cNvPicPr>
          <p:nvPr/>
        </p:nvPicPr>
        <p:blipFill rotWithShape="1">
          <a:blip r:embed="rId3"/>
          <a:srcRect l="5887" r="8740" b="-1"/>
          <a:stretch/>
        </p:blipFill>
        <p:spPr>
          <a:xfrm>
            <a:off x="7548152" y="10"/>
            <a:ext cx="4646658" cy="6857990"/>
          </a:xfrm>
          <a:prstGeom prst="rect">
            <a:avLst/>
          </a:prstGeom>
        </p:spPr>
      </p:pic>
    </p:spTree>
    <p:extLst>
      <p:ext uri="{BB962C8B-B14F-4D97-AF65-F5344CB8AC3E}">
        <p14:creationId xmlns:p14="http://schemas.microsoft.com/office/powerpoint/2010/main" val="4137187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46D12-33AD-8103-B5AB-FA4BA5530422}"/>
              </a:ext>
            </a:extLst>
          </p:cNvPr>
          <p:cNvSpPr>
            <a:spLocks noGrp="1"/>
          </p:cNvSpPr>
          <p:nvPr>
            <p:ph type="title"/>
          </p:nvPr>
        </p:nvSpPr>
        <p:spPr>
          <a:xfrm>
            <a:off x="685801" y="609600"/>
            <a:ext cx="6143423" cy="1456267"/>
          </a:xfrm>
        </p:spPr>
        <p:txBody>
          <a:bodyPr>
            <a:normAutofit/>
          </a:bodyPr>
          <a:lstStyle/>
          <a:p>
            <a:r>
              <a:rPr lang="en-US"/>
              <a:t>Collective evidence found at the death scene</a:t>
            </a:r>
          </a:p>
        </p:txBody>
      </p:sp>
      <p:sp>
        <p:nvSpPr>
          <p:cNvPr id="3" name="Content Placeholder 2">
            <a:extLst>
              <a:ext uri="{FF2B5EF4-FFF2-40B4-BE49-F238E27FC236}">
                <a16:creationId xmlns:a16="http://schemas.microsoft.com/office/drawing/2014/main" id="{71A8AB43-9875-BE78-4AE8-A074699D5264}"/>
              </a:ext>
            </a:extLst>
          </p:cNvPr>
          <p:cNvSpPr>
            <a:spLocks noGrp="1"/>
          </p:cNvSpPr>
          <p:nvPr>
            <p:ph idx="1"/>
          </p:nvPr>
        </p:nvSpPr>
        <p:spPr>
          <a:xfrm>
            <a:off x="685801" y="2142067"/>
            <a:ext cx="6143423" cy="3649133"/>
          </a:xfrm>
        </p:spPr>
        <p:txBody>
          <a:bodyPr vert="horz" lIns="91440" tIns="45720" rIns="91440" bIns="45720" rtlCol="0">
            <a:normAutofit/>
          </a:bodyPr>
          <a:lstStyle/>
          <a:p>
            <a:r>
              <a:rPr lang="en-US" sz="1700" b="1" u="sng"/>
              <a:t>Step 8 – Collect evidence found at the death scen</a:t>
            </a:r>
            <a:r>
              <a:rPr lang="en-US" sz="1700" b="1"/>
              <a:t>e.</a:t>
            </a:r>
            <a:endParaRPr lang="en-US" sz="1700" b="1">
              <a:ea typeface="Calibri"/>
              <a:cs typeface="Calibri"/>
            </a:endParaRPr>
          </a:p>
          <a:p>
            <a:r>
              <a:rPr lang="en-US" sz="1700"/>
              <a:t> Lead detective will walk the forensic experts through the scene, relaying information and pointing out salient features. Officers, fingerprinting, forensic lab experts taking samples, these specialized teams realize that this parameter is one giant piece of evidence that must be carefully detected  within the limit of their expertise concluding as much information that can provide any evidence in the investigation. Other clues about the cause and manner of death and who committed a crime may be found at a scene. Here is a small lists of clues that might be collected. Blood, semen, fingerprints, firearms or other weapons, bullets and cartridges, hairs and  fibers, suspicious food and pills, footprints and fire marks, glass, documents, cigarette, butts etc.</a:t>
            </a:r>
            <a:endParaRPr lang="en-US" sz="1700">
              <a:ea typeface="Calibri"/>
              <a:cs typeface="Calibri"/>
            </a:endParaRPr>
          </a:p>
        </p:txBody>
      </p:sp>
      <p:pic>
        <p:nvPicPr>
          <p:cNvPr id="5" name="Picture 5" descr="A picture containing close&#10;&#10;Description automatically generated">
            <a:extLst>
              <a:ext uri="{FF2B5EF4-FFF2-40B4-BE49-F238E27FC236}">
                <a16:creationId xmlns:a16="http://schemas.microsoft.com/office/drawing/2014/main" id="{C7C7A549-A8BE-DE09-3B81-638FC58B6099}"/>
              </a:ext>
            </a:extLst>
          </p:cNvPr>
          <p:cNvPicPr>
            <a:picLocks noChangeAspect="1"/>
          </p:cNvPicPr>
          <p:nvPr/>
        </p:nvPicPr>
        <p:blipFill rotWithShape="1">
          <a:blip r:embed="rId3"/>
          <a:srcRect l="7043" r="3414" b="-2"/>
          <a:stretch/>
        </p:blipFill>
        <p:spPr>
          <a:xfrm>
            <a:off x="8888133" y="4144246"/>
            <a:ext cx="3302966" cy="2717299"/>
          </a:xfrm>
          <a:custGeom>
            <a:avLst/>
            <a:gdLst/>
            <a:ahLst/>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pic>
        <p:nvPicPr>
          <p:cNvPr id="4" name="Picture 4" descr="A picture containing close&#10;&#10;Description automatically generated">
            <a:extLst>
              <a:ext uri="{FF2B5EF4-FFF2-40B4-BE49-F238E27FC236}">
                <a16:creationId xmlns:a16="http://schemas.microsoft.com/office/drawing/2014/main" id="{7242CE52-07D1-6BF4-2B13-C75BCEAC20D5}"/>
              </a:ext>
            </a:extLst>
          </p:cNvPr>
          <p:cNvPicPr>
            <a:picLocks noChangeAspect="1"/>
          </p:cNvPicPr>
          <p:nvPr/>
        </p:nvPicPr>
        <p:blipFill rotWithShape="1">
          <a:blip r:embed="rId3"/>
          <a:srcRect l="7641" r="4015" b="2"/>
          <a:stretch/>
        </p:blipFill>
        <p:spPr>
          <a:xfrm>
            <a:off x="8055588" y="-3863"/>
            <a:ext cx="4132754" cy="3445946"/>
          </a:xfrm>
          <a:custGeom>
            <a:avLst/>
            <a:gdLst/>
            <a:ahLst/>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Tree>
    <p:extLst>
      <p:ext uri="{BB962C8B-B14F-4D97-AF65-F5344CB8AC3E}">
        <p14:creationId xmlns:p14="http://schemas.microsoft.com/office/powerpoint/2010/main" val="417288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826F4-BA36-A92C-1017-6D7BC86B4907}"/>
              </a:ext>
            </a:extLst>
          </p:cNvPr>
          <p:cNvSpPr>
            <a:spLocks noGrp="1"/>
          </p:cNvSpPr>
          <p:nvPr>
            <p:ph type="title"/>
          </p:nvPr>
        </p:nvSpPr>
        <p:spPr>
          <a:xfrm>
            <a:off x="5282381" y="629266"/>
            <a:ext cx="4767471" cy="1641986"/>
          </a:xfrm>
        </p:spPr>
        <p:txBody>
          <a:bodyPr>
            <a:normAutofit/>
          </a:bodyPr>
          <a:lstStyle/>
          <a:p>
            <a:pPr>
              <a:lnSpc>
                <a:spcPct val="90000"/>
              </a:lnSpc>
            </a:pPr>
            <a:r>
              <a:rPr lang="en-US" sz="3600"/>
              <a:t>Step 9- Interviewing person regarding the death</a:t>
            </a:r>
          </a:p>
        </p:txBody>
      </p:sp>
      <p:sp>
        <p:nvSpPr>
          <p:cNvPr id="3" name="Content Placeholder 2">
            <a:extLst>
              <a:ext uri="{FF2B5EF4-FFF2-40B4-BE49-F238E27FC236}">
                <a16:creationId xmlns:a16="http://schemas.microsoft.com/office/drawing/2014/main" id="{1BA9DA75-D1F9-B9BE-4732-0AD873BD5C73}"/>
              </a:ext>
            </a:extLst>
          </p:cNvPr>
          <p:cNvSpPr>
            <a:spLocks noGrp="1"/>
          </p:cNvSpPr>
          <p:nvPr>
            <p:ph idx="1"/>
          </p:nvPr>
        </p:nvSpPr>
        <p:spPr>
          <a:xfrm>
            <a:off x="5282381" y="2438400"/>
            <a:ext cx="4767471" cy="3809999"/>
          </a:xfrm>
        </p:spPr>
        <p:txBody>
          <a:bodyPr vert="horz" lIns="91440" tIns="45720" rIns="91440" bIns="45720" rtlCol="0">
            <a:normAutofit/>
          </a:bodyPr>
          <a:lstStyle/>
          <a:p>
            <a:pPr>
              <a:lnSpc>
                <a:spcPct val="90000"/>
              </a:lnSpc>
            </a:pPr>
            <a:r>
              <a:rPr lang="en-US" sz="1900"/>
              <a:t>Interviews should include that basic information such as the subject's identification, clothing, time, date, state of health, date and time body was discovered, medical history, employment and social history. Any recent or major events, accidents, trauma that may have a bearing  on the death are important. In this case, it is preferable to interview family members and close friends as soon as possible after the death is discovered  </a:t>
            </a:r>
          </a:p>
          <a:p>
            <a:pPr>
              <a:lnSpc>
                <a:spcPct val="90000"/>
              </a:lnSpc>
            </a:pPr>
            <a:endParaRPr lang="en-US" sz="1900"/>
          </a:p>
        </p:txBody>
      </p:sp>
      <p:pic>
        <p:nvPicPr>
          <p:cNvPr id="4" name="Picture 4" descr="A picture containing glass, bell jar&#10;&#10;Description automatically generated">
            <a:extLst>
              <a:ext uri="{FF2B5EF4-FFF2-40B4-BE49-F238E27FC236}">
                <a16:creationId xmlns:a16="http://schemas.microsoft.com/office/drawing/2014/main" id="{7ED48E5B-E0EE-502D-B930-C627A8415FBA}"/>
              </a:ext>
            </a:extLst>
          </p:cNvPr>
          <p:cNvPicPr>
            <a:picLocks noChangeAspect="1"/>
          </p:cNvPicPr>
          <p:nvPr/>
        </p:nvPicPr>
        <p:blipFill rotWithShape="1">
          <a:blip r:embed="rId3"/>
          <a:srcRect l="15171" r="17248"/>
          <a:stretch/>
        </p:blipFill>
        <p:spPr>
          <a:xfrm>
            <a:off x="-1" y="10"/>
            <a:ext cx="4634680" cy="6857990"/>
          </a:xfrm>
          <a:prstGeom prst="rect">
            <a:avLst/>
          </a:prstGeom>
        </p:spPr>
      </p:pic>
    </p:spTree>
    <p:extLst>
      <p:ext uri="{BB962C8B-B14F-4D97-AF65-F5344CB8AC3E}">
        <p14:creationId xmlns:p14="http://schemas.microsoft.com/office/powerpoint/2010/main" val="2801317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10D7EA5C-4289-35A5-AE46-585266CA5B72}"/>
              </a:ext>
            </a:extLst>
          </p:cNvPr>
          <p:cNvPicPr>
            <a:picLocks noChangeAspect="1"/>
          </p:cNvPicPr>
          <p:nvPr/>
        </p:nvPicPr>
        <p:blipFill rotWithShape="1">
          <a:blip r:embed="rId3"/>
          <a:srcRect l="19020" r="17674"/>
          <a:stretch/>
        </p:blipFill>
        <p:spPr>
          <a:xfrm>
            <a:off x="-1074770" y="-708240"/>
            <a:ext cx="13265292" cy="7560486"/>
          </a:xfrm>
          <a:prstGeom prst="rect">
            <a:avLst/>
          </a:prstGeom>
          <a:effectLst>
            <a:outerShdw blurRad="50800" dist="38100" dir="5400000" algn="t" rotWithShape="0">
              <a:prstClr val="black">
                <a:alpha val="43000"/>
              </a:prstClr>
            </a:outerShdw>
          </a:effectLst>
        </p:spPr>
      </p:pic>
      <p:sp>
        <p:nvSpPr>
          <p:cNvPr id="2" name="Title 1">
            <a:extLst>
              <a:ext uri="{FF2B5EF4-FFF2-40B4-BE49-F238E27FC236}">
                <a16:creationId xmlns:a16="http://schemas.microsoft.com/office/drawing/2014/main" id="{D4B23067-B42B-199A-0DC4-B00A81E8EFCB}"/>
              </a:ext>
            </a:extLst>
          </p:cNvPr>
          <p:cNvSpPr>
            <a:spLocks noGrp="1"/>
          </p:cNvSpPr>
          <p:nvPr>
            <p:ph type="title"/>
          </p:nvPr>
        </p:nvSpPr>
        <p:spPr>
          <a:xfrm>
            <a:off x="648930" y="629266"/>
            <a:ext cx="9280908" cy="1583416"/>
          </a:xfrm>
        </p:spPr>
        <p:txBody>
          <a:bodyPr>
            <a:normAutofit fontScale="90000"/>
          </a:bodyPr>
          <a:lstStyle/>
          <a:p>
            <a:pPr>
              <a:lnSpc>
                <a:spcPct val="90000"/>
              </a:lnSpc>
            </a:pPr>
            <a:r>
              <a:rPr lang="en-US" sz="3900" dirty="0">
                <a:solidFill>
                  <a:schemeClr val="bg1">
                    <a:lumMod val="95000"/>
                    <a:lumOff val="5000"/>
                  </a:schemeClr>
                </a:solidFill>
              </a:rPr>
              <a:t>Step 10-</a:t>
            </a:r>
            <a:r>
              <a:rPr lang="en-US" sz="3900" dirty="0">
                <a:solidFill>
                  <a:schemeClr val="bg1">
                    <a:lumMod val="95000"/>
                    <a:lumOff val="5000"/>
                  </a:schemeClr>
                </a:solidFill>
                <a:cs typeface="Calibri Light"/>
              </a:rPr>
              <a:t/>
            </a:r>
            <a:br>
              <a:rPr lang="en-US" sz="3900" dirty="0">
                <a:solidFill>
                  <a:schemeClr val="bg1">
                    <a:lumMod val="95000"/>
                    <a:lumOff val="5000"/>
                  </a:schemeClr>
                </a:solidFill>
                <a:cs typeface="Calibri Light"/>
              </a:rPr>
            </a:br>
            <a:r>
              <a:rPr lang="en-US" sz="3900" dirty="0"/>
              <a:t/>
            </a:r>
            <a:br>
              <a:rPr lang="en-US" sz="3900" dirty="0"/>
            </a:br>
            <a:r>
              <a:rPr lang="en-US" sz="3900" dirty="0"/>
              <a:t> </a:t>
            </a:r>
            <a:r>
              <a:rPr lang="en-US" sz="3900" dirty="0">
                <a:solidFill>
                  <a:srgbClr val="FFFF00"/>
                </a:solidFill>
              </a:rPr>
              <a:t>Estimating the post mortem interval at the scene</a:t>
            </a:r>
            <a:endParaRPr lang="en-US" sz="3900" dirty="0">
              <a:solidFill>
                <a:srgbClr val="FFFF00"/>
              </a:solidFill>
              <a:cs typeface="Calibri Light"/>
            </a:endParaRPr>
          </a:p>
        </p:txBody>
      </p:sp>
      <p:sp>
        <p:nvSpPr>
          <p:cNvPr id="3" name="Content Placeholder 2">
            <a:extLst>
              <a:ext uri="{FF2B5EF4-FFF2-40B4-BE49-F238E27FC236}">
                <a16:creationId xmlns:a16="http://schemas.microsoft.com/office/drawing/2014/main" id="{B5BE2D6C-92EA-DE88-4184-738EA63E3A4A}"/>
              </a:ext>
            </a:extLst>
          </p:cNvPr>
          <p:cNvSpPr>
            <a:spLocks noGrp="1"/>
          </p:cNvSpPr>
          <p:nvPr>
            <p:ph idx="1"/>
          </p:nvPr>
        </p:nvSpPr>
        <p:spPr>
          <a:xfrm>
            <a:off x="1922820" y="1937195"/>
            <a:ext cx="5803129" cy="4196185"/>
          </a:xfrm>
        </p:spPr>
        <p:txBody>
          <a:bodyPr vert="horz" lIns="91440" tIns="45720" rIns="91440" bIns="45720" rtlCol="0">
            <a:normAutofit/>
          </a:bodyPr>
          <a:lstStyle/>
          <a:p>
            <a:pPr>
              <a:lnSpc>
                <a:spcPct val="90000"/>
              </a:lnSpc>
            </a:pPr>
            <a:r>
              <a:rPr lang="en-US" dirty="0"/>
              <a:t>Temperature must be taken as soon as possible after the discovery of the body, preferably by the police scene of crime officers who usually arrive at  the location before the forensic medical experts. Information should be sought as to how much  disturbance of the ambient temperature might have occurred such as an open window central heating, body lying on pavement or carpet. Other unscientific methods prove to be accurate, especially true is badly decomposed bodies, the scene markers include.</a:t>
            </a:r>
            <a:endParaRPr lang="en-US"/>
          </a:p>
        </p:txBody>
      </p:sp>
    </p:spTree>
    <p:extLst>
      <p:ext uri="{BB962C8B-B14F-4D97-AF65-F5344CB8AC3E}">
        <p14:creationId xmlns:p14="http://schemas.microsoft.com/office/powerpoint/2010/main" val="514886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A352A-5A61-7E8C-117A-D7D6885CA5BE}"/>
              </a:ext>
            </a:extLst>
          </p:cNvPr>
          <p:cNvSpPr>
            <a:spLocks noGrp="1"/>
          </p:cNvSpPr>
          <p:nvPr>
            <p:ph type="title"/>
          </p:nvPr>
        </p:nvSpPr>
        <p:spPr/>
        <p:txBody>
          <a:bodyPr/>
          <a:lstStyle/>
          <a:p>
            <a:r>
              <a:rPr lang="en-US" dirty="0"/>
              <a:t>Step 11</a:t>
            </a:r>
          </a:p>
        </p:txBody>
      </p:sp>
      <p:sp>
        <p:nvSpPr>
          <p:cNvPr id="3" name="Content Placeholder 2">
            <a:extLst>
              <a:ext uri="{FF2B5EF4-FFF2-40B4-BE49-F238E27FC236}">
                <a16:creationId xmlns:a16="http://schemas.microsoft.com/office/drawing/2014/main" id="{E9F57EA3-6F99-A67B-8C49-5D65459D74DC}"/>
              </a:ext>
            </a:extLst>
          </p:cNvPr>
          <p:cNvSpPr>
            <a:spLocks noGrp="1"/>
          </p:cNvSpPr>
          <p:nvPr>
            <p:ph idx="1"/>
          </p:nvPr>
        </p:nvSpPr>
        <p:spPr/>
        <p:txBody>
          <a:bodyPr vert="horz" lIns="91440" tIns="45720" rIns="91440" bIns="45720" rtlCol="0" anchor="t">
            <a:normAutofit/>
          </a:bodyPr>
          <a:lstStyle/>
          <a:p>
            <a:r>
              <a:rPr lang="en-US" sz="2800" dirty="0">
                <a:solidFill>
                  <a:schemeClr val="bg1">
                    <a:lumMod val="95000"/>
                    <a:lumOff val="5000"/>
                  </a:schemeClr>
                </a:solidFill>
              </a:rPr>
              <a:t>Ending the death scene investigation</a:t>
            </a:r>
            <a:r>
              <a:rPr lang="en-US" dirty="0"/>
              <a:t> </a:t>
            </a:r>
          </a:p>
          <a:p>
            <a:pPr>
              <a:buClr>
                <a:srgbClr val="FFFFFF"/>
              </a:buClr>
            </a:pPr>
            <a:endParaRPr lang="en-US" dirty="0"/>
          </a:p>
          <a:p>
            <a:pPr>
              <a:buClr>
                <a:srgbClr val="FFFFFF"/>
              </a:buClr>
            </a:pPr>
            <a:r>
              <a:rPr lang="en-US" dirty="0"/>
              <a:t> When the forensic medical experts has made the best examination possible in the circumstances, the next function is to ensure that the corpse is removed to the </a:t>
            </a:r>
            <a:r>
              <a:rPr lang="en-US" dirty="0" err="1"/>
              <a:t>mortary</a:t>
            </a:r>
            <a:r>
              <a:rPr lang="en-US" dirty="0"/>
              <a:t> of autopsy. The body is screened for  trace evidence such as loose objects, hair and fibers adhering to the body or clothing. </a:t>
            </a:r>
            <a:endParaRPr lang="en-US"/>
          </a:p>
        </p:txBody>
      </p:sp>
    </p:spTree>
    <p:extLst>
      <p:ext uri="{BB962C8B-B14F-4D97-AF65-F5344CB8AC3E}">
        <p14:creationId xmlns:p14="http://schemas.microsoft.com/office/powerpoint/2010/main" val="4092451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 name="Picture 7" descr="A picture containing light, night sky&#10;&#10;Description automatically generated">
            <a:extLst>
              <a:ext uri="{FF2B5EF4-FFF2-40B4-BE49-F238E27FC236}">
                <a16:creationId xmlns:a16="http://schemas.microsoft.com/office/drawing/2014/main" id="{107534F2-B886-C55F-0B4B-2C1D27D75DFC}"/>
              </a:ext>
            </a:extLst>
          </p:cNvPr>
          <p:cNvPicPr>
            <a:picLocks noChangeAspect="1"/>
          </p:cNvPicPr>
          <p:nvPr/>
        </p:nvPicPr>
        <p:blipFill rotWithShape="1">
          <a:blip r:embed="rId3"/>
          <a:srcRect/>
          <a:stretch/>
        </p:blipFill>
        <p:spPr>
          <a:xfrm>
            <a:off x="57529" y="-158141"/>
            <a:ext cx="12191980" cy="6857990"/>
          </a:xfrm>
          <a:prstGeom prst="rect">
            <a:avLst/>
          </a:prstGeom>
        </p:spPr>
      </p:pic>
      <p:sp>
        <p:nvSpPr>
          <p:cNvPr id="2" name="Title 1"/>
          <p:cNvSpPr>
            <a:spLocks noGrp="1"/>
          </p:cNvSpPr>
          <p:nvPr>
            <p:ph type="title"/>
          </p:nvPr>
        </p:nvSpPr>
        <p:spPr>
          <a:xfrm>
            <a:off x="1380067" y="838200"/>
            <a:ext cx="9437159" cy="1227667"/>
          </a:xfrm>
        </p:spPr>
        <p:txBody>
          <a:bodyPr vert="horz" lIns="91440" tIns="45720" rIns="91440" bIns="45720" rtlCol="0" anchor="ctr">
            <a:normAutofit/>
          </a:bodyPr>
          <a:lstStyle/>
          <a:p>
            <a:r>
              <a:rPr lang="en-US"/>
              <a:t>Manner of Deaths</a:t>
            </a:r>
          </a:p>
        </p:txBody>
      </p:sp>
      <p:sp>
        <p:nvSpPr>
          <p:cNvPr id="19" name="Content Placeholder 10">
            <a:extLst>
              <a:ext uri="{FF2B5EF4-FFF2-40B4-BE49-F238E27FC236}">
                <a16:creationId xmlns:a16="http://schemas.microsoft.com/office/drawing/2014/main" id="{75F76B6B-237E-E559-4E3A-257107995710}"/>
              </a:ext>
            </a:extLst>
          </p:cNvPr>
          <p:cNvSpPr>
            <a:spLocks noGrp="1"/>
          </p:cNvSpPr>
          <p:nvPr>
            <p:ph sz="half" idx="1"/>
          </p:nvPr>
        </p:nvSpPr>
        <p:spPr>
          <a:xfrm>
            <a:off x="1221916" y="2854865"/>
            <a:ext cx="9437159" cy="3784600"/>
          </a:xfrm>
        </p:spPr>
        <p:txBody>
          <a:bodyPr vert="horz" lIns="91440" tIns="45720" rIns="91440" bIns="45720" rtlCol="0" anchor="ctr">
            <a:normAutofit/>
          </a:bodyPr>
          <a:lstStyle/>
          <a:p>
            <a:r>
              <a:rPr lang="en-US" dirty="0">
                <a:ea typeface="Calibri"/>
                <a:cs typeface="Calibri"/>
              </a:rPr>
              <a:t>It's important to know that with every cause of death there is a manner in which a death scene investigation is conducted may be a critical factor in determining the success of an investigation.</a:t>
            </a:r>
          </a:p>
          <a:p>
            <a:pPr>
              <a:buClr>
                <a:srgbClr val="FFFFFF"/>
              </a:buClr>
            </a:pPr>
            <a:r>
              <a:rPr lang="en-US" dirty="0">
                <a:ea typeface="Calibri"/>
                <a:cs typeface="Calibri"/>
              </a:rPr>
              <a:t>Accidental deaths, which include a multitude of circumstances including misadventure.</a:t>
            </a:r>
          </a:p>
          <a:p>
            <a:pPr>
              <a:buClr>
                <a:srgbClr val="FFFFFF"/>
              </a:buClr>
            </a:pPr>
            <a:r>
              <a:rPr lang="en-US" dirty="0">
                <a:ea typeface="Calibri"/>
                <a:cs typeface="Calibri"/>
              </a:rPr>
              <a:t>Suicidal death, which include a multitude of circumstances.</a:t>
            </a:r>
            <a:endParaRPr lang="en-US" dirty="0"/>
          </a:p>
          <a:p>
            <a:pPr>
              <a:buClr>
                <a:srgbClr val="FFFFFF"/>
              </a:buClr>
            </a:pPr>
            <a:r>
              <a:rPr lang="en-US" dirty="0">
                <a:ea typeface="Calibri"/>
                <a:cs typeface="Calibri"/>
              </a:rPr>
              <a:t>Homicidal deaths, which include multitude of circumstances.</a:t>
            </a:r>
          </a:p>
          <a:p>
            <a:pPr>
              <a:buClr>
                <a:srgbClr val="FFFFFF"/>
              </a:buClr>
            </a:pPr>
            <a:r>
              <a:rPr lang="en-US" dirty="0">
                <a:ea typeface="Calibri"/>
                <a:cs typeface="Calibri"/>
              </a:rPr>
              <a:t>Sudden deaths, with or without suspicious circumstances.</a:t>
            </a:r>
          </a:p>
          <a:p>
            <a:pPr>
              <a:buClr>
                <a:srgbClr val="FFFFFF"/>
              </a:buClr>
            </a:pPr>
            <a:r>
              <a:rPr lang="en-US" dirty="0">
                <a:ea typeface="Calibri"/>
                <a:cs typeface="Calibri"/>
              </a:rPr>
              <a:t>Unknow cause of  deaths, which includes, difficult victim identification. </a:t>
            </a:r>
          </a:p>
          <a:p>
            <a:pPr>
              <a:buClr>
                <a:srgbClr val="FFFFFF"/>
              </a:buClr>
            </a:pPr>
            <a:endParaRPr lang="en-US" dirty="0">
              <a:ea typeface="Calibri"/>
              <a:cs typeface="Calibri"/>
            </a:endParaRPr>
          </a:p>
          <a:p>
            <a:pPr>
              <a:buClr>
                <a:srgbClr val="FFFFFF"/>
              </a:buClr>
            </a:pPr>
            <a:endParaRPr lang="en-US" dirty="0">
              <a:ea typeface="Calibri"/>
              <a:cs typeface="Calibri"/>
            </a:endParaRPr>
          </a:p>
          <a:p>
            <a:pPr>
              <a:buClr>
                <a:srgbClr val="FFFFFF"/>
              </a:buClr>
            </a:pPr>
            <a:endParaRPr lang="en-US" dirty="0">
              <a:ea typeface="Calibri"/>
              <a:cs typeface="Calibri"/>
            </a:endParaRPr>
          </a:p>
          <a:p>
            <a:pPr>
              <a:buClr>
                <a:srgbClr val="FFFFFF"/>
              </a:buClr>
            </a:pPr>
            <a:endParaRPr lang="en-US" dirty="0">
              <a:ea typeface="Calibri"/>
              <a:cs typeface="Calibri"/>
            </a:endParaRPr>
          </a:p>
          <a:p>
            <a:pPr>
              <a:buClr>
                <a:srgbClr val="FFFFFF"/>
              </a:buClr>
            </a:pPr>
            <a:endParaRPr lang="en-US" dirty="0">
              <a:ea typeface="Calibri"/>
              <a:cs typeface="Calibri"/>
            </a:endParaRPr>
          </a:p>
          <a:p>
            <a:pPr>
              <a:buClr>
                <a:srgbClr val="FFFFFF"/>
              </a:buClr>
            </a:pPr>
            <a:endParaRPr lang="en-US" dirty="0">
              <a:ea typeface="Calibri"/>
              <a:cs typeface="Calibri"/>
            </a:endParaRPr>
          </a:p>
          <a:p>
            <a:pPr>
              <a:buClr>
                <a:srgbClr val="FFFFFF"/>
              </a:buClr>
            </a:pPr>
            <a:endParaRPr lang="en-US" dirty="0">
              <a:ea typeface="Calibri"/>
              <a:cs typeface="Calibri"/>
            </a:endParaRPr>
          </a:p>
          <a:p>
            <a:pPr>
              <a:buClr>
                <a:srgbClr val="FFFFFF"/>
              </a:buClr>
            </a:pPr>
            <a:endParaRPr lang="en-US" dirty="0">
              <a:ea typeface="Calibri"/>
              <a:cs typeface="Calibri"/>
            </a:endParaRPr>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F66FF-4232-26B5-A0B1-3FC8D0AD7FD2}"/>
              </a:ext>
            </a:extLst>
          </p:cNvPr>
          <p:cNvSpPr>
            <a:spLocks noGrp="1"/>
          </p:cNvSpPr>
          <p:nvPr>
            <p:ph type="title"/>
          </p:nvPr>
        </p:nvSpPr>
        <p:spPr/>
        <p:txBody>
          <a:bodyPr/>
          <a:lstStyle/>
          <a:p>
            <a:r>
              <a:rPr lang="en-US" dirty="0">
                <a:ea typeface="Calibri Light"/>
                <a:cs typeface="Calibri Light"/>
              </a:rPr>
              <a:t>Some examples of cause of death</a:t>
            </a:r>
          </a:p>
        </p:txBody>
      </p:sp>
      <p:sp>
        <p:nvSpPr>
          <p:cNvPr id="3" name="Content Placeholder 2">
            <a:extLst>
              <a:ext uri="{FF2B5EF4-FFF2-40B4-BE49-F238E27FC236}">
                <a16:creationId xmlns:a16="http://schemas.microsoft.com/office/drawing/2014/main" id="{451E7EE5-D0C7-2BD1-F418-C8EDE07E14B8}"/>
              </a:ext>
            </a:extLst>
          </p:cNvPr>
          <p:cNvSpPr>
            <a:spLocks noGrp="1"/>
          </p:cNvSpPr>
          <p:nvPr>
            <p:ph sz="half" idx="1"/>
          </p:nvPr>
        </p:nvSpPr>
        <p:spPr>
          <a:xfrm>
            <a:off x="513274" y="2530256"/>
            <a:ext cx="5311635" cy="4713058"/>
          </a:xfrm>
        </p:spPr>
        <p:txBody>
          <a:bodyPr>
            <a:normAutofit fontScale="92500" lnSpcReduction="20000"/>
          </a:bodyPr>
          <a:lstStyle/>
          <a:p>
            <a:r>
              <a:rPr lang="en-US" u="sng" dirty="0">
                <a:solidFill>
                  <a:srgbClr val="C00000"/>
                </a:solidFill>
                <a:ea typeface="Calibri"/>
                <a:cs typeface="Calibri"/>
              </a:rPr>
              <a:t>Proximate cause of death</a:t>
            </a:r>
            <a:r>
              <a:rPr lang="en-US" u="sng" dirty="0">
                <a:ea typeface="Calibri"/>
                <a:cs typeface="Calibri"/>
              </a:rPr>
              <a:t> </a:t>
            </a:r>
            <a:r>
              <a:rPr lang="en-US" dirty="0">
                <a:ea typeface="Calibri"/>
                <a:cs typeface="Calibri"/>
              </a:rPr>
              <a:t>refers to an underlying cause of death as oppose to the final cause .</a:t>
            </a:r>
          </a:p>
          <a:p>
            <a:pPr>
              <a:buClr>
                <a:srgbClr val="FFFFFF"/>
              </a:buClr>
            </a:pPr>
            <a:r>
              <a:rPr lang="en-US" dirty="0">
                <a:ea typeface="Calibri"/>
                <a:cs typeface="Calibri"/>
              </a:rPr>
              <a:t>Example= radiation-cancer= radiation exposure</a:t>
            </a:r>
          </a:p>
          <a:p>
            <a:pPr>
              <a:buClr>
                <a:srgbClr val="FFFFFF"/>
              </a:buClr>
            </a:pPr>
            <a:r>
              <a:rPr lang="en-US" u="sng" dirty="0">
                <a:solidFill>
                  <a:srgbClr val="C00000"/>
                </a:solidFill>
                <a:ea typeface="Calibri"/>
                <a:cs typeface="Calibri"/>
              </a:rPr>
              <a:t>Mechanism of death </a:t>
            </a:r>
            <a:r>
              <a:rPr lang="en-US" i="1" dirty="0">
                <a:ea typeface="Calibri"/>
                <a:cs typeface="Calibri"/>
              </a:rPr>
              <a:t>describe the specific change in the body that brought about the cessation of life.</a:t>
            </a:r>
          </a:p>
          <a:p>
            <a:pPr>
              <a:buClr>
                <a:srgbClr val="FFFFFF"/>
              </a:buClr>
            </a:pPr>
            <a:r>
              <a:rPr lang="en-US" i="1" dirty="0">
                <a:ea typeface="Calibri"/>
                <a:cs typeface="Calibri"/>
              </a:rPr>
              <a:t>** usually only "Cause" and "Mechanism" are listed on the death certificate**</a:t>
            </a:r>
          </a:p>
          <a:p>
            <a:pPr>
              <a:buClr>
                <a:srgbClr val="FFFFFF"/>
              </a:buClr>
            </a:pPr>
            <a:r>
              <a:rPr lang="en-US" i="1" dirty="0">
                <a:ea typeface="Calibri"/>
                <a:cs typeface="Calibri"/>
              </a:rPr>
              <a:t>Examples</a:t>
            </a:r>
          </a:p>
          <a:p>
            <a:pPr>
              <a:buClr>
                <a:srgbClr val="FFFFFF"/>
              </a:buClr>
            </a:pPr>
            <a:r>
              <a:rPr lang="en-US" i="1" dirty="0">
                <a:solidFill>
                  <a:srgbClr val="C00000"/>
                </a:solidFill>
                <a:ea typeface="Calibri"/>
                <a:cs typeface="Calibri"/>
              </a:rPr>
              <a:t>Cause of Death:-</a:t>
            </a:r>
            <a:r>
              <a:rPr lang="en-US" i="1" dirty="0">
                <a:ea typeface="Calibri"/>
                <a:cs typeface="Calibri"/>
              </a:rPr>
              <a:t>smothering</a:t>
            </a:r>
          </a:p>
          <a:p>
            <a:pPr>
              <a:buClr>
                <a:srgbClr val="FFFFFF"/>
              </a:buClr>
            </a:pPr>
            <a:r>
              <a:rPr lang="en-US" i="1" dirty="0">
                <a:solidFill>
                  <a:srgbClr val="C00000"/>
                </a:solidFill>
                <a:ea typeface="Calibri"/>
                <a:cs typeface="Calibri"/>
              </a:rPr>
              <a:t>Mechanism of death:-</a:t>
            </a:r>
            <a:r>
              <a:rPr lang="en-US" i="1" dirty="0">
                <a:ea typeface="Calibri"/>
                <a:cs typeface="Calibri"/>
              </a:rPr>
              <a:t> asphyxia</a:t>
            </a:r>
          </a:p>
          <a:p>
            <a:pPr>
              <a:buClr>
                <a:srgbClr val="FFFFFF"/>
              </a:buClr>
            </a:pPr>
            <a:endParaRPr lang="en-US" i="1" dirty="0">
              <a:ea typeface="Calibri"/>
              <a:cs typeface="Calibri"/>
            </a:endParaRPr>
          </a:p>
          <a:p>
            <a:pPr>
              <a:buClr>
                <a:srgbClr val="FFFFFF"/>
              </a:buClr>
            </a:pPr>
            <a:r>
              <a:rPr lang="en-US" i="1" dirty="0">
                <a:solidFill>
                  <a:srgbClr val="C00000"/>
                </a:solidFill>
                <a:ea typeface="Calibri"/>
                <a:cs typeface="Calibri"/>
              </a:rPr>
              <a:t>Manner of Death:-   </a:t>
            </a:r>
            <a:r>
              <a:rPr lang="en-US" i="1" dirty="0">
                <a:ea typeface="Calibri"/>
                <a:cs typeface="Calibri"/>
              </a:rPr>
              <a:t>homicide</a:t>
            </a:r>
          </a:p>
          <a:p>
            <a:pPr>
              <a:buClr>
                <a:srgbClr val="FFFFFF"/>
              </a:buClr>
            </a:pPr>
            <a:r>
              <a:rPr lang="en-US" i="1" dirty="0">
                <a:solidFill>
                  <a:srgbClr val="C00000"/>
                </a:solidFill>
                <a:ea typeface="Calibri"/>
                <a:cs typeface="Calibri"/>
              </a:rPr>
              <a:t>Cause of Death:-      </a:t>
            </a:r>
            <a:r>
              <a:rPr lang="en-US" i="1" dirty="0">
                <a:ea typeface="Calibri"/>
                <a:cs typeface="Calibri"/>
              </a:rPr>
              <a:t>stabbing, gunshot</a:t>
            </a:r>
          </a:p>
          <a:p>
            <a:pPr>
              <a:buClr>
                <a:srgbClr val="FFFFFF"/>
              </a:buClr>
            </a:pPr>
            <a:r>
              <a:rPr lang="en-US" i="1" dirty="0">
                <a:solidFill>
                  <a:srgbClr val="C00000"/>
                </a:solidFill>
                <a:ea typeface="Calibri"/>
                <a:cs typeface="Calibri"/>
              </a:rPr>
              <a:t>Mechanism of Death:- </a:t>
            </a:r>
            <a:r>
              <a:rPr lang="en-US" i="1" dirty="0">
                <a:ea typeface="Calibri"/>
                <a:cs typeface="Calibri"/>
              </a:rPr>
              <a:t> loss of blood, heart failure</a:t>
            </a:r>
          </a:p>
          <a:p>
            <a:pPr>
              <a:buClr>
                <a:srgbClr val="FFFFFF"/>
              </a:buClr>
            </a:pPr>
            <a:endParaRPr lang="en-US" dirty="0">
              <a:ea typeface="Calibri"/>
              <a:cs typeface="Calibri"/>
            </a:endParaRPr>
          </a:p>
          <a:p>
            <a:pPr>
              <a:buClr>
                <a:srgbClr val="FFFFFF"/>
              </a:buClr>
            </a:pPr>
            <a:endParaRPr lang="en-US" dirty="0">
              <a:ea typeface="Calibri"/>
              <a:cs typeface="Calibri"/>
            </a:endParaRPr>
          </a:p>
          <a:p>
            <a:pPr>
              <a:buClr>
                <a:srgbClr val="FFFFFF"/>
              </a:buClr>
            </a:pPr>
            <a:endParaRPr lang="en-US" dirty="0">
              <a:ea typeface="Calibri"/>
              <a:cs typeface="Calibri"/>
            </a:endParaRPr>
          </a:p>
          <a:p>
            <a:pPr>
              <a:buClr>
                <a:srgbClr val="FFFFFF"/>
              </a:buClr>
            </a:pPr>
            <a:endParaRPr lang="en-US" dirty="0">
              <a:ea typeface="Calibri"/>
              <a:cs typeface="Calibri"/>
            </a:endParaRPr>
          </a:p>
          <a:p>
            <a:pPr>
              <a:buClr>
                <a:srgbClr val="FFFFFF"/>
              </a:buClr>
            </a:pPr>
            <a:endParaRPr lang="en-US" dirty="0">
              <a:ea typeface="Calibri"/>
              <a:cs typeface="Calibri"/>
            </a:endParaRPr>
          </a:p>
          <a:p>
            <a:pPr>
              <a:buClr>
                <a:srgbClr val="FFFFFF"/>
              </a:buClr>
            </a:pPr>
            <a:endParaRPr lang="en-US" dirty="0">
              <a:ea typeface="Calibri"/>
              <a:cs typeface="Calibri"/>
            </a:endParaRPr>
          </a:p>
        </p:txBody>
      </p:sp>
    </p:spTree>
    <p:extLst>
      <p:ext uri="{BB962C8B-B14F-4D97-AF65-F5344CB8AC3E}">
        <p14:creationId xmlns:p14="http://schemas.microsoft.com/office/powerpoint/2010/main" val="2929109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7FEBD-C3B7-8815-1F3E-11AACDF014E4}"/>
              </a:ext>
            </a:extLst>
          </p:cNvPr>
          <p:cNvSpPr>
            <a:spLocks noGrp="1"/>
          </p:cNvSpPr>
          <p:nvPr>
            <p:ph type="title"/>
          </p:nvPr>
        </p:nvSpPr>
        <p:spPr>
          <a:xfrm>
            <a:off x="800820" y="163902"/>
            <a:ext cx="10131425" cy="1456267"/>
          </a:xfrm>
        </p:spPr>
        <p:txBody>
          <a:bodyPr/>
          <a:lstStyle/>
          <a:p>
            <a:r>
              <a:rPr lang="en-US" dirty="0">
                <a:solidFill>
                  <a:srgbClr val="FF0000"/>
                </a:solidFill>
                <a:ea typeface="Calibri Light"/>
                <a:cs typeface="Calibri Light"/>
              </a:rPr>
              <a:t>Examples of cause of death</a:t>
            </a:r>
            <a:endParaRPr lang="en-US">
              <a:solidFill>
                <a:srgbClr val="FF0000"/>
              </a:solidFill>
              <a:ea typeface="Calibri Light"/>
              <a:cs typeface="Calibri Light"/>
            </a:endParaRPr>
          </a:p>
        </p:txBody>
      </p:sp>
      <p:sp>
        <p:nvSpPr>
          <p:cNvPr id="3" name="Content Placeholder 2">
            <a:extLst>
              <a:ext uri="{FF2B5EF4-FFF2-40B4-BE49-F238E27FC236}">
                <a16:creationId xmlns:a16="http://schemas.microsoft.com/office/drawing/2014/main" id="{A6438C24-1DD9-F49C-DC8F-30440004F1AB}"/>
              </a:ext>
            </a:extLst>
          </p:cNvPr>
          <p:cNvSpPr>
            <a:spLocks noGrp="1"/>
          </p:cNvSpPr>
          <p:nvPr>
            <p:ph idx="1"/>
          </p:nvPr>
        </p:nvSpPr>
        <p:spPr>
          <a:xfrm>
            <a:off x="542027" y="1725123"/>
            <a:ext cx="8866217" cy="3836039"/>
          </a:xfrm>
        </p:spPr>
        <p:txBody>
          <a:bodyPr>
            <a:normAutofit fontScale="92500" lnSpcReduction="10000"/>
          </a:bodyPr>
          <a:lstStyle/>
          <a:p>
            <a:r>
              <a:rPr lang="en-US" dirty="0">
                <a:ea typeface="Calibri"/>
                <a:cs typeface="Calibri"/>
              </a:rPr>
              <a:t>Heart attack, gunshot wound, skull fracture,  diseases or injuries, stroke, burning, drowning, strangulation, hanging, suffocation, massive trauma, bludgeoning.</a:t>
            </a:r>
          </a:p>
          <a:p>
            <a:pPr>
              <a:buClr>
                <a:srgbClr val="FFFFFF"/>
              </a:buClr>
            </a:pPr>
            <a:r>
              <a:rPr lang="en-US" sz="2400" dirty="0">
                <a:solidFill>
                  <a:srgbClr val="C00000"/>
                </a:solidFill>
                <a:ea typeface="Calibri"/>
                <a:cs typeface="Calibri"/>
              </a:rPr>
              <a:t> EXAMPLES OF MECHANISM OF DEATH</a:t>
            </a:r>
            <a:endParaRPr lang="en-US" sz="2400" dirty="0">
              <a:ea typeface="Calibri"/>
              <a:cs typeface="Calibri"/>
            </a:endParaRPr>
          </a:p>
          <a:p>
            <a:pPr>
              <a:buClr>
                <a:srgbClr val="FFFFFF"/>
              </a:buClr>
            </a:pPr>
            <a:r>
              <a:rPr lang="en-US" sz="2000" dirty="0">
                <a:ea typeface="Calibri"/>
                <a:cs typeface="Calibri"/>
              </a:rPr>
              <a:t>Exsanguination (bleeding to death)</a:t>
            </a:r>
          </a:p>
          <a:p>
            <a:pPr>
              <a:buClr>
                <a:srgbClr val="FFFFFF"/>
              </a:buClr>
            </a:pPr>
            <a:r>
              <a:rPr lang="en-US" sz="2000" dirty="0">
                <a:ea typeface="Calibri"/>
                <a:cs typeface="Calibri"/>
              </a:rPr>
              <a:t>Sepsis ( infection in blood stream)</a:t>
            </a:r>
          </a:p>
          <a:p>
            <a:pPr>
              <a:buClr>
                <a:srgbClr val="FFFFFF"/>
              </a:buClr>
            </a:pPr>
            <a:r>
              <a:rPr lang="en-US" sz="2000" dirty="0">
                <a:ea typeface="Calibri"/>
                <a:cs typeface="Calibri"/>
              </a:rPr>
              <a:t>Brain trauma (cerebral contusion)</a:t>
            </a:r>
          </a:p>
          <a:p>
            <a:pPr>
              <a:buClr>
                <a:srgbClr val="FFFFFF"/>
              </a:buClr>
            </a:pPr>
            <a:r>
              <a:rPr lang="en-US" sz="2000" dirty="0">
                <a:ea typeface="Calibri"/>
                <a:cs typeface="Calibri"/>
              </a:rPr>
              <a:t>Brain bleeding (intra-cerebral bleed)</a:t>
            </a:r>
          </a:p>
          <a:p>
            <a:pPr>
              <a:buClr>
                <a:srgbClr val="FFFFFF"/>
              </a:buClr>
            </a:pPr>
            <a:r>
              <a:rPr lang="en-US" sz="2000" dirty="0">
                <a:ea typeface="Calibri"/>
                <a:cs typeface="Calibri"/>
              </a:rPr>
              <a:t>Stop breathing (asphyxia)</a:t>
            </a:r>
          </a:p>
          <a:p>
            <a:pPr>
              <a:buClr>
                <a:srgbClr val="FFFFFF"/>
              </a:buClr>
            </a:pPr>
            <a:r>
              <a:rPr lang="en-US" sz="2000" dirty="0">
                <a:ea typeface="Calibri"/>
                <a:cs typeface="Calibri"/>
              </a:rPr>
              <a:t>Pulmonary arrest</a:t>
            </a:r>
          </a:p>
          <a:p>
            <a:pPr>
              <a:buClr>
                <a:srgbClr val="FFFFFF"/>
              </a:buClr>
            </a:pPr>
            <a:r>
              <a:rPr lang="en-US" sz="2000" dirty="0">
                <a:ea typeface="Calibri"/>
                <a:cs typeface="Calibri"/>
              </a:rPr>
              <a:t>Cardiac arrest</a:t>
            </a:r>
          </a:p>
          <a:p>
            <a:pPr>
              <a:buClr>
                <a:srgbClr val="FFFFFF"/>
              </a:buClr>
            </a:pPr>
            <a:endParaRPr lang="en-US" sz="2000" dirty="0">
              <a:ea typeface="Calibri"/>
              <a:cs typeface="Calibri"/>
            </a:endParaRPr>
          </a:p>
          <a:p>
            <a:pPr>
              <a:buClr>
                <a:srgbClr val="FFFFFF"/>
              </a:buClr>
            </a:pPr>
            <a:endParaRPr lang="en-US" dirty="0">
              <a:ea typeface="Calibri"/>
              <a:cs typeface="Calibri"/>
            </a:endParaRPr>
          </a:p>
          <a:p>
            <a:pPr>
              <a:buClr>
                <a:srgbClr val="FFFFFF"/>
              </a:buClr>
            </a:pPr>
            <a:endParaRPr lang="en-US" dirty="0">
              <a:ea typeface="Calibri"/>
              <a:cs typeface="Calibri"/>
            </a:endParaRPr>
          </a:p>
        </p:txBody>
      </p:sp>
    </p:spTree>
    <p:extLst>
      <p:ext uri="{BB962C8B-B14F-4D97-AF65-F5344CB8AC3E}">
        <p14:creationId xmlns:p14="http://schemas.microsoft.com/office/powerpoint/2010/main" val="3595467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AF6706C-CF07-43A1-BCC4-CBA5D33820D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09C946AC-2072-4946-A2B8-39F09D0944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A748C8C8-F348-4D00-852A-26DD9EBCC24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0555"/>
          <a:stretch/>
        </p:blipFill>
        <p:spPr>
          <a:xfrm>
            <a:off x="0" y="0"/>
            <a:ext cx="6026763" cy="6856214"/>
          </a:xfrm>
          <a:prstGeom prst="rect">
            <a:avLst/>
          </a:prstGeom>
        </p:spPr>
      </p:pic>
      <p:sp>
        <p:nvSpPr>
          <p:cNvPr id="2" name="Title 1">
            <a:extLst>
              <a:ext uri="{FF2B5EF4-FFF2-40B4-BE49-F238E27FC236}">
                <a16:creationId xmlns:a16="http://schemas.microsoft.com/office/drawing/2014/main" id="{78C135C9-E7AB-92E4-7B1A-E603FE696509}"/>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r>
              <a:rPr lang="en-US" sz="4400">
                <a:solidFill>
                  <a:srgbClr val="FFFFFF"/>
                </a:solidFill>
              </a:rPr>
              <a:t>Finding </a:t>
            </a:r>
            <a:br>
              <a:rPr lang="en-US" sz="4400">
                <a:solidFill>
                  <a:srgbClr val="FFFFFF"/>
                </a:solidFill>
              </a:rPr>
            </a:br>
            <a:r>
              <a:rPr lang="en-US" sz="4400">
                <a:solidFill>
                  <a:srgbClr val="FFFFFF"/>
                </a:solidFill>
              </a:rPr>
              <a:t>cause of death </a:t>
            </a:r>
            <a:br>
              <a:rPr lang="en-US" sz="4400">
                <a:solidFill>
                  <a:srgbClr val="FFFFFF"/>
                </a:solidFill>
              </a:rPr>
            </a:br>
            <a:r>
              <a:rPr lang="en-US" sz="4400">
                <a:solidFill>
                  <a:srgbClr val="FFFFFF"/>
                </a:solidFill>
              </a:rPr>
              <a:t>at a crime scene</a:t>
            </a:r>
            <a:br>
              <a:rPr lang="en-US" sz="4400">
                <a:solidFill>
                  <a:srgbClr val="FFFFFF"/>
                </a:solidFill>
              </a:rPr>
            </a:br>
            <a:endParaRPr lang="en-US" sz="4400">
              <a:solidFill>
                <a:srgbClr val="FFFFFF"/>
              </a:solidFill>
            </a:endParaRPr>
          </a:p>
        </p:txBody>
      </p:sp>
      <p:sp useBgFill="1">
        <p:nvSpPr>
          <p:cNvPr id="14" name="Freeform 5">
            <a:extLst>
              <a:ext uri="{FF2B5EF4-FFF2-40B4-BE49-F238E27FC236}">
                <a16:creationId xmlns:a16="http://schemas.microsoft.com/office/drawing/2014/main" id="{559FD8B5-8CC4-4CFE-BD2A-1216B1F2C3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6" name="Freeform 14">
            <a:extLst>
              <a:ext uri="{FF2B5EF4-FFF2-40B4-BE49-F238E27FC236}">
                <a16:creationId xmlns:a16="http://schemas.microsoft.com/office/drawing/2014/main" id="{9ECF13F4-3D2A-4F2E-9BBD-3038670D21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9660E16-DCC0-4B6C-8E84-4C292580059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9" name="Straight Connector 18">
              <a:extLst>
                <a:ext uri="{FF2B5EF4-FFF2-40B4-BE49-F238E27FC236}">
                  <a16:creationId xmlns:a16="http://schemas.microsoft.com/office/drawing/2014/main" id="{29130F79-611E-4458-B53E-36A2572171A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EA78691-46E9-469A-921B-9D16933EE19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A4AA196-3090-4283-ADF0-893F8108586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FD33794-9D71-4B08-AE11-8B589EFBA25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AFBF0E-867E-4181-93DF-9A13F334B01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7EA8258-0459-4037-BABC-B1A0A5D7055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8BB355F-363A-4046-90AF-3DDB7AA1845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9334308-B9EC-41CF-8B6C-23FB134BA58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81133-0656-4918-BE6A-703C148ED9D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B4F93AD-8044-447B-8CAC-8A069716034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AA78689-5B7A-4420-A3DC-0EA08158353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09CC934-4D78-4334-8B7F-4D0C13D6C9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68DA411-6F43-42CF-8A08-B2871E38225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417563A-04A5-4952-AA6D-E503558C543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A41B232-E630-4AC7-9A97-763529D7051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EABA1A2-F7BA-4FB5-AD0A-A4DBBCF6F7D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EA99E51-908F-4D65-AC2B-A8E75A1FE4A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F2D126B-7D1C-4D2C-97D5-2D8C686B782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4B20164-1C4E-4FA3-A2E5-389E7407730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4E7AD9-228F-47CD-A598-CB579B489AF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7D2B81A-6082-4668-8AA7-F2757C8EC20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469BD5F-3BFE-4BA0-A24F-7F80A73B82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24D532A-F49F-4BB9-AAA6-8B2B89CB6F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2224AE-40A4-483D-991E-9490A01B761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D3DE117-F3FA-4657-B4A7-40DE41238FA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85EA1EB-1126-463C-AD87-4FB126C6FF4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0336723-7646-4B25-9EE9-519CC833422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52B6D8B-5579-4262-9376-B702382B0E2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07893BD-D1AE-48C1-91A9-D4787937628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C6FEEA5-8E66-4C31-92AD-01305FF4887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3E18335-591C-4354-9390-DD371BB3F92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51098D0-C2B4-4D61-92D5-C81DDBDA22D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EACD9C3-3E01-47CF-BC68-BDAE22E30B4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0A5C950-6480-44E0-9D50-F193147D556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68F1BDE-24EB-4308-AB69-F353C8598B4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83E12EF-845B-41E6-BA82-F6CD46C0FEA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646EE72-4D70-46B4-B655-74722AAC2AD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2BB073B-89FD-4B47-814B-A8EE7A1EE18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EE25488-63A9-43E5-A03F-2E628C3B21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BE7FDEE-BD70-4D8F-B5CE-4D03F1D00E6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039673A-8522-4BFC-B8B2-7F2FEAED418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7AB08C4-AF01-4D1D-90EA-A4113CFF994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C8E7B06-FF45-4365-9DF4-E8E315A5B34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8F00765-F5EC-427C-A7A1-CDFA0406F2A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FE1EF8A-C81D-4879-9142-3697CA0BCBD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80C0B62-6F07-4DD2-B308-F3C29F29443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9C7C8CB-2D13-4138-B3C1-B78EC19B59D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EB1BC7E-04BC-423C-843D-7C149C25A1A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8BA62C3-B17C-4AD0-B585-1C42ED74560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B6F8BD1-22F9-4EE2-93C7-F859F3B9908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173F2AA-33AE-4A43-AFA9-50C60D6F689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6339DB1-5BB0-42C5-B12D-7555AD403DA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413BF1A-CE02-41EB-8977-EBE39AE0DAB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899680C-3DC7-4B71-8D34-7EE8306FEC2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3B57EA5-419A-4EE0-BB93-356B12F6D03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7A79B15-73B1-417F-A985-25FBC893F73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66DE9DC-92E2-44D8-B7D0-D1295DD8F03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9A1F3CD-685D-4541-8715-91E39B1E230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63E90F9-BD80-4805-A68E-CA56D524961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014402D-979B-4D18-9E85-4D8F6C986F4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A04AE49-4B0B-4908-B1DB-480F568D284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293E6AC-4EF0-4B88-AC7E-BCB112010B6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344B49D-AFCD-4426-AC08-F3128282C34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3B776AB-0884-47E4-AC8D-69A19A6103D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1EC5397-87DB-4803-855B-44DFE9BBB81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8EF0075-59DA-4C16-BF01-C65EE2DDD80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ABF3642-CC62-4EA5-8A59-1AFF97A5608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7715913-AE6D-4FFC-A6EC-E7EE027D271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6B78CB6-17D0-445E-A523-FD18D3BE29D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83E7655-41DA-4DFA-9DEC-FD37064F0AB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E953697-F897-4DE0-B735-80C721129E6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C7CED19-0566-4D81-A59A-5A3561F1B70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E247A59-B18F-4331-BC8D-07C3DA5E8E8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21C3132-6A07-4EB5-A00C-2176067CB11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067D677-3FA9-4187-B1CA-F6298A917C2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2E9FC80-B3E8-47CE-862C-9F6E9E598A4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D383F3C-A57C-472A-9E05-CCD8A4F8E50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534D376-6ABA-4DF9-BBEA-EB5A8818043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3" name="Picture 3">
            <a:extLst>
              <a:ext uri="{FF2B5EF4-FFF2-40B4-BE49-F238E27FC236}">
                <a16:creationId xmlns:a16="http://schemas.microsoft.com/office/drawing/2014/main" id="{DA93EE4F-1B64-62A6-B0A6-8BFAD6A5735D}"/>
              </a:ext>
            </a:extLst>
          </p:cNvPr>
          <p:cNvPicPr>
            <a:picLocks noChangeAspect="1"/>
          </p:cNvPicPr>
          <p:nvPr/>
        </p:nvPicPr>
        <p:blipFill>
          <a:blip r:embed="rId3"/>
          <a:stretch>
            <a:fillRect/>
          </a:stretch>
        </p:blipFill>
        <p:spPr>
          <a:xfrm>
            <a:off x="7355001" y="2808358"/>
            <a:ext cx="3686910" cy="2453471"/>
          </a:xfrm>
          <a:prstGeom prst="rect">
            <a:avLst/>
          </a:prstGeom>
        </p:spPr>
      </p:pic>
    </p:spTree>
    <p:extLst>
      <p:ext uri="{BB962C8B-B14F-4D97-AF65-F5344CB8AC3E}">
        <p14:creationId xmlns:p14="http://schemas.microsoft.com/office/powerpoint/2010/main" val="152179486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4" name="Picture 4" descr="Close-up unopened pill packets">
            <a:extLst>
              <a:ext uri="{FF2B5EF4-FFF2-40B4-BE49-F238E27FC236}">
                <a16:creationId xmlns:a16="http://schemas.microsoft.com/office/drawing/2014/main" id="{409C19B2-61F0-9E24-88B6-D0A6123A9B21}"/>
              </a:ext>
            </a:extLst>
          </p:cNvPr>
          <p:cNvPicPr>
            <a:picLocks noChangeAspect="1"/>
          </p:cNvPicPr>
          <p:nvPr/>
        </p:nvPicPr>
        <p:blipFill rotWithShape="1">
          <a:blip r:embed="rId2">
            <a:alphaModFix amt="35000"/>
          </a:blip>
          <a:srcRect t="7224" b="7224"/>
          <a:stretch/>
        </p:blipFill>
        <p:spPr>
          <a:xfrm>
            <a:off x="20" y="227"/>
            <a:ext cx="12191675" cy="6858000"/>
          </a:xfrm>
          <a:prstGeom prst="rect">
            <a:avLst/>
          </a:prstGeom>
        </p:spPr>
      </p:pic>
      <p:sp>
        <p:nvSpPr>
          <p:cNvPr id="2" name="Title 1"/>
          <p:cNvSpPr>
            <a:spLocks noGrp="1"/>
          </p:cNvSpPr>
          <p:nvPr>
            <p:ph type="title"/>
          </p:nvPr>
        </p:nvSpPr>
        <p:spPr/>
        <p:txBody>
          <a:bodyPr>
            <a:normAutofit/>
          </a:bodyPr>
          <a:lstStyle/>
          <a:p>
            <a:r>
              <a:rPr lang="en-US"/>
              <a:t>Intro </a:t>
            </a:r>
          </a:p>
        </p:txBody>
      </p:sp>
      <p:sp>
        <p:nvSpPr>
          <p:cNvPr id="37" name="Content Placeholder 2"/>
          <p:cNvSpPr>
            <a:spLocks noGrp="1"/>
          </p:cNvSpPr>
          <p:nvPr>
            <p:ph idx="1"/>
          </p:nvPr>
        </p:nvSpPr>
        <p:spPr/>
        <p:txBody>
          <a:bodyPr vert="horz" lIns="91440" tIns="45720" rIns="91440" bIns="45720" rtlCol="0" anchor="t">
            <a:normAutofit/>
          </a:bodyPr>
          <a:lstStyle/>
          <a:p>
            <a:pPr marL="0" indent="0">
              <a:buNone/>
            </a:pPr>
            <a:r>
              <a:rPr lang="en-US" dirty="0"/>
              <a:t>                                          </a:t>
            </a:r>
            <a:r>
              <a:rPr lang="en-US" dirty="0">
                <a:solidFill>
                  <a:schemeClr val="bg1"/>
                </a:solidFill>
              </a:rPr>
              <a:t> </a:t>
            </a:r>
            <a:r>
              <a:rPr lang="en-US" b="1" u="sng" dirty="0">
                <a:solidFill>
                  <a:schemeClr val="bg1"/>
                </a:solidFill>
              </a:rPr>
              <a:t>IN LOVING MEMORY</a:t>
            </a:r>
          </a:p>
          <a:p>
            <a:pPr marL="0" indent="0">
              <a:buNone/>
            </a:pPr>
            <a:r>
              <a:rPr lang="en-US" b="1" dirty="0"/>
              <a:t>A death investigation begins with a body examination and evidence collection at a scene and proceeds through history ,physical examination, and lab tests. The objective is cause ,timing and manner of death. A complete investigation is necessary for a precise cause and manner of death.</a:t>
            </a:r>
          </a:p>
        </p:txBody>
      </p:sp>
    </p:spTree>
    <p:extLst>
      <p:ext uri="{BB962C8B-B14F-4D97-AF65-F5344CB8AC3E}">
        <p14:creationId xmlns:p14="http://schemas.microsoft.com/office/powerpoint/2010/main" val="17729694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88631" y="4760132"/>
            <a:ext cx="3947420" cy="1777829"/>
          </a:xfrm>
        </p:spPr>
        <p:txBody>
          <a:bodyPr vert="horz" lIns="228600" tIns="228600" rIns="228600" bIns="228600" rtlCol="0" anchor="ctr">
            <a:normAutofit/>
          </a:bodyPr>
          <a:lstStyle/>
          <a:p>
            <a:pPr algn="l"/>
            <a:r>
              <a:rPr lang="en-US"/>
              <a:t>Crime and death scene</a:t>
            </a:r>
          </a:p>
        </p:txBody>
      </p:sp>
      <p:sp>
        <p:nvSpPr>
          <p:cNvPr id="73" name="Content Placeholder 2"/>
          <p:cNvSpPr>
            <a:spLocks noGrp="1"/>
          </p:cNvSpPr>
          <p:nvPr>
            <p:ph sz="half" idx="1"/>
          </p:nvPr>
        </p:nvSpPr>
        <p:spPr>
          <a:xfrm>
            <a:off x="5118447" y="4767660"/>
            <a:ext cx="6281873" cy="1770300"/>
          </a:xfrm>
        </p:spPr>
        <p:txBody>
          <a:bodyPr vert="horz" lIns="91440" tIns="45720" rIns="91440" bIns="45720" rtlCol="0" anchor="ctr">
            <a:normAutofit/>
          </a:bodyPr>
          <a:lstStyle/>
          <a:p>
            <a:pPr marL="0">
              <a:lnSpc>
                <a:spcPct val="110000"/>
              </a:lnSpc>
            </a:pPr>
            <a:r>
              <a:rPr lang="en-US" sz="1500"/>
              <a:t>.In many cases, the scene investigation is more  important than the autopsy. A thorough and complete investigation commonly leads to the proper diagnosis of the cause and manner of death prior to an autopsy. The prime crime scene is an area, place or thing, where the incident occurred or where the majority or a high concentration of a physical evidence will be found.</a:t>
            </a:r>
          </a:p>
        </p:txBody>
      </p:sp>
      <p:pic>
        <p:nvPicPr>
          <p:cNvPr id="17" name="Picture 17">
            <a:extLst>
              <a:ext uri="{FF2B5EF4-FFF2-40B4-BE49-F238E27FC236}">
                <a16:creationId xmlns:a16="http://schemas.microsoft.com/office/drawing/2014/main" id="{0F2B7493-D070-2C03-3F51-59449961D52A}"/>
              </a:ext>
            </a:extLst>
          </p:cNvPr>
          <p:cNvPicPr>
            <a:picLocks noGrp="1" noChangeAspect="1"/>
          </p:cNvPicPr>
          <p:nvPr>
            <p:ph sz="half" idx="2"/>
          </p:nvPr>
        </p:nvPicPr>
        <p:blipFill rotWithShape="1">
          <a:blip r:embed="rId2"/>
          <a:srcRect t="20458" r="1" b="6879"/>
          <a:stretch/>
        </p:blipFill>
        <p:spPr>
          <a:xfrm>
            <a:off x="3013178" y="671951"/>
            <a:ext cx="6174637" cy="3359108"/>
          </a:xfrm>
          <a:prstGeom prst="rect">
            <a:avLst/>
          </a:prstGeom>
        </p:spPr>
      </p:pic>
    </p:spTree>
    <p:extLst>
      <p:ext uri="{BB962C8B-B14F-4D97-AF65-F5344CB8AC3E}">
        <p14:creationId xmlns:p14="http://schemas.microsoft.com/office/powerpoint/2010/main" val="39488263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8AAB1A0-9CC2-1498-9353-D4B97C200045}"/>
              </a:ext>
            </a:extLst>
          </p:cNvPr>
          <p:cNvPicPr>
            <a:picLocks noChangeAspect="1"/>
          </p:cNvPicPr>
          <p:nvPr/>
        </p:nvPicPr>
        <p:blipFill rotWithShape="1">
          <a:blip r:embed="rId2">
            <a:alphaModFix amt="40000"/>
          </a:blip>
          <a:srcRect l="4184" t="9091" r="4907"/>
          <a:stretch/>
        </p:blipFill>
        <p:spPr>
          <a:xfrm>
            <a:off x="-244395" y="-143764"/>
            <a:ext cx="12436395" cy="7016140"/>
          </a:xfrm>
          <a:prstGeom prst="rect">
            <a:avLst/>
          </a:prstGeom>
        </p:spPr>
      </p:pic>
      <p:sp>
        <p:nvSpPr>
          <p:cNvPr id="2" name="Title 1"/>
          <p:cNvSpPr>
            <a:spLocks noGrp="1"/>
          </p:cNvSpPr>
          <p:nvPr>
            <p:ph type="title"/>
          </p:nvPr>
        </p:nvSpPr>
        <p:spPr>
          <a:xfrm>
            <a:off x="1154955" y="1447800"/>
            <a:ext cx="8825658" cy="3329581"/>
          </a:xfrm>
        </p:spPr>
        <p:txBody>
          <a:bodyPr vert="horz" lIns="91440" tIns="45720" rIns="91440" bIns="45720" rtlCol="0" anchor="b">
            <a:normAutofit/>
          </a:bodyPr>
          <a:lstStyle/>
          <a:p>
            <a:r>
              <a:rPr lang="en-US" sz="7200" u="sng" dirty="0">
                <a:solidFill>
                  <a:schemeClr val="bg1">
                    <a:lumMod val="95000"/>
                    <a:lumOff val="5000"/>
                  </a:schemeClr>
                </a:solidFill>
              </a:rPr>
              <a:t>Steps of Death Scene</a:t>
            </a:r>
          </a:p>
        </p:txBody>
      </p:sp>
      <p:sp>
        <p:nvSpPr>
          <p:cNvPr id="3" name="Text Placeholder 2"/>
          <p:cNvSpPr>
            <a:spLocks noGrp="1"/>
          </p:cNvSpPr>
          <p:nvPr>
            <p:ph type="body" idx="1"/>
          </p:nvPr>
        </p:nvSpPr>
        <p:spPr>
          <a:xfrm>
            <a:off x="1154955" y="4763003"/>
            <a:ext cx="8825658" cy="1867834"/>
          </a:xfrm>
        </p:spPr>
        <p:txBody>
          <a:bodyPr vert="horz" lIns="91440" tIns="45720" rIns="91440" bIns="45720" rtlCol="0" anchor="t">
            <a:normAutofit/>
          </a:bodyPr>
          <a:lstStyle/>
          <a:p>
            <a:pPr>
              <a:lnSpc>
                <a:spcPct val="90000"/>
              </a:lnSpc>
            </a:pPr>
            <a:endParaRPr lang="en-US" sz="800">
              <a:solidFill>
                <a:schemeClr val="tx1"/>
              </a:solidFill>
            </a:endParaRPr>
          </a:p>
          <a:p>
            <a:pPr>
              <a:lnSpc>
                <a:spcPct val="90000"/>
              </a:lnSpc>
            </a:pPr>
            <a:r>
              <a:rPr lang="en-US" dirty="0">
                <a:solidFill>
                  <a:schemeClr val="tx1"/>
                </a:solidFill>
              </a:rPr>
              <a:t>The deceased is the most valuable piece of evidence at any death scene. A systematic  and through examination of the deceased should be taken at every death scene.</a:t>
            </a:r>
          </a:p>
          <a:p>
            <a:pPr>
              <a:lnSpc>
                <a:spcPct val="90000"/>
              </a:lnSpc>
            </a:pPr>
            <a:r>
              <a:rPr lang="en-US" dirty="0"/>
              <a:t>According to (Demirci &amp; Dogan, 2011) following these steps could help serve as guide with the death  scene investigation. </a:t>
            </a:r>
            <a:endParaRPr lang="en-US" dirty="0">
              <a:ea typeface="Calibri"/>
              <a:cs typeface="Calibri"/>
            </a:endParaRPr>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1E3D2C14-4573-C448-28C9-F70844B86917}"/>
              </a:ext>
            </a:extLst>
          </p:cNvPr>
          <p:cNvPicPr>
            <a:picLocks noChangeAspect="1"/>
          </p:cNvPicPr>
          <p:nvPr/>
        </p:nvPicPr>
        <p:blipFill rotWithShape="1">
          <a:blip r:embed="rId3"/>
          <a:srcRect t="17221" b="3832"/>
          <a:stretch/>
        </p:blipFill>
        <p:spPr>
          <a:xfrm>
            <a:off x="20" y="14387"/>
            <a:ext cx="12191980" cy="6857990"/>
          </a:xfrm>
          <a:prstGeom prst="rect">
            <a:avLst/>
          </a:prstGeom>
        </p:spPr>
      </p:pic>
      <p:sp>
        <p:nvSpPr>
          <p:cNvPr id="2" name="Title 1">
            <a:extLst>
              <a:ext uri="{FF2B5EF4-FFF2-40B4-BE49-F238E27FC236}">
                <a16:creationId xmlns:a16="http://schemas.microsoft.com/office/drawing/2014/main" id="{C45F36D9-8396-305A-98CC-FC45238D6FB5}"/>
              </a:ext>
            </a:extLst>
          </p:cNvPr>
          <p:cNvSpPr>
            <a:spLocks noGrp="1"/>
          </p:cNvSpPr>
          <p:nvPr>
            <p:ph type="title"/>
          </p:nvPr>
        </p:nvSpPr>
        <p:spPr>
          <a:xfrm>
            <a:off x="1380067" y="838200"/>
            <a:ext cx="9437159" cy="1227667"/>
          </a:xfrm>
        </p:spPr>
        <p:txBody>
          <a:bodyPr>
            <a:normAutofit/>
          </a:bodyPr>
          <a:lstStyle/>
          <a:p>
            <a:r>
              <a:rPr lang="en-US">
                <a:cs typeface="Arial"/>
              </a:rPr>
              <a:t>step1</a:t>
            </a:r>
            <a:br>
              <a:rPr lang="en-US">
                <a:cs typeface="Arial"/>
              </a:rPr>
            </a:br>
            <a:endParaRPr lang="en-US"/>
          </a:p>
        </p:txBody>
      </p:sp>
      <p:sp>
        <p:nvSpPr>
          <p:cNvPr id="3" name="Content Placeholder 2">
            <a:extLst>
              <a:ext uri="{FF2B5EF4-FFF2-40B4-BE49-F238E27FC236}">
                <a16:creationId xmlns:a16="http://schemas.microsoft.com/office/drawing/2014/main" id="{F6A9771E-E8C8-AD19-BB79-4C00F95F5B0F}"/>
              </a:ext>
            </a:extLst>
          </p:cNvPr>
          <p:cNvSpPr>
            <a:spLocks noGrp="1"/>
          </p:cNvSpPr>
          <p:nvPr>
            <p:ph idx="1"/>
          </p:nvPr>
        </p:nvSpPr>
        <p:spPr>
          <a:xfrm>
            <a:off x="1380067" y="2006601"/>
            <a:ext cx="9437159" cy="3784600"/>
          </a:xfrm>
        </p:spPr>
        <p:txBody>
          <a:bodyPr>
            <a:normAutofit/>
          </a:bodyPr>
          <a:lstStyle/>
          <a:p>
            <a:pPr marL="344170" indent="-344170"/>
            <a:r>
              <a:rPr lang="en-US" dirty="0">
                <a:cs typeface="Arial"/>
              </a:rPr>
              <a:t>Pre planning the death scene investigation.  When initially notified of the deceased experts should determine as much information as possible from the caller.  Was  there  for play or  is there  any instruments available that might have played a role in the subject's death .Is their trace evidence search with the death having occurred at this location? Is their external signs of evidence is there anything miss or out of the ordinary regarding the scene?</a:t>
            </a:r>
          </a:p>
        </p:txBody>
      </p:sp>
    </p:spTree>
    <p:extLst>
      <p:ext uri="{BB962C8B-B14F-4D97-AF65-F5344CB8AC3E}">
        <p14:creationId xmlns:p14="http://schemas.microsoft.com/office/powerpoint/2010/main" val="1726490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141aba3b8f8cb7f331be6546df69db50">
  <xsd:schema xmlns:xsd="http://www.w3.org/2001/XMLSchema" xmlns:xs="http://www.w3.org/2001/XMLSchema" xmlns:p="http://schemas.microsoft.com/office/2006/metadata/properties" targetNamespace="http://schemas.microsoft.com/office/2006/metadata/properties" ma:root="true" ma:fieldsID="f8e4ef66d87525153bd8907774ed28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3C2B29A-C1CD-4C3A-A037-902991BF1F59}">
  <ds:schemaRefs>
    <ds:schemaRef ds:uri="http://schemas.microsoft.com/sharepoint/v3/contenttype/forms"/>
  </ds:schemaRefs>
</ds:datastoreItem>
</file>

<file path=customXml/itemProps2.xml><?xml version="1.0" encoding="utf-8"?>
<ds:datastoreItem xmlns:ds="http://schemas.openxmlformats.org/officeDocument/2006/customXml" ds:itemID="{A131291B-7E16-4BF2-A964-81BB2411C9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BCBC288-0F4E-479D-8F69-11F8CF8D6F6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506</Words>
  <Application>Microsoft Office PowerPoint</Application>
  <PresentationFormat>Widescreen</PresentationFormat>
  <Paragraphs>81</Paragraphs>
  <Slides>19</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Franklin Gothic Medium</vt:lpstr>
      <vt:lpstr>Wingdings 3</vt:lpstr>
      <vt:lpstr>Celestial</vt:lpstr>
      <vt:lpstr>Causes of Deaths   </vt:lpstr>
      <vt:lpstr>Manner of Deaths</vt:lpstr>
      <vt:lpstr>Some examples of cause of death</vt:lpstr>
      <vt:lpstr>Examples of cause of death</vt:lpstr>
      <vt:lpstr>Finding  cause of death  at a crime scene </vt:lpstr>
      <vt:lpstr>Intro </vt:lpstr>
      <vt:lpstr>Crime and death scene</vt:lpstr>
      <vt:lpstr>Steps of Death Scene</vt:lpstr>
      <vt:lpstr>step1 </vt:lpstr>
      <vt:lpstr>Step – 2  Cooperation among investigators</vt:lpstr>
      <vt:lpstr>Step 3</vt:lpstr>
      <vt:lpstr>                                </vt:lpstr>
      <vt:lpstr>  Step 5   </vt:lpstr>
      <vt:lpstr>Other information scene collected</vt:lpstr>
      <vt:lpstr>Step 7 –  Determining what information has already been developed</vt:lpstr>
      <vt:lpstr>Collective evidence found at the death scene</vt:lpstr>
      <vt:lpstr>Step 9- Interviewing person regarding the death</vt:lpstr>
      <vt:lpstr>Step 10-   Estimating the post mortem interval at the scene</vt:lpstr>
      <vt:lpstr>Step 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dc:title>
  <dc:creator/>
  <cp:lastModifiedBy/>
  <cp:revision>1661</cp:revision>
  <dcterms:created xsi:type="dcterms:W3CDTF">2012-05-22T03:21:27Z</dcterms:created>
  <dcterms:modified xsi:type="dcterms:W3CDTF">2023-02-09T16:22:02Z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