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4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2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0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3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4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9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5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EFC-D1BC-4891-A219-480225259EF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7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DEFC-D1BC-4891-A219-480225259EF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DBB43-AAB1-48D1-AAF2-12FBFEBEC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3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utotechnotes.weebl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fios.com/ibilling/?ng=adm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Selenium Course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Session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16906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Instructor: </a:t>
            </a:r>
            <a:r>
              <a:rPr lang="en-US" dirty="0" err="1" smtClean="0"/>
              <a:t>Shihabul</a:t>
            </a:r>
            <a:r>
              <a:rPr lang="en-US" smtClean="0"/>
              <a:t> Amin (</a:t>
            </a:r>
            <a:r>
              <a:rPr lang="en-US" dirty="0" err="1" smtClean="0"/>
              <a:t>Shihab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Resource(s):	</a:t>
            </a:r>
            <a:r>
              <a:rPr lang="en-US" u="sng" dirty="0">
                <a:hlinkClick r:id="rId2"/>
              </a:rPr>
              <a:t>http://autotechnotes.weebly.com/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it works..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49" y="1593413"/>
            <a:ext cx="2934511" cy="1749660"/>
          </a:xfrm>
        </p:spPr>
      </p:pic>
      <p:sp>
        <p:nvSpPr>
          <p:cNvPr id="13" name="Oval 12"/>
          <p:cNvSpPr/>
          <p:nvPr/>
        </p:nvSpPr>
        <p:spPr>
          <a:xfrm>
            <a:off x="1400782" y="2036323"/>
            <a:ext cx="940340" cy="635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400782" y="3505198"/>
            <a:ext cx="940340" cy="635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400782" y="5158898"/>
            <a:ext cx="940340" cy="635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65379" y="2166025"/>
            <a:ext cx="32756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Identify web elements </a:t>
            </a:r>
          </a:p>
          <a:p>
            <a:r>
              <a:rPr lang="en-US" sz="1600" i="1" dirty="0" smtClean="0"/>
              <a:t>(by using identifiers)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65379" y="3612362"/>
            <a:ext cx="32756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Actions </a:t>
            </a:r>
          </a:p>
          <a:p>
            <a:r>
              <a:rPr lang="en-US" sz="1600" i="1" dirty="0" smtClean="0"/>
              <a:t>(by using preferred programming language)</a:t>
            </a:r>
            <a:endParaRPr lang="en-US" sz="16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65378" y="5292002"/>
            <a:ext cx="398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the test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173821" y="2230877"/>
            <a:ext cx="1413753" cy="30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173821" y="4000183"/>
            <a:ext cx="1413753" cy="30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173821" y="5356854"/>
            <a:ext cx="1413753" cy="30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066749" y="3740042"/>
            <a:ext cx="1122647" cy="3664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066749" y="4308471"/>
            <a:ext cx="1122647" cy="3664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878612" y="3740041"/>
            <a:ext cx="1122648" cy="9348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Plus 24"/>
          <p:cNvSpPr/>
          <p:nvPr/>
        </p:nvSpPr>
        <p:spPr>
          <a:xfrm>
            <a:off x="9377102" y="4074027"/>
            <a:ext cx="313804" cy="26913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lowchart: Connector 25"/>
          <p:cNvSpPr/>
          <p:nvPr/>
        </p:nvSpPr>
        <p:spPr>
          <a:xfrm>
            <a:off x="8112870" y="5077997"/>
            <a:ext cx="914400" cy="85587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Extract 26"/>
          <p:cNvSpPr/>
          <p:nvPr/>
        </p:nvSpPr>
        <p:spPr>
          <a:xfrm rot="5400000">
            <a:off x="8450096" y="5337561"/>
            <a:ext cx="453956" cy="336749"/>
          </a:xfrm>
          <a:prstGeom prst="flowChartExtra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8066749" y="3550593"/>
            <a:ext cx="29345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66749" y="4902738"/>
            <a:ext cx="29345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Techfios</a:t>
            </a:r>
            <a:r>
              <a:rPr lang="en-US" dirty="0" smtClean="0"/>
              <a:t> Testing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Web Link:	</a:t>
            </a:r>
            <a:r>
              <a:rPr lang="en-US" dirty="0" smtClean="0"/>
              <a:t>h</a:t>
            </a:r>
            <a:r>
              <a:rPr lang="en-US" dirty="0"/>
              <a:t>ttps://codefios.com/ebilling/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User Name: demo@techfios.com</a:t>
            </a:r>
          </a:p>
          <a:p>
            <a:pPr marL="0" indent="0">
              <a:buNone/>
            </a:pPr>
            <a:r>
              <a:rPr lang="en-US" dirty="0" smtClean="0"/>
              <a:t>Password:	abc123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42" y="2911985"/>
            <a:ext cx="6044293" cy="33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Test Cases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858568"/>
              </p:ext>
            </p:extLst>
          </p:nvPr>
        </p:nvGraphicFramePr>
        <p:xfrm>
          <a:off x="1119866" y="2114551"/>
          <a:ext cx="9952267" cy="37555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157"/>
                <a:gridCol w="978665"/>
                <a:gridCol w="2634866"/>
                <a:gridCol w="2326475"/>
                <a:gridCol w="2160326"/>
                <a:gridCol w="1008778"/>
              </a:tblGrid>
              <a:tr h="307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TC 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TC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Test Steps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Expected Result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Actual Result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Pass/Fail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517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2004-1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Login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Open Chrome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Chrome should Open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Chrome opened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615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Go to </a:t>
                      </a:r>
                      <a:r>
                        <a:rPr lang="en-US" sz="1600" u="none" strike="noStrike" dirty="0" err="1">
                          <a:effectLst/>
                        </a:rPr>
                        <a:t>Techfios</a:t>
                      </a:r>
                      <a:r>
                        <a:rPr lang="en-US" sz="1600" u="none" strike="noStrike" dirty="0">
                          <a:effectLst/>
                        </a:rPr>
                        <a:t> Website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Should be able to go to Website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Website displayed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686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Provide Username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User name should typed in the box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Username typed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615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Provide Password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Password should typed in the box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Password typed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615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Click in the Sign In button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Sign In button should be clicked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Sign In button clicked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64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Display Home page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Home page should display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Home page Displayed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4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1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is Maven?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136"/>
            <a:ext cx="10515600" cy="4996542"/>
          </a:xfrm>
        </p:spPr>
        <p:txBody>
          <a:bodyPr>
            <a:noAutofit/>
          </a:bodyPr>
          <a:lstStyle/>
          <a:p>
            <a:pPr marL="0" indent="0">
              <a:spcAft>
                <a:spcPts val="1500"/>
              </a:spcAft>
              <a:buNone/>
            </a:pPr>
            <a:r>
              <a:rPr lang="en-US" sz="2000" dirty="0" smtClean="0"/>
              <a:t>Maven </a:t>
            </a:r>
            <a:r>
              <a:rPr lang="en-US" sz="2000" dirty="0"/>
              <a:t>is a </a:t>
            </a:r>
            <a:r>
              <a:rPr lang="en-US" sz="2000" b="1" dirty="0"/>
              <a:t>project management</a:t>
            </a:r>
            <a:r>
              <a:rPr lang="en-US" sz="2000" dirty="0"/>
              <a:t> and comprehension tool that provides developers a complete build lifecycle framework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It is used to build and manage </a:t>
            </a:r>
            <a:r>
              <a:rPr lang="en-US" sz="2000" dirty="0"/>
              <a:t>primarily</a:t>
            </a:r>
            <a:r>
              <a:rPr lang="en-US" sz="2000" dirty="0" smtClean="0"/>
              <a:t> Java projects. But also can be used with other languages.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 smtClean="0"/>
              <a:t>Maven Dependency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Dependency is an archive of JAR, which</a:t>
            </a:r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urrent project needs to compile, build </a:t>
            </a:r>
          </a:p>
          <a:p>
            <a:pPr marL="0" indent="0">
              <a:buNone/>
            </a:pPr>
            <a:r>
              <a:rPr lang="en-US" sz="2000" dirty="0"/>
              <a:t>a</a:t>
            </a:r>
            <a:r>
              <a:rPr lang="en-US" sz="2000" dirty="0" smtClean="0"/>
              <a:t>nd run. Dependencies are gathered in  </a:t>
            </a:r>
          </a:p>
          <a:p>
            <a:pPr marL="0" indent="0">
              <a:buNone/>
            </a:pPr>
            <a:r>
              <a:rPr lang="en-US" sz="2000" dirty="0"/>
              <a:t>t</a:t>
            </a:r>
            <a:r>
              <a:rPr lang="en-US" sz="2000" dirty="0" smtClean="0"/>
              <a:t>he POM.  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Link:		</a:t>
            </a:r>
            <a:r>
              <a:rPr lang="en-US" sz="2000" dirty="0" smtClean="0">
                <a:hlinkClick r:id="rId2"/>
              </a:rPr>
              <a:t>https://mvnrepository.com/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338" y="2726872"/>
            <a:ext cx="5977164" cy="28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31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Maven </a:t>
            </a:r>
            <a:r>
              <a:rPr lang="en-US" b="1" dirty="0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8364"/>
            <a:ext cx="10515600" cy="4568599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validate</a:t>
            </a:r>
            <a:r>
              <a:rPr lang="en-US" dirty="0" smtClean="0"/>
              <a:t> </a:t>
            </a:r>
            <a:r>
              <a:rPr lang="en-US" dirty="0"/>
              <a:t>- validate the project is correct and all necessary information is available</a:t>
            </a:r>
          </a:p>
          <a:p>
            <a:r>
              <a:rPr lang="en-US" b="1" dirty="0"/>
              <a:t>compile</a:t>
            </a:r>
            <a:r>
              <a:rPr lang="en-US" dirty="0"/>
              <a:t> - compile the source code of the project</a:t>
            </a:r>
          </a:p>
          <a:p>
            <a:r>
              <a:rPr lang="en-US" b="1" dirty="0"/>
              <a:t>test</a:t>
            </a:r>
            <a:r>
              <a:rPr lang="en-US" dirty="0"/>
              <a:t> - test the compiled source code using a suitable unit testing framework. These tests should not require the code be packaged or deployed</a:t>
            </a:r>
          </a:p>
          <a:p>
            <a:r>
              <a:rPr lang="en-US" b="1" dirty="0"/>
              <a:t>package</a:t>
            </a:r>
            <a:r>
              <a:rPr lang="en-US" dirty="0"/>
              <a:t> - take the compiled code and package it in its distributable format, such as a JAR.</a:t>
            </a:r>
          </a:p>
          <a:p>
            <a:r>
              <a:rPr lang="en-US" b="1" dirty="0"/>
              <a:t>verify</a:t>
            </a:r>
            <a:r>
              <a:rPr lang="en-US" dirty="0"/>
              <a:t> - run any checks on results of integration tests to ensure quality criteria are met</a:t>
            </a:r>
          </a:p>
          <a:p>
            <a:r>
              <a:rPr lang="en-US" b="1" dirty="0"/>
              <a:t>install</a:t>
            </a:r>
            <a:r>
              <a:rPr lang="en-US" dirty="0"/>
              <a:t> - install the package into the local repository, for use as a dependency in other projects locally</a:t>
            </a:r>
          </a:p>
          <a:p>
            <a:r>
              <a:rPr lang="en-US" b="1" dirty="0"/>
              <a:t>deploy</a:t>
            </a:r>
            <a:r>
              <a:rPr lang="en-US" dirty="0"/>
              <a:t> - done in the build environment, copies the final package to the remote repository for sharing with other developers and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9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pPr algn="ctr"/>
            <a:r>
              <a:rPr lang="en-US" dirty="0" smtClean="0"/>
              <a:t>.xml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278618"/>
            <a:ext cx="8210550" cy="513034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&lt;properties&gt;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project.build.sourceEncoding</a:t>
            </a:r>
            <a:r>
              <a:rPr lang="en-US" dirty="0"/>
              <a:t>&gt;UTF-8&lt;/</a:t>
            </a:r>
            <a:r>
              <a:rPr lang="en-US" dirty="0" err="1"/>
              <a:t>project.build.sourceEncoding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&lt;/properties&gt;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&lt;dependencies&gt;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dependency&gt;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u="sng" dirty="0" err="1"/>
              <a:t>junit</a:t>
            </a:r>
            <a:r>
              <a:rPr lang="en-US" u="sng" dirty="0"/>
              <a:t>&lt;/</a:t>
            </a:r>
            <a:r>
              <a:rPr lang="en-US" u="sng" dirty="0" err="1"/>
              <a:t>groupId</a:t>
            </a:r>
            <a:r>
              <a:rPr lang="en-US" u="sng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u="sng" dirty="0" err="1"/>
              <a:t>junit</a:t>
            </a:r>
            <a:r>
              <a:rPr lang="en-US" u="sng" dirty="0"/>
              <a:t>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pPr marL="0" indent="0">
              <a:buNone/>
            </a:pPr>
            <a:r>
              <a:rPr lang="en-US" dirty="0"/>
              <a:t>&lt;version&gt;3.8.1&lt;/version&gt;</a:t>
            </a:r>
          </a:p>
          <a:p>
            <a:pPr marL="0" indent="0">
              <a:buNone/>
            </a:pPr>
            <a:r>
              <a:rPr lang="en-US" dirty="0"/>
              <a:t>&lt;scope&gt;test&lt;/scope&gt;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dependencies&gt;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44979" y="1240971"/>
            <a:ext cx="1453242" cy="4163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Tag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4979" y="1924050"/>
            <a:ext cx="1453242" cy="4163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Closing Tag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2098221" y="1449160"/>
            <a:ext cx="10450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44979" y="3924299"/>
            <a:ext cx="1453242" cy="4163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Tag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4979" y="4607378"/>
            <a:ext cx="1453242" cy="4163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Closing Tag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2098221" y="2132240"/>
            <a:ext cx="1045029" cy="8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2098221" y="3665765"/>
            <a:ext cx="1045029" cy="46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</p:cNvCxnSpPr>
          <p:nvPr/>
        </p:nvCxnSpPr>
        <p:spPr>
          <a:xfrm flipV="1">
            <a:off x="2098221" y="2996293"/>
            <a:ext cx="1126672" cy="113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98221" y="4829174"/>
            <a:ext cx="1045029" cy="518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98221" y="4833255"/>
            <a:ext cx="1126672" cy="1200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19307" y="3331029"/>
            <a:ext cx="3747407" cy="280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149213" y="2471895"/>
            <a:ext cx="2994409" cy="365948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Tag Structure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&lt;               &gt;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Closing Tag Structure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&lt;/             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7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pPr algn="ctr"/>
            <a:r>
              <a:rPr lang="en-US" dirty="0" smtClean="0"/>
              <a:t>What is JUnit..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JUnit is </a:t>
            </a:r>
            <a:r>
              <a:rPr lang="en-US" dirty="0"/>
              <a:t>a </a:t>
            </a:r>
            <a:r>
              <a:rPr lang="en-US" b="1" dirty="0"/>
              <a:t>unit testing framework</a:t>
            </a:r>
            <a:r>
              <a:rPr lang="en-US" dirty="0"/>
              <a:t> for Java programming language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@Test</a:t>
            </a:r>
            <a:r>
              <a:rPr lang="en-US" dirty="0"/>
              <a:t>	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It is called Annotation</a:t>
            </a:r>
          </a:p>
          <a:p>
            <a:pPr lvl="1"/>
            <a:r>
              <a:rPr lang="en-US" dirty="0" smtClean="0"/>
              <a:t>This annotation tells JUnit to run the </a:t>
            </a:r>
            <a:r>
              <a:rPr lang="en-US" sz="2000" i="1" dirty="0" smtClean="0"/>
              <a:t>public void </a:t>
            </a:r>
            <a:r>
              <a:rPr lang="en-US" dirty="0" smtClean="0"/>
              <a:t>method to which it is attached.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Annotations: 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BeforeClass</a:t>
            </a:r>
            <a:r>
              <a:rPr lang="en-US" dirty="0"/>
              <a:t> – Run once before any of the test methods in the </a:t>
            </a:r>
            <a:r>
              <a:rPr lang="en-US" dirty="0" smtClean="0"/>
              <a:t>class</a:t>
            </a:r>
          </a:p>
          <a:p>
            <a:pPr lvl="1"/>
            <a:r>
              <a:rPr lang="en-US" dirty="0"/>
              <a:t>@Before – Run before @</a:t>
            </a:r>
            <a:r>
              <a:rPr lang="en-US" dirty="0" smtClean="0"/>
              <a:t>Test</a:t>
            </a:r>
          </a:p>
          <a:p>
            <a:pPr lvl="1"/>
            <a:r>
              <a:rPr lang="en-US" dirty="0"/>
              <a:t>@Test – This is the test method to </a:t>
            </a:r>
            <a:r>
              <a:rPr lang="en-US" dirty="0" smtClean="0"/>
              <a:t>run</a:t>
            </a:r>
          </a:p>
          <a:p>
            <a:pPr lvl="1"/>
            <a:r>
              <a:rPr lang="en-US" dirty="0"/>
              <a:t>@After – Run after @</a:t>
            </a:r>
            <a:r>
              <a:rPr lang="en-US" dirty="0" smtClean="0"/>
              <a:t>Test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AfterClass</a:t>
            </a:r>
            <a:r>
              <a:rPr lang="en-US" dirty="0"/>
              <a:t> – Run once after all the tests in the class have been run</a:t>
            </a:r>
          </a:p>
        </p:txBody>
      </p:sp>
    </p:spTree>
    <p:extLst>
      <p:ext uri="{BB962C8B-B14F-4D97-AF65-F5344CB8AC3E}">
        <p14:creationId xmlns:p14="http://schemas.microsoft.com/office/powerpoint/2010/main" val="27467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lose() vs quit()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close() method shall close the browser which is in focus. </a:t>
            </a:r>
          </a:p>
          <a:p>
            <a:r>
              <a:rPr lang="en-US" smtClean="0"/>
              <a:t>close() method closes the active WebDriver instance.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quit() method closes all the browsers.</a:t>
            </a:r>
          </a:p>
          <a:p>
            <a:r>
              <a:rPr lang="en-US" smtClean="0"/>
              <a:t>quit() method closes all the active WebDriver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53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Automate the following test case:</a:t>
            </a:r>
          </a:p>
          <a:p>
            <a:pPr marL="0" indent="0">
              <a:buNone/>
            </a:pPr>
            <a:r>
              <a:rPr lang="en-US" dirty="0"/>
              <a:t>Scenario: Users will be able to add deposit</a:t>
            </a:r>
          </a:p>
          <a:p>
            <a:pPr marL="457200" lvl="1" indent="0">
              <a:buNone/>
            </a:pPr>
            <a:r>
              <a:rPr lang="en-US" dirty="0"/>
              <a:t>1: Open Browser and go to site </a:t>
            </a:r>
            <a:r>
              <a:rPr lang="en-US" dirty="0">
                <a:hlinkClick r:id="rId2"/>
              </a:rPr>
              <a:t>http://www.techfios.com/billing/?ng=admin/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2. Enter username: demo@techfios.com </a:t>
            </a:r>
          </a:p>
          <a:p>
            <a:pPr marL="457200" lvl="1" indent="0">
              <a:buNone/>
            </a:pPr>
            <a:r>
              <a:rPr lang="en-US" dirty="0"/>
              <a:t>3. Enter password: abc123</a:t>
            </a:r>
          </a:p>
          <a:p>
            <a:pPr marL="457200" lvl="1" indent="0">
              <a:buNone/>
            </a:pPr>
            <a:r>
              <a:rPr lang="en-US" dirty="0"/>
              <a:t>4. Click login button</a:t>
            </a:r>
          </a:p>
          <a:p>
            <a:pPr marL="457200" lvl="1" indent="0">
              <a:buNone/>
            </a:pPr>
            <a:r>
              <a:rPr lang="en-US" dirty="0"/>
              <a:t>5. Click on Bank &amp; Cash button</a:t>
            </a:r>
          </a:p>
          <a:p>
            <a:pPr marL="457200" lvl="1" indent="0">
              <a:buNone/>
            </a:pPr>
            <a:r>
              <a:rPr lang="en-US" dirty="0"/>
              <a:t>6. Click on New Account button </a:t>
            </a:r>
          </a:p>
          <a:p>
            <a:pPr marL="457200" lvl="1" indent="0">
              <a:buNone/>
            </a:pPr>
            <a:r>
              <a:rPr lang="en-US" dirty="0"/>
              <a:t>7. Fill out the Add New Account form</a:t>
            </a:r>
          </a:p>
          <a:p>
            <a:pPr marL="457200" lvl="1" indent="0">
              <a:buNone/>
            </a:pPr>
            <a:r>
              <a:rPr lang="en-US" dirty="0"/>
              <a:t>8. Click on submit button</a:t>
            </a:r>
          </a:p>
          <a:p>
            <a:pPr marL="457200" lvl="1" indent="0">
              <a:buNone/>
            </a:pPr>
            <a:r>
              <a:rPr lang="en-US" dirty="0"/>
              <a:t>9. Visually check if the account has been created</a:t>
            </a:r>
          </a:p>
          <a:p>
            <a:pPr marL="0" indent="0">
              <a:buNone/>
            </a:pPr>
            <a:r>
              <a:rPr lang="en-US" dirty="0"/>
              <a:t>Visually check to make sure the deposit posted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7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is Selenium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Selenium is a set of tools and libraries that automates web browser actions.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Actions like - click, input, select, navigate etc.</a:t>
            </a:r>
          </a:p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dirty="0"/>
              <a:t>Selenium is not a tool but a library of </a:t>
            </a:r>
            <a:r>
              <a:rPr lang="en-US" dirty="0" smtClean="0"/>
              <a:t>tools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Selenium is  free and Open Source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Multiple </a:t>
            </a:r>
            <a:r>
              <a:rPr lang="en-US" dirty="0"/>
              <a:t>Languages </a:t>
            </a:r>
            <a:r>
              <a:rPr lang="en-US" dirty="0" smtClean="0"/>
              <a:t>supported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Multiple Browsers </a:t>
            </a:r>
            <a:r>
              <a:rPr lang="en-US" dirty="0" smtClean="0"/>
              <a:t>supported</a:t>
            </a:r>
          </a:p>
          <a:p>
            <a:endParaRPr lang="en-US" dirty="0" smtClean="0"/>
          </a:p>
          <a:p>
            <a:r>
              <a:rPr lang="en-US" dirty="0" smtClean="0"/>
              <a:t>Multiple Operating System supported </a:t>
            </a:r>
          </a:p>
          <a:p>
            <a:endParaRPr lang="en-US" dirty="0"/>
          </a:p>
          <a:p>
            <a:r>
              <a:rPr lang="en-US" dirty="0" smtClean="0"/>
              <a:t>Supports Web Application only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Flexible and Extensible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Selenium Supports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914" y="1978025"/>
            <a:ext cx="2411186" cy="435133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3600" dirty="0" smtClean="0"/>
              <a:t>Browser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sz="3100" dirty="0" smtClean="0"/>
              <a:t>Chrome</a:t>
            </a:r>
          </a:p>
          <a:p>
            <a:pPr lvl="0"/>
            <a:endParaRPr lang="en-US" sz="3100" dirty="0" smtClean="0"/>
          </a:p>
          <a:p>
            <a:pPr lvl="0"/>
            <a:r>
              <a:rPr lang="en-US" sz="3100" dirty="0" smtClean="0"/>
              <a:t>Firefox</a:t>
            </a:r>
          </a:p>
          <a:p>
            <a:pPr lvl="0"/>
            <a:endParaRPr lang="en-US" sz="3100" dirty="0" smtClean="0"/>
          </a:p>
          <a:p>
            <a:pPr lvl="0"/>
            <a:r>
              <a:rPr lang="en-US" sz="3100" dirty="0" smtClean="0"/>
              <a:t>Internet Explorer</a:t>
            </a:r>
            <a:endParaRPr lang="en-US" sz="3100" dirty="0"/>
          </a:p>
          <a:p>
            <a:pPr lvl="0"/>
            <a:endParaRPr lang="en-US" sz="3100" dirty="0" smtClean="0"/>
          </a:p>
          <a:p>
            <a:pPr lvl="0"/>
            <a:r>
              <a:rPr lang="en-US" sz="3100" dirty="0" smtClean="0"/>
              <a:t>Safari</a:t>
            </a:r>
          </a:p>
          <a:p>
            <a:pPr lvl="0"/>
            <a:endParaRPr lang="en-US" sz="3100" dirty="0"/>
          </a:p>
          <a:p>
            <a:pPr lvl="0"/>
            <a:r>
              <a:rPr lang="en-US" sz="3100" dirty="0" smtClean="0"/>
              <a:t>Edge etc.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24111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00" dirty="0" smtClean="0"/>
              <a:t>Languages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dirty="0" smtClean="0"/>
              <a:t>Java</a:t>
            </a:r>
          </a:p>
          <a:p>
            <a:endParaRPr lang="en-US" dirty="0" smtClean="0"/>
          </a:p>
          <a:p>
            <a:r>
              <a:rPr lang="en-US" dirty="0" smtClean="0"/>
              <a:t>C#/</a:t>
            </a:r>
            <a:r>
              <a:rPr lang="en-US" dirty="0" err="1" smtClean="0"/>
              <a:t>.Net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Python</a:t>
            </a:r>
          </a:p>
          <a:p>
            <a:endParaRPr lang="en-US" dirty="0"/>
          </a:p>
          <a:p>
            <a:r>
              <a:rPr lang="en-US" dirty="0" smtClean="0"/>
              <a:t>Ruby</a:t>
            </a:r>
          </a:p>
          <a:p>
            <a:endParaRPr lang="en-US" dirty="0"/>
          </a:p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60128" y="1978025"/>
            <a:ext cx="29473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Operating System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sz="2400" dirty="0" smtClean="0"/>
              <a:t>Windows</a:t>
            </a:r>
          </a:p>
          <a:p>
            <a:endParaRPr lang="en-US" sz="2400" dirty="0" smtClean="0"/>
          </a:p>
          <a:p>
            <a:r>
              <a:rPr lang="en-US" sz="2400" dirty="0" smtClean="0"/>
              <a:t>Mac OS</a:t>
            </a:r>
          </a:p>
          <a:p>
            <a:endParaRPr lang="en-US" sz="2400" dirty="0" smtClean="0"/>
          </a:p>
          <a:p>
            <a:r>
              <a:rPr lang="en-US" sz="2400" dirty="0" smtClean="0"/>
              <a:t>Linux</a:t>
            </a:r>
          </a:p>
          <a:p>
            <a:endParaRPr lang="en-US" sz="2400" dirty="0"/>
          </a:p>
          <a:p>
            <a:r>
              <a:rPr lang="en-US" sz="2400" dirty="0" smtClean="0"/>
              <a:t>Solaris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2539093"/>
            <a:ext cx="9669235" cy="81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69130" y="1978025"/>
            <a:ext cx="0" cy="43513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34200" y="1978025"/>
            <a:ext cx="0" cy="43513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or Components of Selenium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79" y="1786714"/>
            <a:ext cx="6469098" cy="4351338"/>
          </a:xfrm>
        </p:spPr>
      </p:pic>
      <p:sp>
        <p:nvSpPr>
          <p:cNvPr id="7" name="TextBox 6"/>
          <p:cNvSpPr txBox="1"/>
          <p:nvPr/>
        </p:nvSpPr>
        <p:spPr>
          <a:xfrm>
            <a:off x="838200" y="1690688"/>
            <a:ext cx="46092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Selenium Integrated Development</a:t>
            </a:r>
          </a:p>
          <a:p>
            <a:r>
              <a:rPr lang="en-US" dirty="0"/>
              <a:t> </a:t>
            </a:r>
            <a:r>
              <a:rPr lang="en-US" dirty="0" smtClean="0"/>
              <a:t>     Environment (IDE)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Selenium Remote Control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WebDriver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Selenium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Developed Selenium?</a:t>
            </a:r>
            <a:endParaRPr lang="en-US" dirty="0"/>
          </a:p>
        </p:txBody>
      </p:sp>
      <p:pic>
        <p:nvPicPr>
          <p:cNvPr id="4" name="Google Shape;85;p16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0" y="1924844"/>
            <a:ext cx="9144000" cy="415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17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6451" y="655003"/>
            <a:ext cx="9096368" cy="2822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452" y="3795716"/>
            <a:ext cx="9096368" cy="2203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9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1549" y="1232172"/>
            <a:ext cx="8839199" cy="2096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549" y="3618690"/>
            <a:ext cx="8839199" cy="2558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2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2315" y="726332"/>
            <a:ext cx="7937770" cy="5642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3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16510</TotalTime>
  <Words>533</Words>
  <Application>Microsoft Office PowerPoint</Application>
  <PresentationFormat>Custom</PresentationFormat>
  <Paragraphs>213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Selenium Course  Session 1</vt:lpstr>
      <vt:lpstr>What is Selenium?</vt:lpstr>
      <vt:lpstr>Features of Selenium</vt:lpstr>
      <vt:lpstr>Selenium Supports </vt:lpstr>
      <vt:lpstr>Types or Components of Selenium</vt:lpstr>
      <vt:lpstr>Who Developed Selenium?</vt:lpstr>
      <vt:lpstr>PowerPoint Presentation</vt:lpstr>
      <vt:lpstr>PowerPoint Presentation</vt:lpstr>
      <vt:lpstr>PowerPoint Presentation</vt:lpstr>
      <vt:lpstr>How it works..</vt:lpstr>
      <vt:lpstr>Techfios Testing Website</vt:lpstr>
      <vt:lpstr>Demo Test Cases</vt:lpstr>
      <vt:lpstr>What is Maven?</vt:lpstr>
      <vt:lpstr>Maven Lifecycle</vt:lpstr>
      <vt:lpstr>.xml Structure</vt:lpstr>
      <vt:lpstr>What is JUnit..</vt:lpstr>
      <vt:lpstr>close() vs quit()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Course  Session 1</dc:title>
  <dc:creator>Dell</dc:creator>
  <cp:lastModifiedBy>Shihab</cp:lastModifiedBy>
  <cp:revision>55</cp:revision>
  <dcterms:created xsi:type="dcterms:W3CDTF">2020-04-16T21:06:06Z</dcterms:created>
  <dcterms:modified xsi:type="dcterms:W3CDTF">2023-10-29T14:39:51Z</dcterms:modified>
</cp:coreProperties>
</file>