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7"/>
  </p:notesMasterIdLst>
  <p:sldIdLst>
    <p:sldId id="256" r:id="rId3"/>
    <p:sldId id="259" r:id="rId4"/>
    <p:sldId id="288" r:id="rId5"/>
    <p:sldId id="312" r:id="rId6"/>
  </p:sldIdLst>
  <p:sldSz cx="9144000" cy="5143500" type="screen16x9"/>
  <p:notesSz cx="6858000" cy="9144000"/>
  <p:embeddedFontLst>
    <p:embeddedFont>
      <p:font typeface="Helvetica" panose="020B0604020202020204" pitchFamily="34" charset="0"/>
      <p:regular r:id="rId8"/>
      <p:bold r:id="rId9"/>
      <p:italic r:id="rId10"/>
      <p:boldItalic r:id="rId11"/>
    </p:embeddedFont>
    <p:embeddedFont>
      <p:font typeface="Oswald" panose="00000500000000000000" pitchFamily="2" charset="0"/>
      <p:regular r:id="rId12"/>
      <p:bold r:id="rId13"/>
    </p:embeddedFont>
    <p:embeddedFont>
      <p:font typeface="Proxima Nova" panose="020B0604020202020204" charset="0"/>
      <p:regular r:id="rId14"/>
      <p:bold r:id="rId15"/>
      <p:italic r:id="rId16"/>
      <p:boldItalic r:id="rId17"/>
    </p:embeddedFont>
    <p:embeddedFont>
      <p:font typeface="Proxima Nova Semibold" panose="020B0604020202020204" charset="0"/>
      <p:regular r:id="rId18"/>
      <p:bold r:id="rId19"/>
      <p:boldItalic r:id="rId20"/>
    </p:embeddedFont>
    <p:embeddedFont>
      <p:font typeface="Raleway" pitchFamily="2"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95989F-C58B-4285-A5B3-C79620C6BE71}">
  <a:tblStyle styleId="{7E95989F-C58B-4285-A5B3-C79620C6BE7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0"/>
  </p:normalViewPr>
  <p:slideViewPr>
    <p:cSldViewPr snapToGrid="0">
      <p:cViewPr varScale="1">
        <p:scale>
          <a:sx n="102" d="100"/>
          <a:sy n="102" d="100"/>
        </p:scale>
        <p:origin x="48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26" Type="http://schemas.openxmlformats.org/officeDocument/2006/relationships/font" Target="fonts/font19.fntdata"/><Relationship Id="rId3" Type="http://schemas.openxmlformats.org/officeDocument/2006/relationships/slide" Target="slides/slide1.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font" Target="fonts/font18.fntdata"/><Relationship Id="rId2" Type="http://schemas.openxmlformats.org/officeDocument/2006/relationships/slideMaster" Target="slideMasters/slideMaster2.xml"/><Relationship Id="rId16" Type="http://schemas.openxmlformats.org/officeDocument/2006/relationships/font" Target="fonts/font9.fntdata"/><Relationship Id="rId20" Type="http://schemas.openxmlformats.org/officeDocument/2006/relationships/font" Target="fonts/font1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4.fntdata"/><Relationship Id="rId24" Type="http://schemas.openxmlformats.org/officeDocument/2006/relationships/font" Target="fonts/font17.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8.fntdata"/><Relationship Id="rId23" Type="http://schemas.openxmlformats.org/officeDocument/2006/relationships/font" Target="fonts/font16.fntdata"/><Relationship Id="rId28" Type="http://schemas.openxmlformats.org/officeDocument/2006/relationships/font" Target="fonts/font21.fntdata"/><Relationship Id="rId10" Type="http://schemas.openxmlformats.org/officeDocument/2006/relationships/font" Target="fonts/font3.fntdata"/><Relationship Id="rId19" Type="http://schemas.openxmlformats.org/officeDocument/2006/relationships/font" Target="fonts/font12.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font" Target="fonts/font15.fntdata"/><Relationship Id="rId27" Type="http://schemas.openxmlformats.org/officeDocument/2006/relationships/font" Target="fonts/font2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8b8ed53e2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8b8ed53e2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8c1997cbfd_0_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8c1997cbfd_0_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5"/>
        <p:cNvGrpSpPr/>
        <p:nvPr/>
      </p:nvGrpSpPr>
      <p:grpSpPr>
        <a:xfrm>
          <a:off x="0" y="0"/>
          <a:ext cx="0" cy="0"/>
          <a:chOff x="0" y="0"/>
          <a:chExt cx="0" cy="0"/>
        </a:xfrm>
      </p:grpSpPr>
      <p:sp>
        <p:nvSpPr>
          <p:cNvPr id="11986" name="Google Shape;11986;gad0aeb9a52_0_10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7" name="Google Shape;11987;gad0aeb9a52_0_10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903413"/>
            <a:ext cx="4079700" cy="26319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00588"/>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63" name="Google Shape;63;p6"/>
          <p:cNvGrpSpPr/>
          <p:nvPr/>
        </p:nvGrpSpPr>
        <p:grpSpPr>
          <a:xfrm>
            <a:off x="0" y="4569046"/>
            <a:ext cx="1022509" cy="572747"/>
            <a:chOff x="-77" y="3784091"/>
            <a:chExt cx="2423582" cy="1357541"/>
          </a:xfrm>
        </p:grpSpPr>
        <p:sp>
          <p:nvSpPr>
            <p:cNvPr id="64" name="Google Shape;64;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6"/>
          <p:cNvGrpSpPr/>
          <p:nvPr/>
        </p:nvGrpSpPr>
        <p:grpSpPr>
          <a:xfrm rot="10800000">
            <a:off x="8121500" y="-4"/>
            <a:ext cx="1022509" cy="572747"/>
            <a:chOff x="-77" y="3784091"/>
            <a:chExt cx="2423582" cy="1357541"/>
          </a:xfrm>
        </p:grpSpPr>
        <p:sp>
          <p:nvSpPr>
            <p:cNvPr id="70" name="Google Shape;7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128"/>
        <p:cNvGrpSpPr/>
        <p:nvPr/>
      </p:nvGrpSpPr>
      <p:grpSpPr>
        <a:xfrm>
          <a:off x="0" y="0"/>
          <a:ext cx="0" cy="0"/>
          <a:chOff x="0" y="0"/>
          <a:chExt cx="0" cy="0"/>
        </a:xfrm>
      </p:grpSpPr>
      <p:sp>
        <p:nvSpPr>
          <p:cNvPr id="129" name="Google Shape;129;p13"/>
          <p:cNvSpPr txBox="1">
            <a:spLocks noGrp="1"/>
          </p:cNvSpPr>
          <p:nvPr>
            <p:ph type="title"/>
          </p:nvPr>
        </p:nvSpPr>
        <p:spPr>
          <a:xfrm>
            <a:off x="1902600" y="1512225"/>
            <a:ext cx="5338800" cy="187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0" name="Google Shape;130;p13"/>
          <p:cNvSpPr txBox="1">
            <a:spLocks noGrp="1"/>
          </p:cNvSpPr>
          <p:nvPr>
            <p:ph type="title" idx="2"/>
          </p:nvPr>
        </p:nvSpPr>
        <p:spPr>
          <a:xfrm>
            <a:off x="1449150" y="3334700"/>
            <a:ext cx="6245700" cy="6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Raleway"/>
              <a:buNone/>
              <a:defRPr sz="2000">
                <a:latin typeface="Roboto"/>
                <a:ea typeface="Roboto"/>
                <a:cs typeface="Roboto"/>
                <a:sym typeface="Roboto"/>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31" name="Google Shape;131;p13"/>
          <p:cNvGrpSpPr/>
          <p:nvPr/>
        </p:nvGrpSpPr>
        <p:grpSpPr>
          <a:xfrm>
            <a:off x="-77" y="3784091"/>
            <a:ext cx="2423582" cy="1357541"/>
            <a:chOff x="-77" y="3784091"/>
            <a:chExt cx="2423582" cy="1357541"/>
          </a:xfrm>
        </p:grpSpPr>
        <p:sp>
          <p:nvSpPr>
            <p:cNvPr id="132" name="Google Shape;132;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3"/>
          <p:cNvGrpSpPr/>
          <p:nvPr/>
        </p:nvGrpSpPr>
        <p:grpSpPr>
          <a:xfrm rot="10800000">
            <a:off x="6720423" y="-9"/>
            <a:ext cx="2423582" cy="1357541"/>
            <a:chOff x="-77" y="3784091"/>
            <a:chExt cx="2423582" cy="1357541"/>
          </a:xfrm>
        </p:grpSpPr>
        <p:sp>
          <p:nvSpPr>
            <p:cNvPr id="138" name="Google Shape;138;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23"/>
          <p:cNvGrpSpPr/>
          <p:nvPr/>
        </p:nvGrpSpPr>
        <p:grpSpPr>
          <a:xfrm rot="10800000" flipH="1">
            <a:off x="0" y="846"/>
            <a:ext cx="1022509" cy="572747"/>
            <a:chOff x="-77" y="3784091"/>
            <a:chExt cx="2423582" cy="1357541"/>
          </a:xfrm>
        </p:grpSpPr>
        <p:sp>
          <p:nvSpPr>
            <p:cNvPr id="486" name="Google Shape;486;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91"/>
        <p:cNvGrpSpPr/>
        <p:nvPr/>
      </p:nvGrpSpPr>
      <p:grpSpPr>
        <a:xfrm>
          <a:off x="0" y="0"/>
          <a:ext cx="0" cy="0"/>
          <a:chOff x="0" y="0"/>
          <a:chExt cx="0" cy="0"/>
        </a:xfrm>
      </p:grpSpPr>
      <p:grpSp>
        <p:nvGrpSpPr>
          <p:cNvPr id="492" name="Google Shape;492;p24"/>
          <p:cNvGrpSpPr/>
          <p:nvPr/>
        </p:nvGrpSpPr>
        <p:grpSpPr>
          <a:xfrm rot="5400000" flipH="1">
            <a:off x="-533027" y="3252941"/>
            <a:ext cx="2423582" cy="1357541"/>
            <a:chOff x="-77" y="3784091"/>
            <a:chExt cx="2423582" cy="1357541"/>
          </a:xfrm>
        </p:grpSpPr>
        <p:sp>
          <p:nvSpPr>
            <p:cNvPr id="493" name="Google Shape;493;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4"/>
          <p:cNvGrpSpPr/>
          <p:nvPr/>
        </p:nvGrpSpPr>
        <p:grpSpPr>
          <a:xfrm rot="-5400000" flipH="1">
            <a:off x="7253448" y="533016"/>
            <a:ext cx="2423582" cy="1357541"/>
            <a:chOff x="-77" y="3784091"/>
            <a:chExt cx="2423582" cy="1357541"/>
          </a:xfrm>
        </p:grpSpPr>
        <p:sp>
          <p:nvSpPr>
            <p:cNvPr id="499" name="Google Shape;499;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0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59" r:id="rId4"/>
    <p:sldLayoutId id="2147483669" r:id="rId5"/>
    <p:sldLayoutId id="214748367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504"/>
        <p:cNvGrpSpPr/>
        <p:nvPr/>
      </p:nvGrpSpPr>
      <p:grpSpPr>
        <a:xfrm>
          <a:off x="0" y="0"/>
          <a:ext cx="0" cy="0"/>
          <a:chOff x="0" y="0"/>
          <a:chExt cx="0" cy="0"/>
        </a:xfrm>
      </p:grpSpPr>
      <p:sp>
        <p:nvSpPr>
          <p:cNvPr id="505" name="Google Shape;505;p2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06" name="Google Shape;506;p2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511"/>
        <p:cNvGrpSpPr/>
        <p:nvPr/>
      </p:nvGrpSpPr>
      <p:grpSpPr>
        <a:xfrm>
          <a:off x="0" y="0"/>
          <a:ext cx="0" cy="0"/>
          <a:chOff x="0" y="0"/>
          <a:chExt cx="0" cy="0"/>
        </a:xfrm>
      </p:grpSpPr>
      <p:sp>
        <p:nvSpPr>
          <p:cNvPr id="512" name="Google Shape;512;p27"/>
          <p:cNvSpPr txBox="1">
            <a:spLocks noGrp="1"/>
          </p:cNvSpPr>
          <p:nvPr>
            <p:ph type="ctrTitle"/>
          </p:nvPr>
        </p:nvSpPr>
        <p:spPr>
          <a:xfrm>
            <a:off x="271567" y="659147"/>
            <a:ext cx="4518072" cy="263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t>Nama : Nur </a:t>
            </a:r>
            <a:r>
              <a:rPr lang="en-US" sz="2800" dirty="0" err="1"/>
              <a:t>Fajri</a:t>
            </a:r>
            <a:r>
              <a:rPr lang="en-US" sz="2800" dirty="0"/>
              <a:t> </a:t>
            </a:r>
            <a:r>
              <a:rPr lang="en-US" sz="2800" dirty="0" err="1"/>
              <a:t>Maulidia</a:t>
            </a:r>
            <a:br>
              <a:rPr lang="en-US" sz="2800" dirty="0"/>
            </a:br>
            <a:r>
              <a:rPr lang="en-US" sz="2800" dirty="0"/>
              <a:t>NIM    : 2003083</a:t>
            </a:r>
            <a:br>
              <a:rPr lang="en-US" sz="2800" dirty="0"/>
            </a:br>
            <a:r>
              <a:rPr lang="en-US" sz="2800" dirty="0"/>
              <a:t>Kelas  : D3TI-2C</a:t>
            </a:r>
            <a:endParaRPr sz="2800" dirty="0"/>
          </a:p>
        </p:txBody>
      </p:sp>
      <p:sp>
        <p:nvSpPr>
          <p:cNvPr id="513" name="Google Shape;513;p27"/>
          <p:cNvSpPr txBox="1">
            <a:spLocks noGrp="1"/>
          </p:cNvSpPr>
          <p:nvPr>
            <p:ph type="subTitle" idx="1"/>
          </p:nvPr>
        </p:nvSpPr>
        <p:spPr>
          <a:xfrm>
            <a:off x="32993" y="3198833"/>
            <a:ext cx="7779810" cy="1025715"/>
          </a:xfrm>
          <a:prstGeom prst="rect">
            <a:avLst/>
          </a:prstGeom>
        </p:spPr>
        <p:txBody>
          <a:bodyPr spcFirstLastPara="1" wrap="square" lIns="91425" tIns="91425" rIns="91425" bIns="91425" anchor="t" anchorCtr="0">
            <a:noAutofit/>
          </a:bodyPr>
          <a:lstStyle/>
          <a:p>
            <a:pPr>
              <a:spcAft>
                <a:spcPts val="750"/>
              </a:spcAft>
            </a:pPr>
            <a:r>
              <a:rPr lang="en-US" dirty="0" err="1">
                <a:solidFill>
                  <a:schemeClr val="bg1"/>
                </a:solidFill>
              </a:rPr>
              <a:t>Dosen</a:t>
            </a:r>
            <a:r>
              <a:rPr lang="en-US" dirty="0">
                <a:solidFill>
                  <a:schemeClr val="bg1"/>
                </a:solidFill>
              </a:rPr>
              <a:t> </a:t>
            </a:r>
            <a:r>
              <a:rPr lang="en-US" dirty="0" err="1">
                <a:solidFill>
                  <a:schemeClr val="bg1"/>
                </a:solidFill>
              </a:rPr>
              <a:t>Pengampu</a:t>
            </a:r>
            <a:r>
              <a:rPr lang="en-US" dirty="0">
                <a:solidFill>
                  <a:schemeClr val="bg1"/>
                </a:solidFill>
              </a:rPr>
              <a:t> : </a:t>
            </a:r>
            <a:r>
              <a:rPr lang="en-US" sz="1800" dirty="0" err="1">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Fachrul</a:t>
            </a:r>
            <a:r>
              <a:rPr lang="en-US" sz="1800"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Pralienka</a:t>
            </a:r>
            <a:r>
              <a:rPr lang="en-US" sz="1800"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 Bani Muhamad,</a:t>
            </a:r>
            <a:endParaRPr lang="id-ID" sz="1800" dirty="0">
              <a:solidFill>
                <a:schemeClr val="bg1"/>
              </a:solidFill>
              <a:effectLst/>
              <a:latin typeface="Times New Roman" panose="02020603050405020304" pitchFamily="18" charset="0"/>
              <a:ea typeface="Times New Roman" panose="02020603050405020304" pitchFamily="18" charset="0"/>
            </a:endParaRPr>
          </a:p>
          <a:p>
            <a:pPr>
              <a:spcAft>
                <a:spcPts val="750"/>
              </a:spcAft>
            </a:pPr>
            <a:r>
              <a:rPr lang="en-US" sz="1800"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  S.ST., </a:t>
            </a:r>
            <a:r>
              <a:rPr lang="en-US" sz="1800" dirty="0" err="1">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M.Kom</a:t>
            </a:r>
            <a:endParaRPr lang="id-ID" sz="1800" dirty="0">
              <a:solidFill>
                <a:schemeClr val="bg1"/>
              </a:solidFill>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sp>
        <p:nvSpPr>
          <p:cNvPr id="514" name="Google Shape;514;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30"/>
        <p:cNvGrpSpPr/>
        <p:nvPr/>
      </p:nvGrpSpPr>
      <p:grpSpPr>
        <a:xfrm>
          <a:off x="0" y="0"/>
          <a:ext cx="0" cy="0"/>
          <a:chOff x="0" y="0"/>
          <a:chExt cx="0" cy="0"/>
        </a:xfrm>
      </p:grpSpPr>
      <p:sp>
        <p:nvSpPr>
          <p:cNvPr id="731" name="Google Shape;731;p30"/>
          <p:cNvSpPr txBox="1">
            <a:spLocks noGrp="1"/>
          </p:cNvSpPr>
          <p:nvPr>
            <p:ph type="title"/>
          </p:nvPr>
        </p:nvSpPr>
        <p:spPr>
          <a:xfrm>
            <a:off x="1538868" y="1527717"/>
            <a:ext cx="6717293" cy="225130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800" b="0" i="0" dirty="0">
                <a:solidFill>
                  <a:schemeClr val="bg1"/>
                </a:solidFill>
                <a:effectLst/>
                <a:latin typeface="charter"/>
              </a:rPr>
              <a:t>S.O.L.I.D merupakan prinsip-prinsip yang dibuat untuk membantu </a:t>
            </a:r>
            <a:r>
              <a:rPr lang="id-ID" sz="1800" b="0" i="1" dirty="0">
                <a:solidFill>
                  <a:schemeClr val="bg1"/>
                </a:solidFill>
                <a:effectLst/>
                <a:latin typeface="charter"/>
              </a:rPr>
              <a:t>programmer </a:t>
            </a:r>
            <a:r>
              <a:rPr lang="id-ID" sz="1800" b="0" i="0" dirty="0">
                <a:solidFill>
                  <a:schemeClr val="bg1"/>
                </a:solidFill>
                <a:effectLst/>
                <a:latin typeface="charter"/>
              </a:rPr>
              <a:t>yang menggunakan bahasa pemograman berbasis OOP, membuat kodingan yang bersih, kokoh, dan mudah </a:t>
            </a:r>
            <a:r>
              <a:rPr lang="id-ID" sz="1800" b="0" i="1" dirty="0">
                <a:solidFill>
                  <a:schemeClr val="bg1"/>
                </a:solidFill>
                <a:effectLst/>
                <a:latin typeface="charter"/>
              </a:rPr>
              <a:t>maintain</a:t>
            </a:r>
            <a:r>
              <a:rPr lang="id-ID" sz="1800" b="0" i="0" dirty="0">
                <a:solidFill>
                  <a:schemeClr val="bg1"/>
                </a:solidFill>
                <a:effectLst/>
                <a:latin typeface="charter"/>
              </a:rPr>
              <a:t>. Prinsip ini dicetuskan oleh Robert C. Martin atau lebih dikenal dengan sebutan </a:t>
            </a:r>
            <a:r>
              <a:rPr lang="id-ID" sz="1800" b="0" i="1" dirty="0">
                <a:solidFill>
                  <a:schemeClr val="bg1"/>
                </a:solidFill>
                <a:effectLst/>
                <a:latin typeface="charter"/>
              </a:rPr>
              <a:t>Uncle Bob</a:t>
            </a:r>
            <a:r>
              <a:rPr lang="id-ID" sz="1800" b="0" i="0" dirty="0">
                <a:solidFill>
                  <a:schemeClr val="bg1"/>
                </a:solidFill>
                <a:effectLst/>
                <a:latin typeface="charter"/>
              </a:rPr>
              <a:t>.</a:t>
            </a:r>
            <a:r>
              <a:rPr lang="en" sz="1800" dirty="0">
                <a:solidFill>
                  <a:schemeClr val="bg1"/>
                </a:solidFill>
              </a:rPr>
              <a:t>.”</a:t>
            </a:r>
            <a:endParaRPr sz="18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487"/>
        <p:cNvGrpSpPr/>
        <p:nvPr/>
      </p:nvGrpSpPr>
      <p:grpSpPr>
        <a:xfrm>
          <a:off x="0" y="0"/>
          <a:ext cx="0" cy="0"/>
          <a:chOff x="0" y="0"/>
          <a:chExt cx="0" cy="0"/>
        </a:xfrm>
      </p:grpSpPr>
      <p:cxnSp>
        <p:nvCxnSpPr>
          <p:cNvPr id="1488" name="Google Shape;1488;p59"/>
          <p:cNvCxnSpPr>
            <a:stCxn id="1489" idx="6"/>
            <a:endCxn id="1490" idx="2"/>
          </p:cNvCxnSpPr>
          <p:nvPr/>
        </p:nvCxnSpPr>
        <p:spPr>
          <a:xfrm rot="10800000" flipH="1">
            <a:off x="2023889" y="2814225"/>
            <a:ext cx="5096700" cy="300"/>
          </a:xfrm>
          <a:prstGeom prst="straightConnector1">
            <a:avLst/>
          </a:prstGeom>
          <a:noFill/>
          <a:ln w="19050" cap="flat" cmpd="sng">
            <a:solidFill>
              <a:schemeClr val="dk1"/>
            </a:solidFill>
            <a:prstDash val="solid"/>
            <a:round/>
            <a:headEnd type="none" w="med" len="med"/>
            <a:tailEnd type="none" w="med" len="med"/>
          </a:ln>
        </p:spPr>
      </p:cxnSp>
      <p:sp>
        <p:nvSpPr>
          <p:cNvPr id="1491" name="Google Shape;1491;p59"/>
          <p:cNvSpPr txBox="1">
            <a:spLocks noGrp="1"/>
          </p:cNvSpPr>
          <p:nvPr>
            <p:ph type="title"/>
          </p:nvPr>
        </p:nvSpPr>
        <p:spPr>
          <a:xfrm>
            <a:off x="2765374" y="507882"/>
            <a:ext cx="359427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2000" b="0" i="0" dirty="0">
                <a:solidFill>
                  <a:schemeClr val="bg1"/>
                </a:solidFill>
                <a:effectLst/>
                <a:latin typeface="Raleway" pitchFamily="2" charset="0"/>
              </a:rPr>
              <a:t> SOLID adalah singkatan dari:</a:t>
            </a:r>
            <a:endParaRPr sz="2000" dirty="0">
              <a:solidFill>
                <a:schemeClr val="bg1"/>
              </a:solidFill>
            </a:endParaRPr>
          </a:p>
        </p:txBody>
      </p:sp>
      <p:grpSp>
        <p:nvGrpSpPr>
          <p:cNvPr id="1492" name="Google Shape;1492;p59"/>
          <p:cNvGrpSpPr/>
          <p:nvPr/>
        </p:nvGrpSpPr>
        <p:grpSpPr>
          <a:xfrm>
            <a:off x="4320043" y="2562683"/>
            <a:ext cx="503592" cy="503592"/>
            <a:chOff x="3969644" y="2440153"/>
            <a:chExt cx="225900" cy="225900"/>
          </a:xfrm>
        </p:grpSpPr>
        <p:sp>
          <p:nvSpPr>
            <p:cNvPr id="1493" name="Google Shape;1493;p59"/>
            <p:cNvSpPr/>
            <p:nvPr/>
          </p:nvSpPr>
          <p:spPr>
            <a:xfrm>
              <a:off x="3969644" y="2440153"/>
              <a:ext cx="225900" cy="2259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9"/>
            <p:cNvSpPr/>
            <p:nvPr/>
          </p:nvSpPr>
          <p:spPr>
            <a:xfrm>
              <a:off x="3998471" y="2468982"/>
              <a:ext cx="168300" cy="168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5" name="Google Shape;1495;p59"/>
          <p:cNvGrpSpPr/>
          <p:nvPr/>
        </p:nvGrpSpPr>
        <p:grpSpPr>
          <a:xfrm>
            <a:off x="5720346" y="2562761"/>
            <a:ext cx="502930" cy="502930"/>
            <a:chOff x="4426818" y="2440153"/>
            <a:chExt cx="225600" cy="225600"/>
          </a:xfrm>
        </p:grpSpPr>
        <p:sp>
          <p:nvSpPr>
            <p:cNvPr id="1496" name="Google Shape;1496;p59"/>
            <p:cNvSpPr/>
            <p:nvPr/>
          </p:nvSpPr>
          <p:spPr>
            <a:xfrm>
              <a:off x="4426818" y="2440153"/>
              <a:ext cx="225600" cy="2256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9"/>
            <p:cNvSpPr/>
            <p:nvPr/>
          </p:nvSpPr>
          <p:spPr>
            <a:xfrm>
              <a:off x="4455644" y="2468982"/>
              <a:ext cx="168000" cy="168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8" name="Google Shape;1498;p59"/>
          <p:cNvGrpSpPr/>
          <p:nvPr/>
        </p:nvGrpSpPr>
        <p:grpSpPr>
          <a:xfrm>
            <a:off x="7120507" y="2562761"/>
            <a:ext cx="502930" cy="502930"/>
            <a:chOff x="4883984" y="2440153"/>
            <a:chExt cx="225600" cy="225600"/>
          </a:xfrm>
        </p:grpSpPr>
        <p:sp>
          <p:nvSpPr>
            <p:cNvPr id="1490" name="Google Shape;1490;p59"/>
            <p:cNvSpPr/>
            <p:nvPr/>
          </p:nvSpPr>
          <p:spPr>
            <a:xfrm>
              <a:off x="4883984" y="2440153"/>
              <a:ext cx="225600" cy="225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9"/>
            <p:cNvSpPr/>
            <p:nvPr/>
          </p:nvSpPr>
          <p:spPr>
            <a:xfrm>
              <a:off x="4912810" y="2468982"/>
              <a:ext cx="168000" cy="168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0" name="Google Shape;1500;p59"/>
          <p:cNvGrpSpPr/>
          <p:nvPr/>
        </p:nvGrpSpPr>
        <p:grpSpPr>
          <a:xfrm>
            <a:off x="2920070" y="2562914"/>
            <a:ext cx="503031" cy="503222"/>
            <a:chOff x="2182679" y="2292572"/>
            <a:chExt cx="792300" cy="792600"/>
          </a:xfrm>
        </p:grpSpPr>
        <p:sp>
          <p:nvSpPr>
            <p:cNvPr id="1501" name="Google Shape;1501;p59"/>
            <p:cNvSpPr/>
            <p:nvPr/>
          </p:nvSpPr>
          <p:spPr>
            <a:xfrm>
              <a:off x="2182679" y="2292572"/>
              <a:ext cx="792300" cy="7926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9"/>
            <p:cNvSpPr/>
            <p:nvPr/>
          </p:nvSpPr>
          <p:spPr>
            <a:xfrm>
              <a:off x="2283911" y="2393814"/>
              <a:ext cx="590100" cy="590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3" name="Google Shape;1503;p59"/>
          <p:cNvGrpSpPr/>
          <p:nvPr/>
        </p:nvGrpSpPr>
        <p:grpSpPr>
          <a:xfrm>
            <a:off x="1520857" y="2562914"/>
            <a:ext cx="503031" cy="503222"/>
            <a:chOff x="2182679" y="2292572"/>
            <a:chExt cx="792300" cy="792600"/>
          </a:xfrm>
        </p:grpSpPr>
        <p:sp>
          <p:nvSpPr>
            <p:cNvPr id="1489" name="Google Shape;1489;p59"/>
            <p:cNvSpPr/>
            <p:nvPr/>
          </p:nvSpPr>
          <p:spPr>
            <a:xfrm>
              <a:off x="2182679" y="2292572"/>
              <a:ext cx="792300" cy="792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9"/>
            <p:cNvSpPr/>
            <p:nvPr/>
          </p:nvSpPr>
          <p:spPr>
            <a:xfrm>
              <a:off x="2283911" y="2393814"/>
              <a:ext cx="590100" cy="590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5" name="Google Shape;1505;p59"/>
          <p:cNvSpPr txBox="1">
            <a:spLocks noGrp="1"/>
          </p:cNvSpPr>
          <p:nvPr>
            <p:ph type="subTitle" idx="4294967295"/>
          </p:nvPr>
        </p:nvSpPr>
        <p:spPr>
          <a:xfrm>
            <a:off x="4963200" y="1594714"/>
            <a:ext cx="2781325" cy="3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b="1" i="0" dirty="0">
                <a:solidFill>
                  <a:schemeClr val="bg1"/>
                </a:solidFill>
                <a:effectLst/>
                <a:latin typeface="charter"/>
              </a:rPr>
              <a:t>I : Interface Segregation Principle</a:t>
            </a:r>
            <a:endParaRPr lang="en-US" b="1" i="0" dirty="0">
              <a:solidFill>
                <a:schemeClr val="bg1"/>
              </a:solidFill>
              <a:effectLst/>
              <a:latin typeface="charter"/>
            </a:endParaRPr>
          </a:p>
          <a:p>
            <a:pPr marL="0" lvl="0" indent="0" algn="ctr" rtl="0">
              <a:spcBef>
                <a:spcPts val="0"/>
              </a:spcBef>
              <a:spcAft>
                <a:spcPts val="0"/>
              </a:spcAft>
              <a:buNone/>
            </a:pPr>
            <a:endParaRPr dirty="0">
              <a:solidFill>
                <a:schemeClr val="bg1"/>
              </a:solidFill>
            </a:endParaRPr>
          </a:p>
        </p:txBody>
      </p:sp>
      <p:sp>
        <p:nvSpPr>
          <p:cNvPr id="1506" name="Google Shape;1506;p59"/>
          <p:cNvSpPr txBox="1">
            <a:spLocks noGrp="1"/>
          </p:cNvSpPr>
          <p:nvPr>
            <p:ph type="subTitle" idx="4294967295"/>
          </p:nvPr>
        </p:nvSpPr>
        <p:spPr>
          <a:xfrm>
            <a:off x="3248025" y="3371850"/>
            <a:ext cx="2781301" cy="34938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b="1" i="0" dirty="0">
                <a:solidFill>
                  <a:schemeClr val="bg1"/>
                </a:solidFill>
                <a:effectLst/>
                <a:latin typeface="charter"/>
              </a:rPr>
              <a:t>L : Liskov Substitute Principle</a:t>
            </a:r>
            <a:endParaRPr lang="en-US" b="1" i="0" dirty="0">
              <a:solidFill>
                <a:schemeClr val="bg1"/>
              </a:solidFill>
              <a:effectLst/>
              <a:latin typeface="charter"/>
            </a:endParaRPr>
          </a:p>
          <a:p>
            <a:pPr marL="0" lvl="0" indent="0" rtl="0">
              <a:spcBef>
                <a:spcPts val="0"/>
              </a:spcBef>
              <a:spcAft>
                <a:spcPts val="0"/>
              </a:spcAft>
              <a:buNone/>
            </a:pPr>
            <a:endParaRPr lang="en-US" b="1" i="0" dirty="0">
              <a:solidFill>
                <a:schemeClr val="bg1"/>
              </a:solidFill>
              <a:effectLst/>
              <a:latin typeface="Raleway" pitchFamily="2" charset="0"/>
            </a:endParaRPr>
          </a:p>
        </p:txBody>
      </p:sp>
      <p:sp>
        <p:nvSpPr>
          <p:cNvPr id="1507" name="Google Shape;1507;p59"/>
          <p:cNvSpPr txBox="1">
            <a:spLocks noGrp="1"/>
          </p:cNvSpPr>
          <p:nvPr>
            <p:ph type="subTitle" idx="4294967295"/>
          </p:nvPr>
        </p:nvSpPr>
        <p:spPr>
          <a:xfrm>
            <a:off x="6029326" y="3381942"/>
            <a:ext cx="3084224" cy="349082"/>
          </a:xfrm>
          <a:prstGeom prst="rect">
            <a:avLst/>
          </a:prstGeom>
        </p:spPr>
        <p:txBody>
          <a:bodyPr spcFirstLastPara="1" wrap="square" lIns="91425" tIns="91425" rIns="91425" bIns="91425" anchor="t" anchorCtr="0">
            <a:noAutofit/>
          </a:bodyPr>
          <a:lstStyle/>
          <a:p>
            <a:pPr marL="139700" indent="0" algn="l">
              <a:buNone/>
            </a:pPr>
            <a:r>
              <a:rPr lang="id-ID" sz="1200" b="1" i="0" dirty="0">
                <a:solidFill>
                  <a:schemeClr val="bg1"/>
                </a:solidFill>
                <a:effectLst/>
                <a:latin typeface="charter"/>
              </a:rPr>
              <a:t>D : Dependency inversion Principle</a:t>
            </a:r>
            <a:endParaRPr lang="id-ID" sz="1200" b="0" i="0" dirty="0">
              <a:solidFill>
                <a:schemeClr val="bg1"/>
              </a:solidFill>
              <a:effectLst/>
              <a:latin typeface="charter"/>
            </a:endParaRPr>
          </a:p>
        </p:txBody>
      </p:sp>
      <p:sp>
        <p:nvSpPr>
          <p:cNvPr id="1508" name="Google Shape;1508;p59"/>
          <p:cNvSpPr txBox="1">
            <a:spLocks noGrp="1"/>
          </p:cNvSpPr>
          <p:nvPr>
            <p:ph type="subTitle" idx="4294967295"/>
          </p:nvPr>
        </p:nvSpPr>
        <p:spPr>
          <a:xfrm>
            <a:off x="443825" y="3371851"/>
            <a:ext cx="2756269" cy="349682"/>
          </a:xfrm>
          <a:prstGeom prst="rect">
            <a:avLst/>
          </a:prstGeom>
        </p:spPr>
        <p:txBody>
          <a:bodyPr spcFirstLastPara="1" wrap="square" lIns="91425" tIns="91425" rIns="91425" bIns="91425" anchor="t" anchorCtr="0">
            <a:noAutofit/>
          </a:bodyPr>
          <a:lstStyle/>
          <a:p>
            <a:pPr marL="139700" indent="0" algn="l">
              <a:buNone/>
            </a:pPr>
            <a:r>
              <a:rPr lang="id-ID" sz="1200" b="1" i="0" dirty="0">
                <a:solidFill>
                  <a:schemeClr val="bg1"/>
                </a:solidFill>
                <a:effectLst/>
                <a:latin typeface="charter"/>
              </a:rPr>
              <a:t>S : Single Responsibility Principle</a:t>
            </a:r>
            <a:endParaRPr lang="id-ID" sz="1200" b="0" i="0" dirty="0">
              <a:solidFill>
                <a:schemeClr val="bg1"/>
              </a:solidFill>
              <a:effectLst/>
              <a:latin typeface="charter"/>
            </a:endParaRPr>
          </a:p>
          <a:p>
            <a:pPr marL="0" lvl="0" indent="0" algn="ctr" rtl="0">
              <a:spcBef>
                <a:spcPts val="0"/>
              </a:spcBef>
              <a:spcAft>
                <a:spcPts val="0"/>
              </a:spcAft>
              <a:buNone/>
            </a:pPr>
            <a:endParaRPr sz="1200" dirty="0">
              <a:solidFill>
                <a:schemeClr val="bg1"/>
              </a:solidFill>
            </a:endParaRPr>
          </a:p>
        </p:txBody>
      </p:sp>
      <p:sp>
        <p:nvSpPr>
          <p:cNvPr id="1509" name="Google Shape;1509;p59"/>
          <p:cNvSpPr txBox="1">
            <a:spLocks noGrp="1"/>
          </p:cNvSpPr>
          <p:nvPr>
            <p:ph type="subTitle" idx="4294967295"/>
          </p:nvPr>
        </p:nvSpPr>
        <p:spPr>
          <a:xfrm>
            <a:off x="1885644" y="1497149"/>
            <a:ext cx="262889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200" b="1" i="0" dirty="0">
                <a:solidFill>
                  <a:schemeClr val="bg1"/>
                </a:solidFill>
                <a:effectLst/>
                <a:latin typeface="charter"/>
              </a:rPr>
              <a:t>O : Open For extension, Closed For Modification Principle</a:t>
            </a:r>
          </a:p>
          <a:p>
            <a:pPr marL="0" lvl="0" indent="0" algn="ctr" rtl="0">
              <a:spcBef>
                <a:spcPts val="0"/>
              </a:spcBef>
              <a:spcAft>
                <a:spcPts val="0"/>
              </a:spcAft>
              <a:buClr>
                <a:schemeClr val="dk1"/>
              </a:buClr>
              <a:buSzPts val="1100"/>
              <a:buFont typeface="Arial"/>
              <a:buNone/>
            </a:pPr>
            <a:endParaRPr lang="en-US" b="1" i="0" dirty="0">
              <a:solidFill>
                <a:schemeClr val="bg1"/>
              </a:solidFill>
              <a:effectLst/>
              <a:latin typeface="Raleway" pitchFamily="2" charset="0"/>
            </a:endParaRPr>
          </a:p>
          <a:p>
            <a:pPr marL="0" lvl="0" indent="0" algn="ctr" rtl="0">
              <a:spcBef>
                <a:spcPts val="0"/>
              </a:spcBef>
              <a:spcAft>
                <a:spcPts val="0"/>
              </a:spcAft>
              <a:buClr>
                <a:schemeClr val="dk1"/>
              </a:buClr>
              <a:buSzPts val="1100"/>
              <a:buFont typeface="Arial"/>
              <a:buNone/>
            </a:pPr>
            <a:r>
              <a:rPr lang="id-ID" b="0" i="0" dirty="0">
                <a:solidFill>
                  <a:schemeClr val="bg1"/>
                </a:solidFill>
                <a:effectLst/>
                <a:latin typeface="Raleway" pitchFamily="2" charset="0"/>
              </a:rPr>
              <a:t> </a:t>
            </a:r>
            <a:endParaRPr dirty="0">
              <a:solidFill>
                <a:schemeClr val="bg1"/>
              </a:solidFill>
            </a:endParaRPr>
          </a:p>
        </p:txBody>
      </p:sp>
      <p:sp>
        <p:nvSpPr>
          <p:cNvPr id="1510" name="Google Shape;1510;p59"/>
          <p:cNvSpPr txBox="1">
            <a:spLocks noGrp="1"/>
          </p:cNvSpPr>
          <p:nvPr>
            <p:ph type="title" idx="4294967295"/>
          </p:nvPr>
        </p:nvSpPr>
        <p:spPr>
          <a:xfrm>
            <a:off x="1409550" y="3053675"/>
            <a:ext cx="675900" cy="3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1"/>
                </a:solidFill>
              </a:rPr>
              <a:t> 1</a:t>
            </a:r>
            <a:endParaRPr sz="1800" dirty="0">
              <a:solidFill>
                <a:schemeClr val="accent1"/>
              </a:solidFill>
            </a:endParaRPr>
          </a:p>
        </p:txBody>
      </p:sp>
      <p:sp>
        <p:nvSpPr>
          <p:cNvPr id="1511" name="Google Shape;1511;p59"/>
          <p:cNvSpPr txBox="1">
            <a:spLocks noGrp="1"/>
          </p:cNvSpPr>
          <p:nvPr>
            <p:ph type="title" idx="4294967295"/>
          </p:nvPr>
        </p:nvSpPr>
        <p:spPr>
          <a:xfrm>
            <a:off x="4180800" y="3053675"/>
            <a:ext cx="782400" cy="3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3"/>
                </a:solidFill>
              </a:rPr>
              <a:t>3</a:t>
            </a:r>
            <a:endParaRPr sz="1800" dirty="0">
              <a:solidFill>
                <a:schemeClr val="accent3"/>
              </a:solidFill>
            </a:endParaRPr>
          </a:p>
        </p:txBody>
      </p:sp>
      <p:sp>
        <p:nvSpPr>
          <p:cNvPr id="1512" name="Google Shape;1512;p59"/>
          <p:cNvSpPr txBox="1">
            <a:spLocks noGrp="1"/>
          </p:cNvSpPr>
          <p:nvPr>
            <p:ph type="title" idx="4294967295"/>
          </p:nvPr>
        </p:nvSpPr>
        <p:spPr>
          <a:xfrm>
            <a:off x="6962125" y="3063775"/>
            <a:ext cx="782400" cy="3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5"/>
                </a:solidFill>
              </a:rPr>
              <a:t>5</a:t>
            </a:r>
            <a:endParaRPr sz="1800" dirty="0">
              <a:solidFill>
                <a:schemeClr val="accent5"/>
              </a:solidFill>
            </a:endParaRPr>
          </a:p>
        </p:txBody>
      </p:sp>
      <p:sp>
        <p:nvSpPr>
          <p:cNvPr id="1513" name="Google Shape;1513;p59"/>
          <p:cNvSpPr txBox="1">
            <a:spLocks noGrp="1"/>
          </p:cNvSpPr>
          <p:nvPr>
            <p:ph type="title" idx="4294967295"/>
          </p:nvPr>
        </p:nvSpPr>
        <p:spPr>
          <a:xfrm>
            <a:off x="2765375" y="2125525"/>
            <a:ext cx="782400" cy="3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2"/>
                </a:solidFill>
              </a:rPr>
              <a:t>2</a:t>
            </a:r>
            <a:endParaRPr sz="1800" dirty="0">
              <a:solidFill>
                <a:schemeClr val="accent2"/>
              </a:solidFill>
            </a:endParaRPr>
          </a:p>
        </p:txBody>
      </p:sp>
      <p:sp>
        <p:nvSpPr>
          <p:cNvPr id="1514" name="Google Shape;1514;p59"/>
          <p:cNvSpPr txBox="1">
            <a:spLocks noGrp="1"/>
          </p:cNvSpPr>
          <p:nvPr>
            <p:ph type="title" idx="4294967295"/>
          </p:nvPr>
        </p:nvSpPr>
        <p:spPr>
          <a:xfrm>
            <a:off x="5577250" y="2125525"/>
            <a:ext cx="782400" cy="3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4"/>
                </a:solidFill>
              </a:rPr>
              <a:t>4</a:t>
            </a:r>
            <a:endParaRPr sz="1800" dirty="0">
              <a:solidFill>
                <a:schemeClr val="accent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1988"/>
        <p:cNvGrpSpPr/>
        <p:nvPr/>
      </p:nvGrpSpPr>
      <p:grpSpPr>
        <a:xfrm>
          <a:off x="0" y="0"/>
          <a:ext cx="0" cy="0"/>
          <a:chOff x="0" y="0"/>
          <a:chExt cx="0" cy="0"/>
        </a:xfrm>
      </p:grpSpPr>
      <p:sp>
        <p:nvSpPr>
          <p:cNvPr id="3" name="TextBox 2">
            <a:extLst>
              <a:ext uri="{FF2B5EF4-FFF2-40B4-BE49-F238E27FC236}">
                <a16:creationId xmlns:a16="http://schemas.microsoft.com/office/drawing/2014/main" id="{E7F59C90-60AD-4EF0-9822-0EF511BAEACB}"/>
              </a:ext>
            </a:extLst>
          </p:cNvPr>
          <p:cNvSpPr txBox="1"/>
          <p:nvPr/>
        </p:nvSpPr>
        <p:spPr>
          <a:xfrm>
            <a:off x="2286000" y="1943100"/>
            <a:ext cx="6273800" cy="707886"/>
          </a:xfrm>
          <a:prstGeom prst="rect">
            <a:avLst/>
          </a:prstGeom>
          <a:noFill/>
        </p:spPr>
        <p:txBody>
          <a:bodyPr wrap="square" rtlCol="0">
            <a:spAutoFit/>
          </a:bodyPr>
          <a:lstStyle/>
          <a:p>
            <a:r>
              <a:rPr lang="en-US" sz="4000" dirty="0">
                <a:solidFill>
                  <a:schemeClr val="bg1"/>
                </a:solidFill>
              </a:rPr>
              <a:t>Thank you </a:t>
            </a:r>
            <a:r>
              <a:rPr lang="en-US" sz="4000" dirty="0">
                <a:solidFill>
                  <a:schemeClr val="bg1"/>
                </a:solidFill>
                <a:sym typeface="Wingdings" panose="05000000000000000000" pitchFamily="2" charset="2"/>
              </a:rPr>
              <a:t></a:t>
            </a:r>
            <a:endParaRPr lang="id-ID" sz="4000" dirty="0">
              <a:solidFill>
                <a:schemeClr val="bg1"/>
              </a:solidFill>
            </a:endParaRPr>
          </a:p>
        </p:txBody>
      </p:sp>
    </p:spTree>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1175</TotalTime>
  <Words>126</Words>
  <Application>Microsoft Office PowerPoint</Application>
  <PresentationFormat>On-screen Show (16:9)</PresentationFormat>
  <Paragraphs>18</Paragraphs>
  <Slides>4</Slides>
  <Notes>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vt:i4>
      </vt:variant>
    </vt:vector>
  </HeadingPairs>
  <TitlesOfParts>
    <vt:vector size="15" baseType="lpstr">
      <vt:lpstr>charter</vt:lpstr>
      <vt:lpstr>Proxima Nova Semibold</vt:lpstr>
      <vt:lpstr>Raleway</vt:lpstr>
      <vt:lpstr>Roboto</vt:lpstr>
      <vt:lpstr>Proxima Nova</vt:lpstr>
      <vt:lpstr>Helvetica</vt:lpstr>
      <vt:lpstr>Oswald</vt:lpstr>
      <vt:lpstr>Arial</vt:lpstr>
      <vt:lpstr>Times New Roman</vt:lpstr>
      <vt:lpstr>Software Development Bussines Plan by Slidesgo</vt:lpstr>
      <vt:lpstr>Slidesgo Final Pages</vt:lpstr>
      <vt:lpstr>Nama : Nur Fajri Maulidia NIM    : 2003083 Kelas  : D3TI-2C</vt:lpstr>
      <vt:lpstr>S.O.L.I.D merupakan prinsip-prinsip yang dibuat untuk membantu programmer yang menggunakan bahasa pemograman berbasis OOP, membuat kodingan yang bersih, kokoh, dan mudah maintain. Prinsip ini dicetuskan oleh Robert C. Martin atau lebih dikenal dengan sebutan Uncle Bob..”</vt:lpstr>
      <vt:lpstr> SOLID adalah singkatan dari: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Nama : Nur Fajri Maulidia NIM    : 2003083 Kelas  : D3TI-2C</dc:title>
  <dc:creator>Administrator</dc:creator>
  <cp:lastModifiedBy>NUR FAJRI MAULIDIA</cp:lastModifiedBy>
  <cp:revision>7</cp:revision>
  <dcterms:modified xsi:type="dcterms:W3CDTF">2022-01-07T01:13:17Z</dcterms:modified>
</cp:coreProperties>
</file>