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57" r:id="rId7"/>
    <p:sldId id="270" r:id="rId8"/>
    <p:sldId id="271" r:id="rId9"/>
    <p:sldId id="272" r:id="rId10"/>
    <p:sldId id="274" r:id="rId11"/>
    <p:sldId id="273" r:id="rId12"/>
    <p:sldId id="279" r:id="rId13"/>
    <p:sldId id="280" r:id="rId14"/>
    <p:sldId id="275" r:id="rId15"/>
    <p:sldId id="278" r:id="rId16"/>
    <p:sldId id="276" r:id="rId17"/>
    <p:sldId id="27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61DBAF-6FBC-4529-966B-007554E50674}" type="datetime3">
              <a:rPr lang="en-US" smtClean="0"/>
              <a:t>31 October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smtClean="0"/>
              <a:t>© M. A. Nur Quraishi, BSSE-0615, IIT, 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8DD0-26E9-4406-A225-D105F11FE52E}" type="datetime3">
              <a:rPr lang="en-US" smtClean="0"/>
              <a:t>31 October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08D1-8509-4649-A1A4-24F8176269CE}" type="datetime3">
              <a:rPr lang="en-US" smtClean="0"/>
              <a:t>31 October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E21B-4DA6-4DB3-966B-975983578FF6}" type="datetime3">
              <a:rPr lang="en-US" smtClean="0"/>
              <a:t>31 October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31 October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B962-5948-4DBC-A38F-0C37D7B44AB0}" type="datetime3">
              <a:rPr lang="en-US" smtClean="0"/>
              <a:t>31 October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8DDF-55AD-44CD-A337-0908FD16269F}" type="datetime3">
              <a:rPr lang="en-US" smtClean="0"/>
              <a:t>31 October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F1FB-7420-430B-9F5F-8F1C2657EC08}" type="datetime3">
              <a:rPr lang="en-US" smtClean="0"/>
              <a:t>31 October 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0A79-74F1-4D80-8A5C-5D13E9C8BE60}" type="datetime3">
              <a:rPr lang="en-US" smtClean="0"/>
              <a:t>31 October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01AD-729D-4C5D-B093-B6A01C0EBCAC}" type="datetime3">
              <a:rPr lang="en-US" smtClean="0"/>
              <a:t>31 October 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BB7D-E650-4CD4-BA29-103FE1D4BC1E}" type="datetime3">
              <a:rPr lang="en-US" smtClean="0"/>
              <a:t>31 October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31B9CF5-B2B3-46F6-BF8B-DE12B76C087C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© M. A. Nur Quraishi, BSSE-0615, IIT, 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pPr algn="ctr"/>
            <a:r>
              <a:rPr lang="en-US" dirty="0" smtClean="0"/>
              <a:t>Presentation on:</a:t>
            </a:r>
            <a:br>
              <a:rPr lang="en-US" dirty="0" smtClean="0"/>
            </a:br>
            <a:r>
              <a:rPr lang="en-US" dirty="0" smtClean="0"/>
              <a:t>Academic Project proposal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research based project…..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01" y="5882154"/>
            <a:ext cx="1542149" cy="8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RDSCTL is better?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rely on predefined vocabulary or grammar for the documentations or source code </a:t>
            </a:r>
            <a:endParaRPr lang="en-US" dirty="0" smtClean="0"/>
          </a:p>
          <a:p>
            <a:pPr lvl="1"/>
            <a:r>
              <a:rPr lang="en-US" dirty="0"/>
              <a:t>For example, having "automobile" in one document and "car" in another document does not contribute to the similarity measure between these two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Not required large </a:t>
            </a:r>
            <a:r>
              <a:rPr lang="en-US" dirty="0"/>
              <a:t>number of preprocessing or manipulation of the input </a:t>
            </a:r>
            <a:endParaRPr lang="en-US" dirty="0" smtClean="0"/>
          </a:p>
          <a:p>
            <a:r>
              <a:rPr lang="en-US" dirty="0" smtClean="0"/>
              <a:t>Drastically </a:t>
            </a:r>
            <a:r>
              <a:rPr lang="en-US" dirty="0"/>
              <a:t>reduces the cost and time of link recovery </a:t>
            </a:r>
          </a:p>
        </p:txBody>
      </p:sp>
    </p:spTree>
    <p:extLst>
      <p:ext uri="{BB962C8B-B14F-4D97-AF65-F5344CB8AC3E}">
        <p14:creationId xmlns:p14="http://schemas.microsoft.com/office/powerpoint/2010/main" val="511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Methodologies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114337"/>
              </p:ext>
            </p:extLst>
          </p:nvPr>
        </p:nvGraphicFramePr>
        <p:xfrm>
          <a:off x="1104898" y="1600200"/>
          <a:ext cx="9982200" cy="4498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780">
                  <a:extLst>
                    <a:ext uri="{9D8B030D-6E8A-4147-A177-3AD203B41FA5}">
                      <a16:colId xmlns:a16="http://schemas.microsoft.com/office/drawing/2014/main" val="365611702"/>
                    </a:ext>
                  </a:extLst>
                </a:gridCol>
                <a:gridCol w="2748581">
                  <a:extLst>
                    <a:ext uri="{9D8B030D-6E8A-4147-A177-3AD203B41FA5}">
                      <a16:colId xmlns:a16="http://schemas.microsoft.com/office/drawing/2014/main" val="842426076"/>
                    </a:ext>
                  </a:extLst>
                </a:gridCol>
                <a:gridCol w="6326839">
                  <a:extLst>
                    <a:ext uri="{9D8B030D-6E8A-4147-A177-3AD203B41FA5}">
                      <a16:colId xmlns:a16="http://schemas.microsoft.com/office/drawing/2014/main" val="467680604"/>
                    </a:ext>
                  </a:extLst>
                </a:gridCol>
              </a:tblGrid>
              <a:tr h="591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Step No. </a:t>
                      </a:r>
                      <a:endParaRPr lang="en-US" sz="16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 of Activity</a:t>
                      </a:r>
                      <a:endParaRPr lang="en-US" sz="16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Activity description</a:t>
                      </a:r>
                      <a:endParaRPr lang="en-US" sz="16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6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dirty="0" smtClean="0"/>
                        <a:t>1.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Literature Survey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 the background for the research. This will be a continuous task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 research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1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dirty="0" smtClean="0"/>
                        <a:t>2.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Study Existing Recovering Traceability Links Frameworks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Intensifying the focus on more specific area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task will cover the similar or related works to our area of interest exhaustively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Reporting on survey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7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dirty="0" smtClean="0"/>
                        <a:t>3.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Implementing the research 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The framework will be generated here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6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 Study and Comparison with other Existing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Studying existing frameworks to identify the required structure for Recovering Traceability Links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Evaluating the framework against other existing 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Producing a Technical report on the findings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6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dirty="0" smtClean="0"/>
                        <a:t>5.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At the end, one technical report will be published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9265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M. A. Nur Quraishi, BSSE-0615, IIT, DU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899" y="1541417"/>
            <a:ext cx="9980683" cy="45981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Andrian</a:t>
            </a:r>
            <a:r>
              <a:rPr lang="en-US" dirty="0"/>
              <a:t> Marcus, Jonathan I. </a:t>
            </a:r>
            <a:r>
              <a:rPr lang="en-US" dirty="0" err="1"/>
              <a:t>Maletic</a:t>
            </a:r>
            <a:r>
              <a:rPr lang="en-US" dirty="0"/>
              <a:t>, “Recovering Documentation-to-Source-Code Traceability Links using Latent Semantic Indexing” </a:t>
            </a:r>
            <a:endParaRPr lang="en-US" dirty="0" smtClean="0"/>
          </a:p>
          <a:p>
            <a:r>
              <a:rPr lang="en-US" dirty="0" err="1"/>
              <a:t>Deerwester</a:t>
            </a:r>
            <a:r>
              <a:rPr lang="en-US" dirty="0"/>
              <a:t>, S., </a:t>
            </a:r>
            <a:r>
              <a:rPr lang="en-US" dirty="0" err="1"/>
              <a:t>Dumais</a:t>
            </a:r>
            <a:r>
              <a:rPr lang="en-US" dirty="0"/>
              <a:t>, S. T., Furnas, G. W., </a:t>
            </a:r>
            <a:r>
              <a:rPr lang="en-US" dirty="0" err="1"/>
              <a:t>Landauer</a:t>
            </a:r>
            <a:r>
              <a:rPr lang="en-US" dirty="0"/>
              <a:t>, T. K., and </a:t>
            </a:r>
            <a:r>
              <a:rPr lang="en-US" dirty="0" err="1"/>
              <a:t>Harshman</a:t>
            </a:r>
            <a:r>
              <a:rPr lang="en-US" dirty="0"/>
              <a:t>, R., "Indexing by Latent Semantic Analysis", Journal of the American Society for Information Science, 41, 1990, pp. 391-407. </a:t>
            </a:r>
            <a:endParaRPr lang="en-US" dirty="0" smtClean="0"/>
          </a:p>
          <a:p>
            <a:r>
              <a:rPr lang="en-US" dirty="0" err="1"/>
              <a:t>Dumais</a:t>
            </a:r>
            <a:r>
              <a:rPr lang="en-US" dirty="0"/>
              <a:t>, S. T., "Improving the retrieval of information from external sources", Behavior Research Methods, Instruments, and Computers, 23, 2, 1991, pp. 229 - 236.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Session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449977"/>
            <a:ext cx="9980683" cy="47222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9C63-8392-4742-8C98-E04C9F458A17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3179" y="2627700"/>
            <a:ext cx="70256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ED57-C3AC-480D-BC2A-5139989A8657}" type="datetime3">
              <a:rPr lang="en-US" smtClean="0"/>
              <a:t>31 October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34458" y="79103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Presented by-</a:t>
            </a:r>
          </a:p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M</a:t>
            </a:r>
            <a:r>
              <a:rPr lang="en-US" sz="3200" dirty="0">
                <a:solidFill>
                  <a:srgbClr val="000000"/>
                </a:solidFill>
              </a:rPr>
              <a:t>. A. Nur Quraishi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Roll: BSSE-0615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BSSE 6th Batch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IIT, </a:t>
            </a:r>
            <a:r>
              <a:rPr lang="en-US" sz="3200" dirty="0" smtClean="0">
                <a:solidFill>
                  <a:srgbClr val="000000"/>
                </a:solidFill>
              </a:rPr>
              <a:t>DU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934458" y="374548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Supervised </a:t>
            </a:r>
            <a:r>
              <a:rPr lang="en-US" sz="3200" b="1" dirty="0" smtClean="0">
                <a:solidFill>
                  <a:srgbClr val="000000"/>
                </a:solidFill>
              </a:rPr>
              <a:t>by-</a:t>
            </a:r>
            <a:endParaRPr lang="en-US" sz="3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200" dirty="0" err="1">
                <a:solidFill>
                  <a:srgbClr val="000000"/>
                </a:solidFill>
              </a:rPr>
              <a:t>Rayhanur</a:t>
            </a:r>
            <a:r>
              <a:rPr lang="en-US" sz="3200" dirty="0">
                <a:solidFill>
                  <a:srgbClr val="000000"/>
                </a:solidFill>
              </a:rPr>
              <a:t> Rahman 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Lecturer at 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IIT, DU 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2769326"/>
            <a:ext cx="9982200" cy="3402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Recovering </a:t>
            </a:r>
            <a:r>
              <a:rPr lang="en-US" sz="4400" dirty="0"/>
              <a:t>Documentation to Source Code Traceability Links using Latent Semantic </a:t>
            </a:r>
            <a:r>
              <a:rPr lang="en-US" sz="4400" dirty="0" smtClean="0"/>
              <a:t>Indexing (RDSCTL)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A155-3EFF-4BED-8E6F-CC99A7AD1F2A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Motivations </a:t>
            </a:r>
            <a:r>
              <a:rPr lang="en-US" dirty="0"/>
              <a:t>for the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/>
              <a:t>Problem </a:t>
            </a:r>
            <a:r>
              <a:rPr lang="en-US" dirty="0" smtClean="0"/>
              <a:t>Statements </a:t>
            </a:r>
          </a:p>
          <a:p>
            <a:r>
              <a:rPr lang="en-US" dirty="0" smtClean="0"/>
              <a:t>Why RDSCTL </a:t>
            </a:r>
            <a:r>
              <a:rPr lang="en-US" dirty="0"/>
              <a:t>is better</a:t>
            </a:r>
            <a:r>
              <a:rPr lang="en-US" dirty="0" smtClean="0"/>
              <a:t>?</a:t>
            </a:r>
          </a:p>
          <a:p>
            <a:r>
              <a:rPr lang="en-US" dirty="0"/>
              <a:t>Research Methodologies </a:t>
            </a:r>
            <a:endParaRPr lang="en-US" dirty="0" smtClean="0"/>
          </a:p>
          <a:p>
            <a:r>
              <a:rPr lang="en-US" dirty="0" smtClean="0"/>
              <a:t>Project Timeline</a:t>
            </a:r>
          </a:p>
          <a:p>
            <a:r>
              <a:rPr lang="en-US" dirty="0"/>
              <a:t>References </a:t>
            </a:r>
            <a:endParaRPr lang="en-US" dirty="0" smtClean="0"/>
          </a:p>
          <a:p>
            <a:r>
              <a:rPr lang="en-US" dirty="0" smtClean="0"/>
              <a:t>Question Session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Going to </a:t>
            </a:r>
            <a:r>
              <a:rPr lang="en-US" dirty="0"/>
              <a:t>implement an existing work or </a:t>
            </a:r>
            <a:r>
              <a:rPr lang="en-US" dirty="0" smtClean="0"/>
              <a:t>method (upscale it if possible)</a:t>
            </a:r>
          </a:p>
          <a:p>
            <a:r>
              <a:rPr lang="en-US" dirty="0" smtClean="0"/>
              <a:t>Previously analyzed </a:t>
            </a:r>
            <a:r>
              <a:rPr lang="en-US" dirty="0"/>
              <a:t>by </a:t>
            </a:r>
            <a:r>
              <a:rPr lang="en-US" dirty="0" err="1"/>
              <a:t>Andrian</a:t>
            </a:r>
            <a:r>
              <a:rPr lang="en-US" dirty="0"/>
              <a:t> Marcus and Jonathan I. </a:t>
            </a:r>
            <a:r>
              <a:rPr lang="en-US" dirty="0" err="1"/>
              <a:t>Maletic</a:t>
            </a:r>
            <a:r>
              <a:rPr lang="en-US" dirty="0"/>
              <a:t> from Department of Computer Science, Kent State University, Kent Ohio </a:t>
            </a:r>
            <a:endParaRPr lang="en-US" dirty="0" smtClean="0"/>
          </a:p>
          <a:p>
            <a:r>
              <a:rPr lang="en-US" dirty="0"/>
              <a:t>an information </a:t>
            </a:r>
            <a:r>
              <a:rPr lang="en-US" dirty="0" smtClean="0"/>
              <a:t>retrieval (IR) mechanism</a:t>
            </a:r>
          </a:p>
          <a:p>
            <a:r>
              <a:rPr lang="en-US" dirty="0" smtClean="0"/>
              <a:t>Latent </a:t>
            </a:r>
            <a:r>
              <a:rPr lang="en-US" dirty="0"/>
              <a:t>Semantic Indexing (LSI</a:t>
            </a:r>
            <a:r>
              <a:rPr lang="en-US" dirty="0" smtClean="0"/>
              <a:t>) is used </a:t>
            </a:r>
            <a:r>
              <a:rPr lang="en-US" dirty="0"/>
              <a:t>to automatically generate or identify the traceability links from system documentation to program source </a:t>
            </a:r>
            <a:r>
              <a:rPr lang="en-US" dirty="0" smtClean="0"/>
              <a:t>code</a:t>
            </a:r>
          </a:p>
          <a:p>
            <a:r>
              <a:rPr lang="en-US" dirty="0"/>
              <a:t>Latent Semantic Indexing (LSI</a:t>
            </a:r>
            <a:r>
              <a:rPr lang="en-US" dirty="0" smtClean="0"/>
              <a:t>): </a:t>
            </a:r>
          </a:p>
          <a:p>
            <a:pPr lvl="1"/>
            <a:r>
              <a:rPr lang="en-US" dirty="0"/>
              <a:t>Vector Space Model (VSM) based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for generating and representing aspects of the meanings of words and passages reflective in their </a:t>
            </a:r>
            <a:r>
              <a:rPr lang="en-US" dirty="0" smtClean="0"/>
              <a:t>usage</a:t>
            </a:r>
          </a:p>
          <a:p>
            <a:pPr lvl="1"/>
            <a:r>
              <a:rPr lang="en-US" dirty="0"/>
              <a:t>used in natural language processing (NLP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information about word contexts in which a particular word appears, or does not appear, provides a set of mutual constraints that determines the similarity of meaning of sets of words to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</a:t>
            </a:r>
            <a:r>
              <a:rPr lang="en-US" dirty="0"/>
              <a:t>for the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whole software engineering community </a:t>
            </a:r>
            <a:r>
              <a:rPr lang="en-US" dirty="0" smtClean="0"/>
              <a:t>desperately working to </a:t>
            </a:r>
            <a:r>
              <a:rPr lang="en-US" dirty="0"/>
              <a:t>find out the explicit connection between documentation and source </a:t>
            </a:r>
            <a:r>
              <a:rPr lang="en-US" dirty="0" smtClean="0"/>
              <a:t>code</a:t>
            </a:r>
          </a:p>
          <a:p>
            <a:r>
              <a:rPr lang="en-US" dirty="0"/>
              <a:t>Identifying </a:t>
            </a:r>
            <a:r>
              <a:rPr lang="en-US" dirty="0" smtClean="0"/>
              <a:t>traceability link </a:t>
            </a:r>
            <a:r>
              <a:rPr lang="en-US" dirty="0"/>
              <a:t>in a legacy system </a:t>
            </a:r>
            <a:r>
              <a:rPr lang="en-US" dirty="0" smtClean="0"/>
              <a:t>important </a:t>
            </a:r>
            <a:r>
              <a:rPr lang="en-US" dirty="0"/>
              <a:t>for various software engineering </a:t>
            </a:r>
            <a:r>
              <a:rPr lang="en-US" dirty="0" smtClean="0"/>
              <a:t>tasks-</a:t>
            </a:r>
          </a:p>
          <a:p>
            <a:pPr lvl="1"/>
            <a:r>
              <a:rPr lang="en-US" dirty="0"/>
              <a:t>general maintenance tasks</a:t>
            </a:r>
          </a:p>
          <a:p>
            <a:pPr lvl="1"/>
            <a:r>
              <a:rPr lang="en-US" dirty="0"/>
              <a:t>impact analysis</a:t>
            </a:r>
          </a:p>
          <a:p>
            <a:pPr lvl="1"/>
            <a:r>
              <a:rPr lang="en-US" dirty="0"/>
              <a:t>program comprehension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engineering for </a:t>
            </a:r>
            <a:r>
              <a:rPr lang="en-US" dirty="0" smtClean="0"/>
              <a:t>redevelopment</a:t>
            </a:r>
          </a:p>
          <a:p>
            <a:pPr lvl="1"/>
            <a:r>
              <a:rPr lang="en-US" dirty="0" smtClean="0"/>
              <a:t>systematic reuse</a:t>
            </a:r>
          </a:p>
          <a:p>
            <a:r>
              <a:rPr lang="en-US" dirty="0" smtClean="0"/>
              <a:t>Industrial Purpose:</a:t>
            </a:r>
          </a:p>
          <a:p>
            <a:pPr lvl="1"/>
            <a:r>
              <a:rPr lang="en-US" dirty="0"/>
              <a:t>client can </a:t>
            </a:r>
            <a:r>
              <a:rPr lang="en-US" dirty="0" smtClean="0"/>
              <a:t>measure satisfaction </a:t>
            </a:r>
            <a:r>
              <a:rPr lang="en-US" dirty="0"/>
              <a:t>rate by </a:t>
            </a:r>
            <a:r>
              <a:rPr lang="en-US" dirty="0" smtClean="0"/>
              <a:t>comparing requirements </a:t>
            </a:r>
            <a:r>
              <a:rPr lang="en-US" dirty="0"/>
              <a:t>and the product (source code) in hand</a:t>
            </a:r>
            <a:endParaRPr lang="en-US" dirty="0" smtClean="0"/>
          </a:p>
          <a:p>
            <a:r>
              <a:rPr lang="en-US" dirty="0"/>
              <a:t>Academic P</a:t>
            </a:r>
            <a:r>
              <a:rPr lang="en-US" dirty="0" smtClean="0"/>
              <a:t>urpose:</a:t>
            </a:r>
          </a:p>
          <a:p>
            <a:pPr lvl="1"/>
            <a:r>
              <a:rPr lang="en-US" dirty="0" smtClean="0"/>
              <a:t>teacher can measure actual implementation rate that students promised in their SRS</a:t>
            </a:r>
          </a:p>
          <a:p>
            <a:pPr lvl="1"/>
            <a:r>
              <a:rPr lang="en-US" dirty="0"/>
              <a:t>teacher can identify </a:t>
            </a:r>
            <a:r>
              <a:rPr lang="en-US" dirty="0" smtClean="0"/>
              <a:t>which feature </a:t>
            </a:r>
            <a:r>
              <a:rPr lang="en-US" dirty="0"/>
              <a:t>is missing from the source code or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comments and identifiers are reasonably named </a:t>
            </a:r>
          </a:p>
          <a:p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use the same natural language (e.g., English, Romanian, etc.) in writing internal documentation (source code) and external documentation (SRS)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Information Retrieval (IR) methods to support software engineering tasks </a:t>
            </a:r>
          </a:p>
          <a:p>
            <a:r>
              <a:rPr lang="en-US" dirty="0"/>
              <a:t>R</a:t>
            </a:r>
            <a:r>
              <a:rPr lang="en-US" dirty="0" smtClean="0"/>
              <a:t>ecovering </a:t>
            </a:r>
            <a:r>
              <a:rPr lang="en-US" dirty="0"/>
              <a:t>source code to documentation links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Statements (Continued)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600199"/>
            <a:ext cx="9980682" cy="448709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31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917</Words>
  <Application>Microsoft Office PowerPoint</Application>
  <PresentationFormat>Widescreen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Euphemia</vt:lpstr>
      <vt:lpstr>Plantagenet Cherokee</vt:lpstr>
      <vt:lpstr>Wingdings</vt:lpstr>
      <vt:lpstr>Academic Literature 16x9</vt:lpstr>
      <vt:lpstr>Presentation on: Academic Project proposal</vt:lpstr>
      <vt:lpstr>PowerPoint Presentation</vt:lpstr>
      <vt:lpstr>Project Name</vt:lpstr>
      <vt:lpstr>Contents</vt:lpstr>
      <vt:lpstr>Introduction</vt:lpstr>
      <vt:lpstr>Motivations for the Research</vt:lpstr>
      <vt:lpstr>Assumptions</vt:lpstr>
      <vt:lpstr>Problem Statements</vt:lpstr>
      <vt:lpstr>Problem Statements (Continued)</vt:lpstr>
      <vt:lpstr>Why RDSCTL is better?</vt:lpstr>
      <vt:lpstr>Research Methodologies</vt:lpstr>
      <vt:lpstr>Project Timeline</vt:lpstr>
      <vt:lpstr>References</vt:lpstr>
      <vt:lpstr>Question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Tit1le With Picture Layout</dc:title>
  <dc:creator>Nur Quraishi</dc:creator>
  <cp:lastModifiedBy>Nur Quraishi</cp:lastModifiedBy>
  <cp:revision>147</cp:revision>
  <dcterms:created xsi:type="dcterms:W3CDTF">2017-08-25T10:42:53Z</dcterms:created>
  <dcterms:modified xsi:type="dcterms:W3CDTF">2017-10-31T08:46:53Z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