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9" r:id="rId6"/>
    <p:sldId id="257" r:id="rId7"/>
    <p:sldId id="270" r:id="rId8"/>
    <p:sldId id="271" r:id="rId9"/>
    <p:sldId id="272" r:id="rId10"/>
    <p:sldId id="280" r:id="rId11"/>
    <p:sldId id="281" r:id="rId12"/>
    <p:sldId id="282" r:id="rId13"/>
    <p:sldId id="274" r:id="rId14"/>
    <p:sldId id="283" r:id="rId15"/>
    <p:sldId id="273" r:id="rId16"/>
    <p:sldId id="279" r:id="rId17"/>
    <p:sldId id="276" r:id="rId18"/>
    <p:sldId id="277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61DBAF-6FBC-4529-966B-007554E50674}" type="datetime3">
              <a:rPr lang="en-US" smtClean="0"/>
              <a:t>1 November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 smtClean="0"/>
              <a:t>© M. A. Nur Quraishi, BSSE-0615, IIT, 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8DD0-26E9-4406-A225-D105F11FE52E}" type="datetime3">
              <a:rPr lang="en-US" smtClean="0"/>
              <a:t>1 November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08D1-8509-4649-A1A4-24F8176269CE}" type="datetime3">
              <a:rPr lang="en-US" smtClean="0"/>
              <a:t>1 November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E21B-4DA6-4DB3-966B-975983578FF6}" type="datetime3">
              <a:rPr lang="en-US" smtClean="0"/>
              <a:t>1 November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1 November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1B962-5948-4DBC-A38F-0C37D7B44AB0}" type="datetime3">
              <a:rPr lang="en-US" smtClean="0"/>
              <a:t>1 November 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8DDF-55AD-44CD-A337-0908FD16269F}" type="datetime3">
              <a:rPr lang="en-US" smtClean="0"/>
              <a:t>1 November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F1FB-7420-430B-9F5F-8F1C2657EC08}" type="datetime3">
              <a:rPr lang="en-US" smtClean="0"/>
              <a:t>1 November 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0A79-74F1-4D80-8A5C-5D13E9C8BE60}" type="datetime3">
              <a:rPr lang="en-US" smtClean="0"/>
              <a:t>1 November 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01AD-729D-4C5D-B093-B6A01C0EBCAC}" type="datetime3">
              <a:rPr lang="en-US" smtClean="0"/>
              <a:t>1 November 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BB7D-E650-4CD4-BA29-103FE1D4BC1E}" type="datetime3">
              <a:rPr lang="en-US" smtClean="0"/>
              <a:t>1 November 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31B9CF5-B2B3-46F6-BF8B-DE12B76C087C}" type="datetime3">
              <a:rPr lang="en-US" smtClean="0"/>
              <a:t>1 November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© M. A. Nur Quraishi, BSSE-0615, IIT, 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Presentation on:</a:t>
            </a:r>
            <a:br>
              <a:rPr lang="en-US" dirty="0" smtClean="0"/>
            </a:br>
            <a:r>
              <a:rPr lang="en-US" dirty="0" smtClean="0"/>
              <a:t>Preliminary Project Report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research and development based project…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801" y="5882154"/>
            <a:ext cx="1542149" cy="8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“Supporting </a:t>
            </a:r>
            <a:r>
              <a:rPr lang="en-US" dirty="0"/>
              <a:t>Program Comprehension Using Semantic and Structural Information </a:t>
            </a:r>
            <a:r>
              <a:rPr lang="en-US" dirty="0" smtClean="0"/>
              <a:t>” by Marcus</a:t>
            </a:r>
            <a:r>
              <a:rPr lang="en-US" dirty="0"/>
              <a:t>, A., &amp; </a:t>
            </a:r>
            <a:r>
              <a:rPr lang="en-US" dirty="0" err="1"/>
              <a:t>Maletic</a:t>
            </a:r>
            <a:r>
              <a:rPr lang="en-US" dirty="0"/>
              <a:t>, J. </a:t>
            </a:r>
            <a:r>
              <a:rPr lang="en-US" dirty="0" smtClean="0"/>
              <a:t>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Used </a:t>
            </a:r>
            <a:r>
              <a:rPr lang="en-US" dirty="0"/>
              <a:t>LSI to derive </a:t>
            </a:r>
            <a:r>
              <a:rPr lang="en-US" dirty="0" smtClean="0"/>
              <a:t>semantic similarity </a:t>
            </a:r>
            <a:r>
              <a:rPr lang="en-US" dirty="0"/>
              <a:t>measures between source code </a:t>
            </a:r>
            <a:r>
              <a:rPr lang="en-US" dirty="0" smtClean="0"/>
              <a:t>elements 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Used Mosaic approach to derive structural similarity measure of source code elements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These measures </a:t>
            </a:r>
            <a:r>
              <a:rPr lang="en-US" dirty="0" smtClean="0"/>
              <a:t>used to –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C</a:t>
            </a:r>
            <a:r>
              <a:rPr lang="en-US" dirty="0" smtClean="0"/>
              <a:t>luster </a:t>
            </a:r>
            <a:r>
              <a:rPr lang="en-US" dirty="0"/>
              <a:t>the source code to </a:t>
            </a:r>
            <a:r>
              <a:rPr lang="en-US" dirty="0" smtClean="0"/>
              <a:t>identify of </a:t>
            </a:r>
            <a:r>
              <a:rPr lang="en-US" dirty="0"/>
              <a:t>abstract data types in procedural </a:t>
            </a:r>
            <a:r>
              <a:rPr lang="en-US" dirty="0" smtClean="0"/>
              <a:t>code and concept </a:t>
            </a:r>
            <a:r>
              <a:rPr lang="en-US" dirty="0"/>
              <a:t>clones </a:t>
            </a:r>
            <a:endParaRPr lang="en-US" dirty="0" smtClean="0"/>
          </a:p>
          <a:p>
            <a:pPr lvl="2">
              <a:lnSpc>
                <a:spcPct val="200000"/>
              </a:lnSpc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a cohesion metric for components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1 November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“Recovering </a:t>
            </a:r>
            <a:r>
              <a:rPr lang="en-US" dirty="0"/>
              <a:t>traceability links between code and documentation </a:t>
            </a:r>
            <a:r>
              <a:rPr lang="en-US" dirty="0" smtClean="0"/>
              <a:t>” by </a:t>
            </a:r>
            <a:r>
              <a:rPr lang="it-IT" dirty="0" smtClean="0"/>
              <a:t>Antoniol</a:t>
            </a:r>
            <a:r>
              <a:rPr lang="it-IT" dirty="0"/>
              <a:t>, G., Canfora, G., Casazza, G., &amp; De Luc, A. 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Used VSM and probabilistic approach to identify the traceability link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Supports </a:t>
            </a:r>
            <a:r>
              <a:rPr lang="en-US" dirty="0"/>
              <a:t>the choice of </a:t>
            </a:r>
            <a:r>
              <a:rPr lang="en-US" dirty="0" smtClean="0"/>
              <a:t>VSM over </a:t>
            </a:r>
            <a:r>
              <a:rPr lang="en-US" dirty="0"/>
              <a:t>probabilistic 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1 November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1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Specification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VSM </a:t>
            </a:r>
            <a:r>
              <a:rPr lang="en-US" dirty="0" smtClean="0"/>
              <a:t>does </a:t>
            </a:r>
            <a:r>
              <a:rPr lang="en-US" dirty="0"/>
              <a:t>not take account of relations between </a:t>
            </a:r>
            <a:r>
              <a:rPr lang="en-US" dirty="0" smtClean="0"/>
              <a:t>terms</a:t>
            </a:r>
          </a:p>
          <a:p>
            <a:r>
              <a:rPr lang="en-US" dirty="0"/>
              <a:t>VSM produces zero similarity between </a:t>
            </a:r>
            <a:r>
              <a:rPr lang="en-US" dirty="0" smtClean="0"/>
              <a:t>documents that </a:t>
            </a:r>
            <a:r>
              <a:rPr lang="en-US" dirty="0"/>
              <a:t>share no </a:t>
            </a:r>
            <a:r>
              <a:rPr lang="en-US" dirty="0" smtClean="0"/>
              <a:t>terms</a:t>
            </a:r>
          </a:p>
          <a:p>
            <a:r>
              <a:rPr lang="en-US" dirty="0" smtClean="0"/>
              <a:t>Other IR methods (i.e., </a:t>
            </a:r>
            <a:r>
              <a:rPr lang="en-US" dirty="0" smtClean="0"/>
              <a:t>probabilistic, natural </a:t>
            </a:r>
            <a:r>
              <a:rPr lang="en-US" dirty="0" smtClean="0"/>
              <a:t>language processing, knowledge based) –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Complex and inefficient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Low cost effectiveness and inflexible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Enormous amount of input preprocessing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Predefined vocabulary or grammar reliable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More time consuming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1 November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Solution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600199"/>
            <a:ext cx="9980682" cy="448709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1 November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2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Marcus</a:t>
            </a:r>
            <a:r>
              <a:rPr lang="en-US" dirty="0"/>
              <a:t>, A., &amp; </a:t>
            </a:r>
            <a:r>
              <a:rPr lang="en-US" dirty="0" err="1"/>
              <a:t>Maletic</a:t>
            </a:r>
            <a:r>
              <a:rPr lang="en-US" dirty="0"/>
              <a:t>, J. (2003). Recovering Documentation-to-Source-Code Traceability Links using. </a:t>
            </a:r>
            <a:r>
              <a:rPr lang="en-US" i="1" dirty="0"/>
              <a:t>ICSE '03 Proceedings of the 25th International Conference on Software Engineering </a:t>
            </a:r>
            <a:r>
              <a:rPr lang="en-US" dirty="0"/>
              <a:t>(pp. 125-135). Portland, Oregon: IEEE Computer Society Washington, DC, USA. Retrieved August 4, 2017 </a:t>
            </a:r>
            <a:r>
              <a:rPr lang="en-US" dirty="0" smtClean="0"/>
              <a:t>(Base paper)</a:t>
            </a:r>
            <a:endParaRPr lang="en-US" dirty="0"/>
          </a:p>
          <a:p>
            <a:r>
              <a:rPr lang="en-US" dirty="0" err="1"/>
              <a:t>Deerwester</a:t>
            </a:r>
            <a:r>
              <a:rPr lang="en-US" dirty="0"/>
              <a:t>, S., </a:t>
            </a:r>
            <a:r>
              <a:rPr lang="en-US" dirty="0" err="1"/>
              <a:t>Dumais</a:t>
            </a:r>
            <a:r>
              <a:rPr lang="en-US" dirty="0"/>
              <a:t>, S., Furnas, G., </a:t>
            </a:r>
            <a:r>
              <a:rPr lang="en-US" dirty="0" err="1"/>
              <a:t>Landauer</a:t>
            </a:r>
            <a:r>
              <a:rPr lang="en-US" dirty="0"/>
              <a:t>, T., &amp; </a:t>
            </a:r>
            <a:r>
              <a:rPr lang="en-US" dirty="0" err="1"/>
              <a:t>Harshman</a:t>
            </a:r>
            <a:r>
              <a:rPr lang="en-US" dirty="0"/>
              <a:t>, R. (1990). </a:t>
            </a:r>
            <a:r>
              <a:rPr lang="en-US" i="1" dirty="0"/>
              <a:t>Indexing by Latent Semantic Analysis". </a:t>
            </a:r>
            <a:r>
              <a:rPr lang="en-US" dirty="0"/>
              <a:t>American Society for Information Science. Retrieved October 12, 2017 </a:t>
            </a:r>
            <a:endParaRPr lang="en-US" dirty="0"/>
          </a:p>
          <a:p>
            <a:r>
              <a:rPr lang="en-US" dirty="0" err="1"/>
              <a:t>Maarek</a:t>
            </a:r>
            <a:r>
              <a:rPr lang="en-US" dirty="0"/>
              <a:t>, Y., Berry, D., &amp; Kaiser, G. (1991). An Information Retrieval Approach for Automatically Constructing Software Libraries. </a:t>
            </a:r>
            <a:r>
              <a:rPr lang="en-US" i="1" dirty="0"/>
              <a:t>IEEE Transactions on Software Engineering, 17</a:t>
            </a:r>
            <a:r>
              <a:rPr lang="en-US" dirty="0"/>
              <a:t>(8), 800-813. Retrieved October 3, 2017 </a:t>
            </a:r>
          </a:p>
          <a:p>
            <a:r>
              <a:rPr lang="en-US" dirty="0"/>
              <a:t>Marcus, A., &amp; </a:t>
            </a:r>
            <a:r>
              <a:rPr lang="en-US" dirty="0" err="1"/>
              <a:t>Maletic</a:t>
            </a:r>
            <a:r>
              <a:rPr lang="en-US" dirty="0"/>
              <a:t>, J. (2001). Supporting Program Comprehension Using Semantic and Structural Information. </a:t>
            </a:r>
            <a:r>
              <a:rPr lang="en-US" i="1" dirty="0"/>
              <a:t>23rd International Conference on Software Engineering (ICSE 2001) </a:t>
            </a:r>
            <a:r>
              <a:rPr lang="en-US" dirty="0"/>
              <a:t>(pp. 103-112). Toronto, Ontario, Canada: ICSE. Retrieved September 27, 2017 </a:t>
            </a:r>
          </a:p>
          <a:p>
            <a:r>
              <a:rPr lang="en-US" dirty="0" err="1"/>
              <a:t>Antoniol</a:t>
            </a:r>
            <a:r>
              <a:rPr lang="en-US" dirty="0"/>
              <a:t>, G., Canfora, G., </a:t>
            </a:r>
            <a:r>
              <a:rPr lang="en-US" dirty="0" err="1"/>
              <a:t>Casazza</a:t>
            </a:r>
            <a:r>
              <a:rPr lang="en-US" dirty="0"/>
              <a:t>, G., &amp; De Luc, A. (2002, October). Recovering traceability links between code and documentation. </a:t>
            </a:r>
            <a:r>
              <a:rPr lang="en-US" i="1" dirty="0"/>
              <a:t>IEEE Transactions on Software Engineering, 28</a:t>
            </a:r>
            <a:r>
              <a:rPr lang="en-US" dirty="0"/>
              <a:t>(10), 970 - 983. Retrieved September 12, 2017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1 November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Session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1449977"/>
            <a:ext cx="9980683" cy="472222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95D8-CE49-4986-ADF2-0BCCD0C3214E}" type="datetime3">
              <a:rPr lang="en-US" smtClean="0"/>
              <a:t>1 November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6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9C63-8392-4742-8C98-E04C9F458A17}" type="datetime3">
              <a:rPr lang="en-US" smtClean="0"/>
              <a:t>1 November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3179" y="2627700"/>
            <a:ext cx="702564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You!!!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ED57-C3AC-480D-BC2A-5139989A8657}" type="datetime3">
              <a:rPr lang="en-US" smtClean="0"/>
              <a:t>1 November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34458" y="79103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Presented by-</a:t>
            </a:r>
          </a:p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M</a:t>
            </a:r>
            <a:r>
              <a:rPr lang="en-US" sz="3200" dirty="0">
                <a:solidFill>
                  <a:srgbClr val="000000"/>
                </a:solidFill>
              </a:rPr>
              <a:t>. A. Nur Quraishi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Roll: BSSE-0615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BSSE 6th Batch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IIT, </a:t>
            </a:r>
            <a:r>
              <a:rPr lang="en-US" sz="3200" dirty="0" smtClean="0">
                <a:solidFill>
                  <a:srgbClr val="000000"/>
                </a:solidFill>
              </a:rPr>
              <a:t>DU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2934458" y="3745484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Supervised </a:t>
            </a:r>
            <a:r>
              <a:rPr lang="en-US" sz="3200" b="1" dirty="0" smtClean="0">
                <a:solidFill>
                  <a:srgbClr val="000000"/>
                </a:solidFill>
              </a:rPr>
              <a:t>by-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Rayhanur Rahman 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Lecturer at 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</a:rPr>
              <a:t>IIT, DU 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2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2769326"/>
            <a:ext cx="9982200" cy="34028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Recovering Documentation-to-Source-Code </a:t>
            </a:r>
            <a:r>
              <a:rPr lang="en-US" sz="4400" dirty="0"/>
              <a:t>Traceability Links using Latent Semantic </a:t>
            </a:r>
            <a:r>
              <a:rPr lang="en-US" sz="4400" dirty="0" smtClean="0"/>
              <a:t>Indexing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A155-3EFF-4BED-8E6F-CC99A7AD1F2A}" type="datetime3">
              <a:rPr lang="en-US" smtClean="0"/>
              <a:t>1 November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 Study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Problem Specification</a:t>
            </a:r>
          </a:p>
          <a:p>
            <a:r>
              <a:rPr lang="en-US" dirty="0" smtClean="0"/>
              <a:t>Tentative Solution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Question Session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1 November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Going to </a:t>
            </a:r>
            <a:r>
              <a:rPr lang="en-US" dirty="0"/>
              <a:t>implement an existing work or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Previously analyzed </a:t>
            </a:r>
            <a:r>
              <a:rPr lang="en-US" dirty="0"/>
              <a:t>by </a:t>
            </a:r>
            <a:r>
              <a:rPr lang="en-US" dirty="0" err="1"/>
              <a:t>Andrian</a:t>
            </a:r>
            <a:r>
              <a:rPr lang="en-US" dirty="0"/>
              <a:t> Marcus and Jonathan I. </a:t>
            </a:r>
            <a:r>
              <a:rPr lang="en-US" dirty="0" err="1"/>
              <a:t>Maletic</a:t>
            </a:r>
            <a:r>
              <a:rPr lang="en-US" dirty="0"/>
              <a:t> from Department of Computer Science, Kent State University, Kent Ohio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information </a:t>
            </a:r>
            <a:r>
              <a:rPr lang="en-US" dirty="0" smtClean="0"/>
              <a:t>retrieval (IR) mechanism</a:t>
            </a:r>
          </a:p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</a:t>
            </a:r>
            <a:r>
              <a:rPr lang="en-US" dirty="0" smtClean="0"/>
              <a:t>automatically identify </a:t>
            </a:r>
            <a:r>
              <a:rPr lang="en-US" dirty="0"/>
              <a:t>the traceability links from system documentation to program source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Purposes:</a:t>
            </a:r>
          </a:p>
          <a:p>
            <a:pPr lvl="1"/>
            <a:r>
              <a:rPr lang="en-US" dirty="0"/>
              <a:t>general maintenance tasks</a:t>
            </a:r>
          </a:p>
          <a:p>
            <a:pPr lvl="1"/>
            <a:r>
              <a:rPr lang="en-US" dirty="0"/>
              <a:t>impact analysis</a:t>
            </a:r>
          </a:p>
          <a:p>
            <a:pPr lvl="1"/>
            <a:r>
              <a:rPr lang="en-US" dirty="0"/>
              <a:t>program comprehension</a:t>
            </a:r>
          </a:p>
          <a:p>
            <a:pPr lvl="1"/>
            <a:r>
              <a:rPr lang="en-US" dirty="0"/>
              <a:t>reverse engineering for redevelopment</a:t>
            </a:r>
          </a:p>
          <a:p>
            <a:pPr lvl="1"/>
            <a:r>
              <a:rPr lang="en-US" dirty="0"/>
              <a:t>systematic reuse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1 November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Space </a:t>
            </a:r>
            <a:r>
              <a:rPr lang="en-US" dirty="0" smtClean="0"/>
              <a:t>Model: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</a:t>
            </a:r>
            <a:r>
              <a:rPr lang="en-US" dirty="0" smtClean="0"/>
              <a:t>idely </a:t>
            </a:r>
            <a:r>
              <a:rPr lang="en-US" dirty="0"/>
              <a:t>used classic method for constructing vector representations for documents 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/>
              <a:t>E</a:t>
            </a:r>
            <a:r>
              <a:rPr lang="en-US" dirty="0" smtClean="0"/>
              <a:t>ncodes </a:t>
            </a:r>
            <a:r>
              <a:rPr lang="en-US" dirty="0"/>
              <a:t>a document collection by a term-by-document matrix 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 j]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element indicates the </a:t>
            </a:r>
            <a:r>
              <a:rPr lang="en-US" dirty="0" smtClean="0"/>
              <a:t>association </a:t>
            </a:r>
            <a:r>
              <a:rPr lang="en-US" dirty="0"/>
              <a:t>between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term and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 smtClean="0"/>
              <a:t>document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Term: </a:t>
            </a:r>
            <a:r>
              <a:rPr lang="en-US" dirty="0"/>
              <a:t>phrases or </a:t>
            </a:r>
            <a:r>
              <a:rPr lang="en-US" dirty="0" smtClean="0"/>
              <a:t>word or character n-grams 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Document: </a:t>
            </a:r>
            <a:r>
              <a:rPr lang="en-US" dirty="0"/>
              <a:t>paragraphs, sequences of n consecutive characters, or sentences 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/>
              <a:t>M</a:t>
            </a:r>
            <a:r>
              <a:rPr lang="en-US" dirty="0" smtClean="0"/>
              <a:t>easured </a:t>
            </a:r>
            <a:r>
              <a:rPr lang="en-US" dirty="0"/>
              <a:t>by explicit evidence based on term occurrences in the </a:t>
            </a:r>
            <a:r>
              <a:rPr lang="en-US" dirty="0" smtClean="0"/>
              <a:t>documents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</a:t>
            </a:r>
            <a:r>
              <a:rPr lang="en-US" dirty="0" smtClean="0"/>
              <a:t>imilarity measure: the </a:t>
            </a:r>
            <a:r>
              <a:rPr lang="en-US" dirty="0"/>
              <a:t>cosine or inner product between the corresponding </a:t>
            </a:r>
            <a:r>
              <a:rPr lang="en-US" dirty="0" smtClean="0"/>
              <a:t>vectors [-1, 1]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1 November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7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 (</a:t>
            </a:r>
            <a:r>
              <a:rPr lang="en-US" dirty="0" smtClean="0"/>
              <a:t>Continued)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Latent Semantic </a:t>
            </a:r>
            <a:r>
              <a:rPr lang="en-US" dirty="0" smtClean="0"/>
              <a:t>Indexing: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VSM based </a:t>
            </a:r>
            <a:r>
              <a:rPr lang="en-US" dirty="0" smtClean="0"/>
              <a:t>method 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Representing </a:t>
            </a:r>
            <a:r>
              <a:rPr lang="en-US" dirty="0"/>
              <a:t>aspects of the meanings of words and passages reflective in their usage 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only captures significant portions of the meaning of individual words but also of whole passages such as sentences, paragraphs, and short essays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entral concept: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Information </a:t>
            </a:r>
            <a:r>
              <a:rPr lang="en-US" dirty="0"/>
              <a:t>about word contexts in which a particular word appears, or does not </a:t>
            </a:r>
            <a:r>
              <a:rPr lang="en-US" dirty="0" smtClean="0"/>
              <a:t>appear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set of mutual constraints that determines the similarity of meaning of sets of words to each </a:t>
            </a:r>
            <a:r>
              <a:rPr lang="en-US" dirty="0" smtClean="0"/>
              <a:t>other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a user-constructed corpus to create a term-by-document matrix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1 November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 (</a:t>
            </a:r>
            <a:r>
              <a:rPr lang="en-US" dirty="0" smtClean="0"/>
              <a:t>Continued)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Singular Value Decomposition: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 Applied by LSI </a:t>
            </a:r>
            <a:r>
              <a:rPr lang="en-US" dirty="0"/>
              <a:t>to the term-by-document </a:t>
            </a:r>
            <a:r>
              <a:rPr lang="en-US" dirty="0" smtClean="0"/>
              <a:t>matrix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To </a:t>
            </a:r>
            <a:r>
              <a:rPr lang="en-US" dirty="0"/>
              <a:t>construct </a:t>
            </a:r>
            <a:r>
              <a:rPr lang="en-US" dirty="0" smtClean="0"/>
              <a:t>LSI subspace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</a:t>
            </a:r>
            <a:r>
              <a:rPr lang="en-US" dirty="0" smtClean="0"/>
              <a:t>erm </a:t>
            </a:r>
            <a:r>
              <a:rPr lang="en-US" dirty="0"/>
              <a:t>combinations which are less frequently occurring in </a:t>
            </a:r>
            <a:r>
              <a:rPr lang="en-US" dirty="0" smtClean="0"/>
              <a:t>document </a:t>
            </a:r>
            <a:r>
              <a:rPr lang="en-US" dirty="0"/>
              <a:t>collection tend to be </a:t>
            </a:r>
            <a:r>
              <a:rPr lang="en-US" dirty="0" smtClean="0"/>
              <a:t>precluded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Noise reduction approach: </a:t>
            </a:r>
            <a:r>
              <a:rPr lang="en-US" dirty="0"/>
              <a:t>less frequently </a:t>
            </a:r>
            <a:r>
              <a:rPr lang="en-US" dirty="0" smtClean="0"/>
              <a:t>co-occurring terms - less </a:t>
            </a:r>
            <a:r>
              <a:rPr lang="en-US" dirty="0"/>
              <a:t>mutually-related </a:t>
            </a:r>
            <a:r>
              <a:rPr lang="en-US" dirty="0" smtClean="0"/>
              <a:t>and less sensible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Mathematical Equation</a:t>
            </a:r>
            <a:r>
              <a:rPr lang="en-US" dirty="0"/>
              <a:t>: X = U</a:t>
            </a:r>
            <a:r>
              <a:rPr lang="el-GR" dirty="0"/>
              <a:t>Σ</a:t>
            </a:r>
            <a:r>
              <a:rPr lang="en-US" dirty="0" smtClean="0"/>
              <a:t>V</a:t>
            </a:r>
            <a:r>
              <a:rPr lang="en-US" baseline="30000" dirty="0" smtClean="0"/>
              <a:t>T </a:t>
            </a:r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Rectangular (t x d) </a:t>
            </a:r>
            <a:r>
              <a:rPr lang="en-US" dirty="0"/>
              <a:t>matrix</a:t>
            </a:r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en-US" dirty="0" smtClean="0"/>
              <a:t>U = Left singular </a:t>
            </a:r>
            <a:r>
              <a:rPr lang="en-US" dirty="0"/>
              <a:t>vectors </a:t>
            </a:r>
            <a:r>
              <a:rPr lang="en-US" dirty="0" smtClean="0"/>
              <a:t>(t x k)</a:t>
            </a:r>
          </a:p>
          <a:p>
            <a:pPr lvl="2">
              <a:lnSpc>
                <a:spcPct val="110000"/>
              </a:lnSpc>
            </a:pPr>
            <a:r>
              <a:rPr lang="el-GR" dirty="0"/>
              <a:t>Σ</a:t>
            </a:r>
            <a:r>
              <a:rPr lang="en-US" dirty="0"/>
              <a:t> = Diagonal matrix </a:t>
            </a:r>
            <a:r>
              <a:rPr lang="en-US" dirty="0" smtClean="0"/>
              <a:t>(k </a:t>
            </a:r>
            <a:r>
              <a:rPr lang="en-US" dirty="0"/>
              <a:t>x </a:t>
            </a:r>
            <a:r>
              <a:rPr lang="en-US" dirty="0" smtClean="0"/>
              <a:t>k) [contains singular values in decreasing order]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V = Right singular vectors (k x d)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 smtClean="0"/>
              <a:t>	*k = dimension or concept or factor of LSI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1 November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“An </a:t>
            </a:r>
            <a:r>
              <a:rPr lang="en-US" dirty="0"/>
              <a:t>Information Retrieval Approach for Automatically Constructing Software </a:t>
            </a:r>
            <a:r>
              <a:rPr lang="en-US" dirty="0" smtClean="0"/>
              <a:t>Libraries” by </a:t>
            </a:r>
            <a:r>
              <a:rPr lang="en-US" dirty="0" err="1" smtClean="0"/>
              <a:t>Maarek</a:t>
            </a:r>
            <a:r>
              <a:rPr lang="en-US" dirty="0" smtClean="0"/>
              <a:t> and others:</a:t>
            </a:r>
          </a:p>
          <a:p>
            <a:pPr lvl="1"/>
            <a:r>
              <a:rPr lang="en-US" dirty="0" smtClean="0"/>
              <a:t>Knowledge-based approach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Typically related </a:t>
            </a:r>
            <a:r>
              <a:rPr lang="en-US" dirty="0"/>
              <a:t>to indexing reusable </a:t>
            </a:r>
            <a:r>
              <a:rPr lang="en-US" dirty="0" smtClean="0"/>
              <a:t>components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IR </a:t>
            </a:r>
            <a:r>
              <a:rPr lang="en-US" dirty="0"/>
              <a:t>approach for automatically constructing software libraries 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Construction of libraries done in 2 stages.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</a:t>
            </a:r>
            <a:r>
              <a:rPr lang="en-US" dirty="0"/>
              <a:t>tage</a:t>
            </a:r>
            <a:r>
              <a:rPr lang="en-US" dirty="0" smtClean="0"/>
              <a:t> 1: Set of attributes or profile extracted from natural language document by using Lexical </a:t>
            </a:r>
            <a:r>
              <a:rPr lang="en-US" dirty="0" err="1" smtClean="0"/>
              <a:t>Affinty</a:t>
            </a:r>
            <a:r>
              <a:rPr lang="en-US" dirty="0" smtClean="0"/>
              <a:t> 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</a:t>
            </a:r>
            <a:r>
              <a:rPr lang="en-US" dirty="0"/>
              <a:t>tage</a:t>
            </a:r>
            <a:r>
              <a:rPr lang="en-US" dirty="0" smtClean="0"/>
              <a:t> 2: Classifying the objects or components such that same class share some set of property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1B02-08E3-449E-AA45-C84BFBA73BB0}" type="datetime3">
              <a:rPr lang="en-US" smtClean="0"/>
              <a:t>1 November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M. A. Nur Quraishi, BSSE-0615, IIT, DU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82" y="18489"/>
            <a:ext cx="1417508" cy="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5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1167</Words>
  <Application>Microsoft Office PowerPoint</Application>
  <PresentationFormat>Widescreen</PresentationFormat>
  <Paragraphs>148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Euphemia</vt:lpstr>
      <vt:lpstr>Plantagenet Cherokee</vt:lpstr>
      <vt:lpstr>Wingdings</vt:lpstr>
      <vt:lpstr>Academic Literature 16x9</vt:lpstr>
      <vt:lpstr>Presentation on: Preliminary Project Report</vt:lpstr>
      <vt:lpstr>PowerPoint Presentation</vt:lpstr>
      <vt:lpstr>Project Name</vt:lpstr>
      <vt:lpstr>Contents</vt:lpstr>
      <vt:lpstr>Introduction</vt:lpstr>
      <vt:lpstr>Background Study</vt:lpstr>
      <vt:lpstr>Background Study (Continued)</vt:lpstr>
      <vt:lpstr>Background Study (Continued)</vt:lpstr>
      <vt:lpstr>Literature Review</vt:lpstr>
      <vt:lpstr>Literature Review</vt:lpstr>
      <vt:lpstr>Literature Review</vt:lpstr>
      <vt:lpstr>Problem Specification</vt:lpstr>
      <vt:lpstr>Tentative Solution</vt:lpstr>
      <vt:lpstr>References</vt:lpstr>
      <vt:lpstr>Question Session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Tit1le With Picture Layout</dc:title>
  <dc:creator>Nur Quraishi</dc:creator>
  <cp:lastModifiedBy>Nur Quraishi</cp:lastModifiedBy>
  <cp:revision>249</cp:revision>
  <dcterms:created xsi:type="dcterms:W3CDTF">2017-08-25T10:42:53Z</dcterms:created>
  <dcterms:modified xsi:type="dcterms:W3CDTF">2017-11-01T02:29:52Z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