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9" r:id="rId6"/>
    <p:sldId id="257" r:id="rId7"/>
    <p:sldId id="270" r:id="rId8"/>
    <p:sldId id="280" r:id="rId9"/>
    <p:sldId id="281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&amp; Recall Graph for </a:t>
            </a:r>
            <a:r>
              <a:rPr lang="en-US" sz="1400" b="1" i="0" u="none" strike="noStrike" cap="none" baseline="0">
                <a:effectLst/>
              </a:rPr>
              <a:t>Braille to Text Translator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Precision for LSI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-2.7777777777777779E-3"/>
                  <c:y val="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7A0-4BFE-9285-0E9F628238C0}"/>
                </c:ext>
              </c:extLst>
            </c:dLbl>
            <c:dLbl>
              <c:idx val="1"/>
              <c:layout>
                <c:manualLayout>
                  <c:x val="0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7A0-4BFE-9285-0E9F628238C0}"/>
                </c:ext>
              </c:extLst>
            </c:dLbl>
            <c:dLbl>
              <c:idx val="2"/>
              <c:layout>
                <c:manualLayout>
                  <c:x val="-5.5555555555557596E-3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7A0-4BFE-9285-0E9F628238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xVal>
          <c:yVal>
            <c:numRef>
              <c:f>Sheet1!$B$2:$B$4</c:f>
              <c:numCache>
                <c:formatCode>0.00%</c:formatCode>
                <c:ptCount val="3"/>
                <c:pt idx="0">
                  <c:v>0.27860000000000001</c:v>
                </c:pt>
                <c:pt idx="1">
                  <c:v>0.53090000000000004</c:v>
                </c:pt>
                <c:pt idx="2">
                  <c:v>0.88239999999999996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7A0-4BFE-9285-0E9F628238C0}"/>
            </c:ext>
          </c:extLst>
        </c:ser>
        <c:ser>
          <c:idx val="1"/>
          <c:order val="1"/>
          <c:tx>
            <c:v>Recall for LSI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0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7A0-4BFE-9285-0E9F628238C0}"/>
                </c:ext>
              </c:extLst>
            </c:dLbl>
            <c:dLbl>
              <c:idx val="1"/>
              <c:layout>
                <c:manualLayout>
                  <c:x val="-2.7777777777777779E-3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7A0-4BFE-9285-0E9F628238C0}"/>
                </c:ext>
              </c:extLst>
            </c:dLbl>
            <c:dLbl>
              <c:idx val="2"/>
              <c:layout>
                <c:manualLayout>
                  <c:x val="0"/>
                  <c:y val="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7A0-4BFE-9285-0E9F628238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xVal>
          <c:yVal>
            <c:numRef>
              <c:f>Sheet1!$C$2:$C$4</c:f>
              <c:numCache>
                <c:formatCode>0.00%</c:formatCode>
                <c:ptCount val="3"/>
                <c:pt idx="0">
                  <c:v>0.88890000000000002</c:v>
                </c:pt>
                <c:pt idx="1">
                  <c:v>0.6825</c:v>
                </c:pt>
                <c:pt idx="2">
                  <c:v>0.23810000000000001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7A0-4BFE-9285-0E9F62823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8720431"/>
        <c:axId val="888716687"/>
      </c:scatterChart>
      <c:valAx>
        <c:axId val="888720431"/>
        <c:scaling>
          <c:orientation val="minMax"/>
          <c:max val="0.1"/>
          <c:min val="5.000000000000001E-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Similarity Threshold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16687"/>
        <c:crosses val="autoZero"/>
        <c:crossBetween val="midCat"/>
      </c:valAx>
      <c:valAx>
        <c:axId val="88871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 &amp; Recall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204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&amp; Recall Graph for </a:t>
            </a:r>
            <a:r>
              <a:rPr lang="en-US" sz="1400" b="1" i="0" u="none" strike="noStrike" cap="none" baseline="0">
                <a:effectLst/>
              </a:rPr>
              <a:t>BD Travelers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Precision for LSI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-2.7777777777777779E-3"/>
                  <c:y val="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F5A-42A4-96FA-16F18DCD3D47}"/>
                </c:ext>
              </c:extLst>
            </c:dLbl>
            <c:dLbl>
              <c:idx val="1"/>
              <c:layout>
                <c:manualLayout>
                  <c:x val="0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F5A-42A4-96FA-16F18DCD3D47}"/>
                </c:ext>
              </c:extLst>
            </c:dLbl>
            <c:dLbl>
              <c:idx val="2"/>
              <c:layout>
                <c:manualLayout>
                  <c:x val="-5.5555555555557596E-3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F5A-42A4-96FA-16F18DCD3D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xVal>
          <c:yVal>
            <c:numRef>
              <c:f>Sheet1!$B$2:$B$4</c:f>
              <c:numCache>
                <c:formatCode>0.00%</c:formatCode>
                <c:ptCount val="3"/>
                <c:pt idx="0">
                  <c:v>0.42859999999999998</c:v>
                </c:pt>
                <c:pt idx="1">
                  <c:v>0.54549999999999998</c:v>
                </c:pt>
                <c:pt idx="2" formatCode="0%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F5A-42A4-96FA-16F18DCD3D47}"/>
            </c:ext>
          </c:extLst>
        </c:ser>
        <c:ser>
          <c:idx val="1"/>
          <c:order val="1"/>
          <c:tx>
            <c:v>Recall for LSI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0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F5A-42A4-96FA-16F18DCD3D47}"/>
                </c:ext>
              </c:extLst>
            </c:dLbl>
            <c:dLbl>
              <c:idx val="1"/>
              <c:layout>
                <c:manualLayout>
                  <c:x val="-2.7777777777777779E-3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F5A-42A4-96FA-16F18DCD3D47}"/>
                </c:ext>
              </c:extLst>
            </c:dLbl>
            <c:dLbl>
              <c:idx val="2"/>
              <c:layout>
                <c:manualLayout>
                  <c:x val="-1.6800111383778958E-16"/>
                  <c:y val="-3.8210544016259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F5A-42A4-96FA-16F18DCD3D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0.05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xVal>
          <c:yVal>
            <c:numRef>
              <c:f>Sheet1!$C$2:$C$4</c:f>
              <c:numCache>
                <c:formatCode>0.00%</c:formatCode>
                <c:ptCount val="3"/>
                <c:pt idx="0" formatCode="0%">
                  <c:v>0.75</c:v>
                </c:pt>
                <c:pt idx="1">
                  <c:v>0.28570000000000001</c:v>
                </c:pt>
                <c:pt idx="2">
                  <c:v>4.7600000000000003E-2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6F5A-42A4-96FA-16F18DCD3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8720431"/>
        <c:axId val="888716687"/>
      </c:scatterChart>
      <c:valAx>
        <c:axId val="888720431"/>
        <c:scaling>
          <c:orientation val="minMax"/>
          <c:max val="0.1"/>
          <c:min val="5.000000000000001E-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Similarity Threshold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16687"/>
        <c:crosses val="autoZero"/>
        <c:crossBetween val="midCat"/>
      </c:valAx>
      <c:valAx>
        <c:axId val="88871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 &amp; Recall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7204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61DBAF-6FBC-4529-966B-007554E50674}" type="datetime3">
              <a:rPr lang="en-US" smtClean="0"/>
              <a:t>21 December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© M. A. Nur Quraishi, BSSE-0615, IIT, 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8DD0-26E9-4406-A225-D105F11FE52E}" type="datetime3">
              <a:rPr lang="en-US" smtClean="0"/>
              <a:t>21 December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08D1-8509-4649-A1A4-24F8176269CE}" type="datetime3">
              <a:rPr lang="en-US" smtClean="0"/>
              <a:t>21 December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E21B-4DA6-4DB3-966B-975983578FF6}" type="datetime3">
              <a:rPr lang="en-US" smtClean="0"/>
              <a:t>21 December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B962-5948-4DBC-A38F-0C37D7B44AB0}" type="datetime3">
              <a:rPr lang="en-US" smtClean="0"/>
              <a:t>21 December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8DDF-55AD-44CD-A337-0908FD16269F}" type="datetime3">
              <a:rPr lang="en-US" smtClean="0"/>
              <a:t>21 December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F1FB-7420-430B-9F5F-8F1C2657EC08}" type="datetime3">
              <a:rPr lang="en-US" smtClean="0"/>
              <a:t>21 December 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0A79-74F1-4D80-8A5C-5D13E9C8BE60}" type="datetime3">
              <a:rPr lang="en-US" smtClean="0"/>
              <a:t>21 December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01AD-729D-4C5D-B093-B6A01C0EBCAC}" type="datetime3">
              <a:rPr lang="en-US" smtClean="0"/>
              <a:t>21 December 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BB7D-E650-4CD4-BA29-103FE1D4BC1E}" type="datetime3">
              <a:rPr lang="en-US" smtClean="0"/>
              <a:t>21 December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31B9CF5-B2B3-46F6-BF8B-DE12B76C087C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© M. A. Nur Quraishi, BSSE-0615, IIT, 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localhost:8080/S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Presentation on: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research and development based project…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01" y="5882154"/>
            <a:ext cx="1542149" cy="8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for </a:t>
            </a:r>
            <a:r>
              <a:rPr lang="en-US" dirty="0"/>
              <a:t>Braille to Text </a:t>
            </a:r>
            <a:r>
              <a:rPr lang="en-US" dirty="0" smtClean="0"/>
              <a:t>Translator: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18784"/>
              </p:ext>
            </p:extLst>
          </p:nvPr>
        </p:nvGraphicFramePr>
        <p:xfrm>
          <a:off x="2664822" y="3252652"/>
          <a:ext cx="5640978" cy="2037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0489">
                  <a:extLst>
                    <a:ext uri="{9D8B030D-6E8A-4147-A177-3AD203B41FA5}">
                      <a16:colId xmlns:a16="http://schemas.microsoft.com/office/drawing/2014/main" val="1111567344"/>
                    </a:ext>
                  </a:extLst>
                </a:gridCol>
                <a:gridCol w="2820489">
                  <a:extLst>
                    <a:ext uri="{9D8B030D-6E8A-4147-A177-3AD203B41FA5}">
                      <a16:colId xmlns:a16="http://schemas.microsoft.com/office/drawing/2014/main" val="2132646262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Element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elements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409983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code files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265699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SRS sections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358134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documents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115376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Vocabulary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872936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LSI dimension used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200 - 400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65057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04899" y="2698654"/>
            <a:ext cx="92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/>
              <a:t>Elements of the Braille to Text Translator source code, SRS and LSI settings.</a:t>
            </a:r>
          </a:p>
        </p:txBody>
      </p:sp>
    </p:spTree>
    <p:extLst>
      <p:ext uri="{BB962C8B-B14F-4D97-AF65-F5344CB8AC3E}">
        <p14:creationId xmlns:p14="http://schemas.microsoft.com/office/powerpoint/2010/main" val="23193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4899" y="1993263"/>
            <a:ext cx="92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</a:t>
            </a:r>
            <a:r>
              <a:rPr lang="en-US" dirty="0"/>
              <a:t>Recovered links, recall, precision, similarity result using different threshold for the Braille to Text Translator.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31048"/>
              </p:ext>
            </p:extLst>
          </p:nvPr>
        </p:nvGraphicFramePr>
        <p:xfrm>
          <a:off x="1306286" y="2691541"/>
          <a:ext cx="8804365" cy="2193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073">
                  <a:extLst>
                    <a:ext uri="{9D8B030D-6E8A-4147-A177-3AD203B41FA5}">
                      <a16:colId xmlns:a16="http://schemas.microsoft.com/office/drawing/2014/main" val="1929546006"/>
                    </a:ext>
                  </a:extLst>
                </a:gridCol>
                <a:gridCol w="1512279">
                  <a:extLst>
                    <a:ext uri="{9D8B030D-6E8A-4147-A177-3AD203B41FA5}">
                      <a16:colId xmlns:a16="http://schemas.microsoft.com/office/drawing/2014/main" val="118063072"/>
                    </a:ext>
                  </a:extLst>
                </a:gridCol>
                <a:gridCol w="1513221">
                  <a:extLst>
                    <a:ext uri="{9D8B030D-6E8A-4147-A177-3AD203B41FA5}">
                      <a16:colId xmlns:a16="http://schemas.microsoft.com/office/drawing/2014/main" val="545547912"/>
                    </a:ext>
                  </a:extLst>
                </a:gridCol>
                <a:gridCol w="1134680">
                  <a:extLst>
                    <a:ext uri="{9D8B030D-6E8A-4147-A177-3AD203B41FA5}">
                      <a16:colId xmlns:a16="http://schemas.microsoft.com/office/drawing/2014/main" val="3239346737"/>
                    </a:ext>
                  </a:extLst>
                </a:gridCol>
                <a:gridCol w="1037691">
                  <a:extLst>
                    <a:ext uri="{9D8B030D-6E8A-4147-A177-3AD203B41FA5}">
                      <a16:colId xmlns:a16="http://schemas.microsoft.com/office/drawing/2014/main" val="3914654589"/>
                    </a:ext>
                  </a:extLst>
                </a:gridCol>
                <a:gridCol w="1243911">
                  <a:extLst>
                    <a:ext uri="{9D8B030D-6E8A-4147-A177-3AD203B41FA5}">
                      <a16:colId xmlns:a16="http://schemas.microsoft.com/office/drawing/2014/main" val="3002372802"/>
                    </a:ext>
                  </a:extLst>
                </a:gridCol>
                <a:gridCol w="1266510">
                  <a:extLst>
                    <a:ext uri="{9D8B030D-6E8A-4147-A177-3AD203B41FA5}">
                      <a16:colId xmlns:a16="http://schemas.microsoft.com/office/drawing/2014/main" val="3635330519"/>
                    </a:ext>
                  </a:extLst>
                </a:gridCol>
              </a:tblGrid>
              <a:tr h="127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Cosine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threshold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Correct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links retrieved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Incorrect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links retrieved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links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recovered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Similarity result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380921"/>
                  </a:ext>
                </a:extLst>
              </a:tr>
              <a:tr h="306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27.86 %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88.89 %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422516"/>
                  </a:ext>
                </a:extLst>
              </a:tr>
              <a:tr h="306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53.09 %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68.25 %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888201"/>
                  </a:ext>
                </a:extLst>
              </a:tr>
              <a:tr h="306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88.24 %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23.81 %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20 %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25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4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113599457"/>
              </p:ext>
            </p:extLst>
          </p:nvPr>
        </p:nvGraphicFramePr>
        <p:xfrm>
          <a:off x="1946366" y="1463041"/>
          <a:ext cx="7602583" cy="393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4337" y="5684840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/>
              <a:t>Precision and recall graph for Braille to Text Translator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for </a:t>
            </a:r>
            <a:r>
              <a:rPr lang="en-US" dirty="0"/>
              <a:t>BD Travelers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4899" y="2698654"/>
            <a:ext cx="92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</a:t>
            </a:r>
            <a:r>
              <a:rPr lang="en-US" dirty="0"/>
              <a:t>Elements of the BD Travelers source code, SRS and LSI settings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2138"/>
              </p:ext>
            </p:extLst>
          </p:nvPr>
        </p:nvGraphicFramePr>
        <p:xfrm>
          <a:off x="3435530" y="3299079"/>
          <a:ext cx="4794070" cy="2304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7035">
                  <a:extLst>
                    <a:ext uri="{9D8B030D-6E8A-4147-A177-3AD203B41FA5}">
                      <a16:colId xmlns:a16="http://schemas.microsoft.com/office/drawing/2014/main" val="3083515701"/>
                    </a:ext>
                  </a:extLst>
                </a:gridCol>
                <a:gridCol w="2397035">
                  <a:extLst>
                    <a:ext uri="{9D8B030D-6E8A-4147-A177-3AD203B41FA5}">
                      <a16:colId xmlns:a16="http://schemas.microsoft.com/office/drawing/2014/main" val="2593116252"/>
                    </a:ext>
                  </a:extLst>
                </a:gridCol>
              </a:tblGrid>
              <a:tr h="583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Element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elements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924621"/>
                  </a:ext>
                </a:extLst>
              </a:tr>
              <a:tr h="284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code files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792506"/>
                  </a:ext>
                </a:extLst>
              </a:tr>
              <a:tr h="284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SRS sections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711210"/>
                  </a:ext>
                </a:extLst>
              </a:tr>
              <a:tr h="284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documents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328956"/>
                  </a:ext>
                </a:extLst>
              </a:tr>
              <a:tr h="284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Vocabulary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928294"/>
                  </a:ext>
                </a:extLst>
              </a:tr>
              <a:tr h="583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LSI dimension used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200 - 400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18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21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4899" y="1993263"/>
            <a:ext cx="92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</a:t>
            </a:r>
            <a:r>
              <a:rPr lang="en-US" dirty="0"/>
              <a:t>Recovered links, recall, precision, similarity result using different threshold for the BD Travelers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26512"/>
              </p:ext>
            </p:extLst>
          </p:nvPr>
        </p:nvGraphicFramePr>
        <p:xfrm>
          <a:off x="1306286" y="2691541"/>
          <a:ext cx="8804366" cy="2350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404">
                  <a:extLst>
                    <a:ext uri="{9D8B030D-6E8A-4147-A177-3AD203B41FA5}">
                      <a16:colId xmlns:a16="http://schemas.microsoft.com/office/drawing/2014/main" val="1929546006"/>
                    </a:ext>
                  </a:extLst>
                </a:gridCol>
                <a:gridCol w="1290600">
                  <a:extLst>
                    <a:ext uri="{9D8B030D-6E8A-4147-A177-3AD203B41FA5}">
                      <a16:colId xmlns:a16="http://schemas.microsoft.com/office/drawing/2014/main" val="118063072"/>
                    </a:ext>
                  </a:extLst>
                </a:gridCol>
                <a:gridCol w="1290600">
                  <a:extLst>
                    <a:ext uri="{9D8B030D-6E8A-4147-A177-3AD203B41FA5}">
                      <a16:colId xmlns:a16="http://schemas.microsoft.com/office/drawing/2014/main" val="2175604738"/>
                    </a:ext>
                  </a:extLst>
                </a:gridCol>
                <a:gridCol w="1291403">
                  <a:extLst>
                    <a:ext uri="{9D8B030D-6E8A-4147-A177-3AD203B41FA5}">
                      <a16:colId xmlns:a16="http://schemas.microsoft.com/office/drawing/2014/main" val="545547912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3239346737"/>
                    </a:ext>
                  </a:extLst>
                </a:gridCol>
                <a:gridCol w="885580">
                  <a:extLst>
                    <a:ext uri="{9D8B030D-6E8A-4147-A177-3AD203B41FA5}">
                      <a16:colId xmlns:a16="http://schemas.microsoft.com/office/drawing/2014/main" val="3914654589"/>
                    </a:ext>
                  </a:extLst>
                </a:gridCol>
                <a:gridCol w="1061571">
                  <a:extLst>
                    <a:ext uri="{9D8B030D-6E8A-4147-A177-3AD203B41FA5}">
                      <a16:colId xmlns:a16="http://schemas.microsoft.com/office/drawing/2014/main" val="3002372802"/>
                    </a:ext>
                  </a:extLst>
                </a:gridCol>
                <a:gridCol w="1080857">
                  <a:extLst>
                    <a:ext uri="{9D8B030D-6E8A-4147-A177-3AD203B41FA5}">
                      <a16:colId xmlns:a16="http://schemas.microsoft.com/office/drawing/2014/main" val="3635330519"/>
                    </a:ext>
                  </a:extLst>
                </a:gridCol>
              </a:tblGrid>
              <a:tr h="1188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Cosine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threshold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Cosine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threshold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Correct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links retrieved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Incorrect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links retrieved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Total links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recovered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Similarity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380921"/>
                  </a:ext>
                </a:extLst>
              </a:tr>
              <a:tr h="387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0.05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42.86 %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75 %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57 %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422516"/>
                  </a:ext>
                </a:extLst>
              </a:tr>
              <a:tr h="387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0.07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54.55 %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28.57 %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38 %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888201"/>
                  </a:ext>
                </a:extLst>
              </a:tr>
              <a:tr h="387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0.10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100%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4.76%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/>
                        </a:rPr>
                        <a:t>4%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25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9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44337" y="5684840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/>
              <a:t>Precision and recall graph for BD Travelers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935193411"/>
              </p:ext>
            </p:extLst>
          </p:nvPr>
        </p:nvGraphicFramePr>
        <p:xfrm>
          <a:off x="1933303" y="1719262"/>
          <a:ext cx="7628708" cy="39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2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an existing project</a:t>
            </a:r>
          </a:p>
          <a:p>
            <a:r>
              <a:rPr lang="en-US" dirty="0" smtClean="0"/>
              <a:t>New experience and knowledge about textual analysis and cosine similarity</a:t>
            </a:r>
          </a:p>
          <a:p>
            <a:r>
              <a:rPr lang="en-US" dirty="0" smtClean="0"/>
              <a:t>A complete Web-based application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Session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449977"/>
            <a:ext cx="9980683" cy="47222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9C63-8392-4742-8C98-E04C9F458A17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3179" y="2627700"/>
            <a:ext cx="70256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ED57-C3AC-480D-BC2A-5139989A8657}" type="datetime3">
              <a:rPr lang="en-US" smtClean="0"/>
              <a:t>21 December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34458" y="79103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Presented by-</a:t>
            </a:r>
          </a:p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M</a:t>
            </a:r>
            <a:r>
              <a:rPr lang="en-US" sz="3200" dirty="0">
                <a:solidFill>
                  <a:srgbClr val="000000"/>
                </a:solidFill>
              </a:rPr>
              <a:t>. A. Nur Quraishi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Roll: BSSE-0615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BSSE 6th Batch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IIT, </a:t>
            </a:r>
            <a:r>
              <a:rPr lang="en-US" sz="3200" dirty="0" smtClean="0">
                <a:solidFill>
                  <a:srgbClr val="000000"/>
                </a:solidFill>
              </a:rPr>
              <a:t>DU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934458" y="374548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Supervised </a:t>
            </a:r>
            <a:r>
              <a:rPr lang="en-US" sz="3200" b="1" dirty="0" smtClean="0">
                <a:solidFill>
                  <a:srgbClr val="000000"/>
                </a:solidFill>
              </a:rPr>
              <a:t>by-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Rayhanur Rahman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Lecturer at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IIT, DU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2769326"/>
            <a:ext cx="9982200" cy="3402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Recovering Documentation-to-Source-Code </a:t>
            </a:r>
            <a:r>
              <a:rPr lang="en-US" sz="4400" dirty="0"/>
              <a:t>Traceability Links using Latent Semantic </a:t>
            </a:r>
            <a:r>
              <a:rPr lang="en-US" sz="4400" dirty="0" smtClean="0"/>
              <a:t>Indexing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A155-3EFF-4BED-8E6F-CC99A7AD1F2A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of Previous Presentation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 and Analysis</a:t>
            </a:r>
          </a:p>
          <a:p>
            <a:r>
              <a:rPr lang="en-US" dirty="0" smtClean="0"/>
              <a:t>Achievements</a:t>
            </a:r>
          </a:p>
          <a:p>
            <a:r>
              <a:rPr lang="en-US" dirty="0" smtClean="0"/>
              <a:t>Question Session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of Previous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 is Vector Space?</a:t>
            </a:r>
          </a:p>
          <a:p>
            <a:r>
              <a:rPr lang="en-US" dirty="0"/>
              <a:t>is also known as linear space consists of a set of objects named </a:t>
            </a:r>
            <a:r>
              <a:rPr lang="en-US" dirty="0" smtClean="0"/>
              <a:t>vectors</a:t>
            </a:r>
          </a:p>
          <a:p>
            <a:r>
              <a:rPr lang="en-US" dirty="0"/>
              <a:t>can be added with each other and multiplied by numbers named </a:t>
            </a:r>
            <a:r>
              <a:rPr lang="en-US" dirty="0" smtClean="0"/>
              <a:t>scalars</a:t>
            </a:r>
          </a:p>
          <a:p>
            <a:r>
              <a:rPr lang="en-US" dirty="0" smtClean="0"/>
              <a:t>scalars can be-</a:t>
            </a:r>
          </a:p>
          <a:p>
            <a:pPr lvl="1"/>
            <a:r>
              <a:rPr lang="en-US" dirty="0"/>
              <a:t>real </a:t>
            </a:r>
            <a:r>
              <a:rPr lang="en-US" dirty="0" smtClean="0"/>
              <a:t>numbers</a:t>
            </a:r>
          </a:p>
          <a:p>
            <a:pPr lvl="1"/>
            <a:r>
              <a:rPr lang="en-US" dirty="0"/>
              <a:t>complex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rational numbers</a:t>
            </a:r>
          </a:p>
          <a:p>
            <a:r>
              <a:rPr lang="en-US" dirty="0" smtClean="0"/>
              <a:t>must fulfill certain set of axioms-</a:t>
            </a:r>
          </a:p>
          <a:p>
            <a:pPr lvl="1"/>
            <a:r>
              <a:rPr lang="en-US" dirty="0" smtClean="0"/>
              <a:t>must demonstrate physical quantities or measures (like - Force)</a:t>
            </a:r>
          </a:p>
          <a:p>
            <a:pPr lvl="1"/>
            <a:r>
              <a:rPr lang="en-US" dirty="0" smtClean="0"/>
              <a:t>can be added together to produce a third one</a:t>
            </a:r>
          </a:p>
          <a:p>
            <a:pPr lvl="1"/>
            <a:r>
              <a:rPr lang="en-US" dirty="0" smtClean="0"/>
              <a:t>result of multiplication is another force vector</a:t>
            </a:r>
          </a:p>
          <a:p>
            <a:pPr lvl="1"/>
            <a:r>
              <a:rPr lang="en-US" dirty="0" smtClean="0"/>
              <a:t>illustrate displacements (vector with direction and magnitude) in the plane or in three-dimensional space</a:t>
            </a:r>
          </a:p>
          <a:p>
            <a:pPr lvl="1"/>
            <a:r>
              <a:rPr lang="en-US" dirty="0"/>
              <a:t>infinite-dimension may arise in mathematical analysis as function </a:t>
            </a:r>
            <a:r>
              <a:rPr lang="en-US" dirty="0" smtClean="0"/>
              <a:t>spaces</a:t>
            </a:r>
          </a:p>
          <a:p>
            <a:r>
              <a:rPr lang="en-US" dirty="0" smtClean="0"/>
              <a:t>Example: </a:t>
            </a:r>
            <a:r>
              <a:rPr lang="en-US" dirty="0"/>
              <a:t>Euclidean space, </a:t>
            </a:r>
            <a:r>
              <a:rPr lang="en-US" dirty="0" err="1"/>
              <a:t>Banach</a:t>
            </a:r>
            <a:r>
              <a:rPr lang="en-US" dirty="0"/>
              <a:t> spaces and Hilbert spaces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of Previous </a:t>
            </a:r>
            <a:r>
              <a:rPr lang="en-US" dirty="0" smtClean="0"/>
              <a:t>Presentation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09345"/>
              </p:ext>
            </p:extLst>
          </p:nvPr>
        </p:nvGraphicFramePr>
        <p:xfrm>
          <a:off x="2690948" y="1924550"/>
          <a:ext cx="6361611" cy="276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Visio" r:id="rId3" imgW="5543702" imgH="1514564" progId="Visio.Drawing.15">
                  <p:embed/>
                </p:oleObj>
              </mc:Choice>
              <mc:Fallback>
                <p:oleObj name="Visio" r:id="rId3" imgW="5543702" imgH="151456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948" y="1924550"/>
                        <a:ext cx="6361611" cy="2762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1131" y="5081451"/>
            <a:ext cx="673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/>
              <a:t>Geometric view of vector space.</a:t>
            </a:r>
          </a:p>
        </p:txBody>
      </p:sp>
    </p:spTree>
    <p:extLst>
      <p:ext uri="{BB962C8B-B14F-4D97-AF65-F5344CB8AC3E}">
        <p14:creationId xmlns:p14="http://schemas.microsoft.com/office/powerpoint/2010/main" val="237504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600199"/>
            <a:ext cx="9980682" cy="45654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6241" y="4309285"/>
            <a:ext cx="4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Singular Value Decomposition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1688" y="2079221"/>
            <a:ext cx="8373904" cy="22421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34458" y="5529490"/>
            <a:ext cx="618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Click here for more 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04899" y="4781006"/>
                <a:ext cx="9597029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Similarity measure = cos 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, </a:t>
                </a:r>
                <a:r>
                  <a:rPr lang="en-US" b="1" dirty="0"/>
                  <a:t>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9" y="4781006"/>
                <a:ext cx="9597029" cy="656013"/>
              </a:xfrm>
              <a:prstGeom prst="rect">
                <a:avLst/>
              </a:prstGeom>
              <a:blipFill>
                <a:blip r:embed="rId5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used two evaluation matrices or measures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Precision:</a:t>
                </a:r>
              </a:p>
              <a:p>
                <a:pPr marL="0" indent="0" algn="ctr">
                  <a:buNone/>
                </a:pPr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𝑟𝑒𝑐𝑜𝑣𝑒𝑟𝑒𝑑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𝑟𝑒𝑐𝑜𝑣𝑒𝑟𝑒𝑑</m:t>
                        </m:r>
                      </m:den>
                    </m:f>
                  </m:oMath>
                </a14:m>
                <a:r>
                  <a:rPr lang="en-US" dirty="0"/>
                  <a:t> x 100</a:t>
                </a:r>
                <a:r>
                  <a:rPr lang="en-US" dirty="0" smtClean="0"/>
                  <a:t>%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r>
                  <a:rPr lang="en-US" dirty="0" smtClean="0"/>
                  <a:t>Recall:</a:t>
                </a:r>
              </a:p>
              <a:p>
                <a:pPr marL="0" indent="0" algn="ctr">
                  <a:buNone/>
                </a:pPr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𝑟𝑒𝑐𝑜𝑣𝑒𝑟𝑒𝑑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</m:den>
                    </m:f>
                  </m:oMath>
                </a14:m>
                <a:r>
                  <a:rPr lang="en-US" dirty="0"/>
                  <a:t> x 100</a:t>
                </a:r>
                <a:r>
                  <a:rPr lang="en-US" dirty="0" smtClean="0"/>
                  <a:t>%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5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21 December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purl.org/dc/terms/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856</Words>
  <Application>Microsoft Office PowerPoint</Application>
  <PresentationFormat>Widescreen</PresentationFormat>
  <Paragraphs>234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Euphemia</vt:lpstr>
      <vt:lpstr>Plantagenet Cherokee</vt:lpstr>
      <vt:lpstr>Vrinda</vt:lpstr>
      <vt:lpstr>Wingdings</vt:lpstr>
      <vt:lpstr>Academic Literature 16x9</vt:lpstr>
      <vt:lpstr>Visio</vt:lpstr>
      <vt:lpstr>Presentation on: Final Project Report</vt:lpstr>
      <vt:lpstr>PowerPoint Presentation</vt:lpstr>
      <vt:lpstr>Project Name</vt:lpstr>
      <vt:lpstr>Contents</vt:lpstr>
      <vt:lpstr>Feedback of Previous Presentation</vt:lpstr>
      <vt:lpstr>Feedback of Previous Presentation (Continued)</vt:lpstr>
      <vt:lpstr>Methodology</vt:lpstr>
      <vt:lpstr>Methodology (Continued)</vt:lpstr>
      <vt:lpstr>Evaluation and Analysis</vt:lpstr>
      <vt:lpstr>Evaluation and Analysis (Continued)</vt:lpstr>
      <vt:lpstr>Evaluation and Analysis (Continued)</vt:lpstr>
      <vt:lpstr>Evaluation and Analysis (Continued)</vt:lpstr>
      <vt:lpstr>Evaluation and Analysis (Continued)</vt:lpstr>
      <vt:lpstr>Evaluation and Analysis (Continued)</vt:lpstr>
      <vt:lpstr>Evaluation and Analysis (Continued)</vt:lpstr>
      <vt:lpstr>Achievements</vt:lpstr>
      <vt:lpstr>Question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Tit1le With Picture Layout</dc:title>
  <dc:creator>Nur Quraishi</dc:creator>
  <cp:lastModifiedBy>Nur Quraishi</cp:lastModifiedBy>
  <cp:revision>321</cp:revision>
  <dcterms:created xsi:type="dcterms:W3CDTF">2017-08-25T10:42:53Z</dcterms:created>
  <dcterms:modified xsi:type="dcterms:W3CDTF">2017-12-21T04:39:02Z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